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276" r:id="rId2"/>
    <p:sldId id="257" r:id="rId3"/>
    <p:sldId id="271" r:id="rId4"/>
    <p:sldId id="277" r:id="rId5"/>
    <p:sldId id="282" r:id="rId6"/>
    <p:sldId id="278" r:id="rId7"/>
    <p:sldId id="279" r:id="rId8"/>
    <p:sldId id="285" r:id="rId9"/>
    <p:sldId id="281" r:id="rId10"/>
    <p:sldId id="283" r:id="rId11"/>
    <p:sldId id="284" r:id="rId12"/>
    <p:sldId id="267" r:id="rId13"/>
  </p:sldIdLst>
  <p:sldSz cx="18288000" cy="10287000"/>
  <p:notesSz cx="6858000" cy="9144000"/>
  <p:embeddedFontLst>
    <p:embeddedFont>
      <p:font typeface="Cambria" pitchFamily="18"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JWd4Uw1RSRyucWIYoV/xkXM9dZ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C88A4CF-8F2D-4427-8760-47EEC1FE8DED}">
  <a:tblStyle styleId="{4C88A4CF-8F2D-4427-8760-47EEC1FE8DE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40" d="100"/>
          <a:sy n="40" d="100"/>
        </p:scale>
        <p:origin x="-89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C31C58-C144-4A1A-B011-586A3C3DC0B1}" type="datetimeFigureOut">
              <a:rPr lang="en-US" smtClean="0"/>
              <a:pPr/>
              <a:t>4/14/2025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04743A-262F-437B-A38D-8D8F141E5F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1048589"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590"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19" name="Google Shape;19;p14"/>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20" name="Google Shape;20;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84" name="Google Shape;84;p24"/>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85" name="Google Shape;85;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 name="Google Shape;30;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31" name="Google Shape;31;p15"/>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32" name="Google Shape;32;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 / 12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6" name="Google Shape;36;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37" name="Google Shape;37;p17"/>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38" name="Google Shape;38;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44" name="Google Shape;44;p18"/>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45" name="Google Shape;45;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53" name="Google Shape;53;p19"/>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54" name="Google Shape;54;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58" name="Google Shape;58;p20"/>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59" name="Google Shape;59;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65" name="Google Shape;65;p21"/>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66" name="Google Shape;66;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a:spLocks noGrp="1"/>
          </p:cNvSpPr>
          <p:nvPr>
            <p:ph type="pic" idx="2"/>
          </p:nvPr>
        </p:nvSpPr>
        <p:spPr>
          <a:xfrm>
            <a:off x="1792288" y="612775"/>
            <a:ext cx="5486400" cy="4114800"/>
          </a:xfrm>
          <a:prstGeom prst="rect">
            <a:avLst/>
          </a:prstGeom>
          <a:noFill/>
          <a:ln>
            <a:noFill/>
          </a:ln>
        </p:spPr>
      </p:sp>
      <p:sp>
        <p:nvSpPr>
          <p:cNvPr id="70" name="Google Shape;70;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72" name="Google Shape;72;p22"/>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73" name="Google Shape;73;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924550" y="-3181350"/>
            <a:ext cx="7048500" cy="16611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17/11/2023</a:t>
            </a:r>
            <a:endParaRPr/>
          </a:p>
        </p:txBody>
      </p:sp>
      <p:sp>
        <p:nvSpPr>
          <p:cNvPr id="78" name="Google Shape;78;p23"/>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smtClean="0"/>
              <a:t>CORRELATION/MATHS/SNSRCAS/P.DEVIE ABIRAMI</a:t>
            </a:r>
            <a:endParaRPr/>
          </a:p>
        </p:txBody>
      </p:sp>
      <p:sp>
        <p:nvSpPr>
          <p:cNvPr id="79" name="Google Shape;79;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/X</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3352800" y="495300"/>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1143000" y="1600200"/>
            <a:ext cx="16611600" cy="7048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mtClean="0"/>
              <a:t>17/11/2023</a:t>
            </a:r>
            <a:endParaRPr/>
          </a:p>
        </p:txBody>
      </p:sp>
      <p:sp>
        <p:nvSpPr>
          <p:cNvPr id="13" name="Google Shape;13;p13"/>
          <p:cNvSpPr txBox="1">
            <a:spLocks noGrp="1"/>
          </p:cNvSpPr>
          <p:nvPr>
            <p:ph type="ftr" idx="11"/>
          </p:nvPr>
        </p:nvSpPr>
        <p:spPr>
          <a:xfrm>
            <a:off x="3124200" y="9639300"/>
            <a:ext cx="11887200" cy="381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smtClean="0"/>
              <a:t>CORRELATION/MATHS/SNSRCAS/P.DEVIE ABIRAMI</a:t>
            </a:r>
            <a:endParaRPr/>
          </a:p>
        </p:txBody>
      </p:sp>
      <p:sp>
        <p:nvSpPr>
          <p:cNvPr id="14" name="Google Shape;14;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r>
              <a:rPr lang="en-US"/>
              <a:t> / 12</a:t>
            </a:r>
            <a:endParaRPr/>
          </a:p>
        </p:txBody>
      </p:sp>
      <p:pic>
        <p:nvPicPr>
          <p:cNvPr id="15" name="Google Shape;15;p13"/>
          <p:cNvPicPr preferRelativeResize="0"/>
          <p:nvPr/>
        </p:nvPicPr>
        <p:blipFill rotWithShape="1">
          <a:blip r:embed="rId12">
            <a:alphaModFix/>
          </a:blip>
          <a:srcRect/>
          <a:stretch/>
        </p:blipFill>
        <p:spPr>
          <a:xfrm>
            <a:off x="474002" y="406400"/>
            <a:ext cx="1596097" cy="933227"/>
          </a:xfrm>
          <a:prstGeom prst="rect">
            <a:avLst/>
          </a:prstGeom>
          <a:noFill/>
          <a:ln>
            <a:noFill/>
          </a:ln>
        </p:spPr>
      </p:pic>
      <p:pic>
        <p:nvPicPr>
          <p:cNvPr id="16" name="Google Shape;16;p13"/>
          <p:cNvPicPr preferRelativeResize="0"/>
          <p:nvPr/>
        </p:nvPicPr>
        <p:blipFill rotWithShape="1">
          <a:blip r:embed="rId13">
            <a:alphaModFix/>
          </a:blip>
          <a:srcRect/>
          <a:stretch/>
        </p:blipFill>
        <p:spPr>
          <a:xfrm>
            <a:off x="16706264" y="274124"/>
            <a:ext cx="1324411" cy="12555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048584" name="Google Shape;90;p1"/>
          <p:cNvSpPr/>
          <p:nvPr/>
        </p:nvSpPr>
        <p:spPr>
          <a:xfrm>
            <a:off x="0" y="0"/>
            <a:ext cx="15615138" cy="10285344"/>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alpha val="80000"/>
            </a:srgbClr>
          </a:solidFill>
          <a:ln>
            <a:noFill/>
          </a:ln>
        </p:spPr>
      </p:sp>
      <p:sp>
        <p:nvSpPr>
          <p:cNvPr id="1048585"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586" name="Google Shape;92;p1"/>
          <p:cNvSpPr/>
          <p:nvPr/>
        </p:nvSpPr>
        <p:spPr>
          <a:xfrm>
            <a:off x="1531089" y="310001"/>
            <a:ext cx="14120038" cy="47089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dirty="0">
                <a:solidFill>
                  <a:schemeClr val="dk1"/>
                </a:solidFill>
                <a:latin typeface="Cambria"/>
                <a:ea typeface="Cambria"/>
                <a:cs typeface="Cambria"/>
                <a:sym typeface="Cambria"/>
              </a:rPr>
              <a:t>Dr. SNS RAJALAKSHMI COLLEGE OF ARTS &amp; SCIENCE (Autonomous)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mbria"/>
                <a:ea typeface="Cambria"/>
                <a:cs typeface="Cambria"/>
                <a:sym typeface="Cambria"/>
              </a:rPr>
              <a:t>Coimbatore -641049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mbria"/>
                <a:ea typeface="Cambria"/>
                <a:cs typeface="Cambria"/>
                <a:sym typeface="Cambria"/>
              </a:rPr>
              <a:t>Accredited by </a:t>
            </a:r>
            <a:r>
              <a:rPr lang="en-US" sz="2400" b="0" i="0" u="none" strike="noStrike" cap="none" dirty="0" smtClean="0">
                <a:solidFill>
                  <a:schemeClr val="dk1"/>
                </a:solidFill>
                <a:latin typeface="Cambria"/>
                <a:ea typeface="Cambria"/>
                <a:cs typeface="Cambria"/>
                <a:sym typeface="Cambria"/>
              </a:rPr>
              <a:t>NAAC(Cycle–IV) </a:t>
            </a:r>
            <a:r>
              <a:rPr lang="en-US" sz="2400" b="0" i="0" u="none" strike="noStrike" cap="none" dirty="0">
                <a:solidFill>
                  <a:schemeClr val="dk1"/>
                </a:solidFill>
                <a:latin typeface="Cambria"/>
                <a:ea typeface="Cambria"/>
                <a:cs typeface="Cambria"/>
                <a:sym typeface="Cambria"/>
              </a:rPr>
              <a:t>with ‘A+’ Grade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mbria"/>
                <a:ea typeface="Cambria"/>
                <a:cs typeface="Cambria"/>
                <a:sym typeface="Cambria"/>
              </a:rPr>
              <a:t>(Recognized by UGC, Approved by AICTE, New Delhi and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mbria"/>
                <a:ea typeface="Cambria"/>
                <a:cs typeface="Cambria"/>
                <a:sym typeface="Cambria"/>
              </a:rPr>
              <a:t>Affiliated to </a:t>
            </a:r>
            <a:r>
              <a:rPr lang="en-US" sz="2400" b="0" i="0" u="none" strike="noStrike" cap="none" dirty="0" err="1">
                <a:solidFill>
                  <a:schemeClr val="dk1"/>
                </a:solidFill>
                <a:latin typeface="Cambria"/>
                <a:ea typeface="Cambria"/>
                <a:cs typeface="Cambria"/>
                <a:sym typeface="Cambria"/>
              </a:rPr>
              <a:t>Bharathiar</a:t>
            </a:r>
            <a:r>
              <a:rPr lang="en-US" sz="2400" b="0" i="0" u="none" strike="noStrike" cap="none" dirty="0">
                <a:solidFill>
                  <a:schemeClr val="dk1"/>
                </a:solidFill>
                <a:latin typeface="Cambria"/>
                <a:ea typeface="Cambria"/>
                <a:cs typeface="Cambria"/>
                <a:sym typeface="Cambria"/>
              </a:rPr>
              <a:t> University, Coimbatore)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mbria"/>
                <a:ea typeface="Cambria"/>
                <a:cs typeface="Cambria"/>
                <a:sym typeface="Cambria"/>
              </a:rPr>
              <a:t>DEPARTMENT OF MATHEMATICS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mbria"/>
                <a:ea typeface="Cambria"/>
                <a:cs typeface="Cambria"/>
                <a:sym typeface="Cambria"/>
              </a:rPr>
              <a:t/>
            </a:r>
            <a:br>
              <a:rPr lang="en-US" sz="36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
        <p:nvSpPr>
          <p:cNvPr id="1048587" name="Google Shape;93;p1"/>
          <p:cNvSpPr/>
          <p:nvPr/>
        </p:nvSpPr>
        <p:spPr>
          <a:xfrm>
            <a:off x="2051601" y="5010150"/>
            <a:ext cx="12563061" cy="76635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mbria"/>
              <a:ea typeface="Cambria"/>
              <a:cs typeface="Cambria"/>
              <a:sym typeface="Cambria"/>
            </a:endParaRPr>
          </a:p>
          <a:p>
            <a:pPr lvl="0" algn="ctr"/>
            <a:r>
              <a:rPr lang="en-US" sz="4000" b="1" dirty="0" smtClean="0">
                <a:solidFill>
                  <a:schemeClr val="bg2"/>
                </a:solidFill>
                <a:latin typeface="Cambria" pitchFamily="18" charset="0"/>
              </a:rPr>
              <a:t>21UCL302: RESOURCE MANAGEMENT TECHNIQUES</a:t>
            </a:r>
            <a:endParaRPr lang="en-US" sz="4000" b="1" dirty="0" smtClean="0">
              <a:solidFill>
                <a:schemeClr val="bg2"/>
              </a:solidFill>
              <a:latin typeface="Cambria" pitchFamily="18" charset="0"/>
              <a:ea typeface="Cambria"/>
              <a:cs typeface="Cambria"/>
              <a:sym typeface="Cambria"/>
            </a:endParaRPr>
          </a:p>
          <a:p>
            <a:pPr lvl="0" algn="ctr"/>
            <a:r>
              <a:rPr lang="en-US" sz="3600" b="1" dirty="0" smtClean="0">
                <a:solidFill>
                  <a:schemeClr val="bg2"/>
                </a:solidFill>
                <a:latin typeface="Cambria" pitchFamily="18" charset="0"/>
                <a:ea typeface="Cambria"/>
                <a:cs typeface="Cambria"/>
                <a:sym typeface="Cambria"/>
              </a:rPr>
              <a:t>II SEMESTER</a:t>
            </a:r>
          </a:p>
          <a:p>
            <a:pPr lvl="0" algn="ctr"/>
            <a:endParaRPr lang="en-US" sz="3600" b="1" dirty="0" smtClean="0">
              <a:solidFill>
                <a:schemeClr val="bg2"/>
              </a:solidFill>
              <a:latin typeface="Cambria" pitchFamily="18" charset="0"/>
              <a:ea typeface="Cambria"/>
              <a:cs typeface="Cambria"/>
              <a:sym typeface="Cambria"/>
            </a:endParaRPr>
          </a:p>
          <a:p>
            <a:pPr algn="ctr"/>
            <a:r>
              <a:rPr lang="en-US" sz="3600" b="1" dirty="0" smtClean="0">
                <a:solidFill>
                  <a:srgbClr val="0070C0"/>
                </a:solidFill>
                <a:latin typeface="Times New Roman" pitchFamily="18" charset="0"/>
                <a:cs typeface="Times New Roman" pitchFamily="18" charset="0"/>
                <a:sym typeface="Cambria"/>
              </a:rPr>
              <a:t>TOPIC- </a:t>
            </a:r>
            <a:r>
              <a:rPr lang="en-US" sz="3200" b="1" dirty="0" smtClean="0"/>
              <a:t>PERT – Program Evaluation &amp; Review technique</a:t>
            </a:r>
            <a:endParaRPr lang="en-US" sz="3200" dirty="0" smtClean="0"/>
          </a:p>
          <a:p>
            <a:pPr algn="ctr"/>
            <a:endParaRPr lang="en-US" sz="3200" dirty="0" smtClean="0"/>
          </a:p>
          <a:p>
            <a:pPr algn="ctr"/>
            <a:endParaRPr lang="en-US" sz="3200" dirty="0" smtClean="0"/>
          </a:p>
          <a:p>
            <a:pPr algn="ctr"/>
            <a:endParaRPr lang="en-US" sz="3200" dirty="0" smtClean="0"/>
          </a:p>
          <a:p>
            <a:pPr algn="ctr"/>
            <a:endParaRPr lang="en-US" sz="3200" dirty="0" smtClean="0"/>
          </a:p>
          <a:p>
            <a:pPr algn="ctr"/>
            <a:endParaRPr lang="en-US" sz="3200" dirty="0" smtClean="0">
              <a:solidFill>
                <a:srgbClr val="0070C0"/>
              </a:solidFill>
              <a:latin typeface="Times New Roman" pitchFamily="18" charset="0"/>
              <a:cs typeface="Times New Roman" pitchFamily="18" charset="0"/>
            </a:endParaRPr>
          </a:p>
          <a:p>
            <a:pPr algn="ctr"/>
            <a:endParaRPr lang="en-US" sz="3600" dirty="0" smtClean="0">
              <a:solidFill>
                <a:srgbClr val="004F8A"/>
              </a:solidFill>
              <a:latin typeface="Times New Roman" pitchFamily="18" charset="0"/>
              <a:cs typeface="Times New Roman" pitchFamily="18" charset="0"/>
            </a:endParaRPr>
          </a:p>
          <a:p>
            <a:pPr lvl="0" algn="ctr"/>
            <a:endParaRPr lang="en-US" sz="4000" b="1" dirty="0" smtClean="0">
              <a:solidFill>
                <a:schemeClr val="bg2"/>
              </a:solidFill>
              <a:latin typeface="Cambria" pitchFamily="18" charset="0"/>
            </a:endParaRPr>
          </a:p>
          <a:p>
            <a:pPr marL="0" marR="0" lvl="0" indent="0" algn="ctr" rtl="0">
              <a:lnSpc>
                <a:spcPct val="100000"/>
              </a:lnSpc>
              <a:spcBef>
                <a:spcPts val="0"/>
              </a:spcBef>
              <a:spcAft>
                <a:spcPts val="0"/>
              </a:spcAft>
              <a:buClr>
                <a:srgbClr val="000000"/>
              </a:buClr>
              <a:buSzPts val="3600"/>
              <a:buFont typeface="Arial"/>
              <a:buNone/>
            </a:pPr>
            <a:endParaRPr lang="en-US" sz="4000" dirty="0" smtClean="0"/>
          </a:p>
          <a:p>
            <a:pPr lvl="0" algn="ctr"/>
            <a:endParaRPr lang="en-US" sz="4000" b="1" dirty="0" smtClean="0">
              <a:solidFill>
                <a:schemeClr val="dk1"/>
              </a:solidFill>
              <a:latin typeface="Cambria"/>
              <a:ea typeface="Cambria"/>
              <a:cs typeface="Cambria"/>
              <a:sym typeface="Cambria"/>
            </a:endParaRPr>
          </a:p>
        </p:txBody>
      </p:sp>
      <p:pic>
        <p:nvPicPr>
          <p:cNvPr id="2097154" name="Google Shape;94;p1"/>
          <p:cNvPicPr preferRelativeResize="0">
            <a:picLocks/>
          </p:cNvPicPr>
          <p:nvPr/>
        </p:nvPicPr>
        <p:blipFill rotWithShape="1">
          <a:blip r:embed="rId3">
            <a:alphaModFix/>
          </a:blip>
          <a:srcRect/>
          <a:stretch>
            <a:fillRect/>
          </a:stretch>
        </p:blipFill>
        <p:spPr>
          <a:xfrm>
            <a:off x="0" y="425302"/>
            <a:ext cx="1553581" cy="933227"/>
          </a:xfrm>
          <a:prstGeom prst="rect">
            <a:avLst/>
          </a:prstGeom>
          <a:noFill/>
          <a:ln>
            <a:noFill/>
          </a:ln>
        </p:spPr>
      </p:pic>
      <p:sp>
        <p:nvSpPr>
          <p:cNvPr id="1048588" name="Google Shape;95;p1"/>
          <p:cNvSpPr/>
          <p:nvPr/>
        </p:nvSpPr>
        <p:spPr>
          <a:xfrm>
            <a:off x="4929225" y="7552322"/>
            <a:ext cx="10128600" cy="28007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mbria"/>
              <a:ea typeface="Cambria"/>
              <a:cs typeface="Cambria"/>
              <a:sym typeface="Cambria"/>
            </a:endParaRPr>
          </a:p>
          <a:p>
            <a:pPr lvl="0" algn="ctr">
              <a:buSzPts val="3600"/>
            </a:pPr>
            <a:r>
              <a:rPr lang="en-US" sz="4000" b="1" dirty="0" smtClean="0">
                <a:solidFill>
                  <a:schemeClr val="dk1"/>
                </a:solidFill>
                <a:latin typeface="Cambria"/>
                <a:ea typeface="Cambria"/>
                <a:cs typeface="Cambria"/>
                <a:sym typeface="Cambria"/>
              </a:rPr>
              <a:t>Ms. S.REKHA</a:t>
            </a:r>
            <a:endParaRPr lang="en-US" altLang="zh-CN" sz="3600" dirty="0" smtClean="0"/>
          </a:p>
          <a:p>
            <a:pPr lvl="0" algn="ctr">
              <a:buSzPts val="3600"/>
            </a:pPr>
            <a:r>
              <a:rPr lang="en-US" sz="3600" b="1" dirty="0" smtClean="0">
                <a:solidFill>
                  <a:schemeClr val="dk1"/>
                </a:solidFill>
                <a:latin typeface="Cambria"/>
                <a:ea typeface="Cambria"/>
                <a:cs typeface="Cambria"/>
                <a:sym typeface="Cambria"/>
              </a:rPr>
              <a:t>ASSISTANT PROFESSOR</a:t>
            </a:r>
          </a:p>
          <a:p>
            <a:pPr lvl="0" algn="ctr">
              <a:buSzPts val="3600"/>
            </a:pPr>
            <a:r>
              <a:rPr lang="en-US" sz="3600" b="1" dirty="0" smtClean="0">
                <a:solidFill>
                  <a:schemeClr val="dk1"/>
                </a:solidFill>
                <a:latin typeface="Cambria"/>
                <a:ea typeface="Cambria"/>
                <a:cs typeface="Cambria"/>
                <a:sym typeface="Cambria"/>
              </a:rPr>
              <a:t>DEPARTMENT OF MATHS</a:t>
            </a:r>
          </a:p>
          <a:p>
            <a:pPr lvl="0" algn="ctr">
              <a:buSzPts val="3600"/>
            </a:pPr>
            <a:r>
              <a:rPr lang="en-US" sz="3600" b="1" dirty="0" err="1" smtClean="0">
                <a:solidFill>
                  <a:schemeClr val="dk1"/>
                </a:solidFill>
                <a:latin typeface="Cambria"/>
                <a:ea typeface="Cambria"/>
                <a:cs typeface="Cambria"/>
                <a:sym typeface="Cambria"/>
              </a:rPr>
              <a:t>Dr.SNSRCAS</a:t>
            </a:r>
            <a:r>
              <a:rPr lang="en-US" sz="3600" b="1" dirty="0" smtClean="0">
                <a:solidFill>
                  <a:schemeClr val="dk1"/>
                </a:solidFill>
                <a:latin typeface="Cambria"/>
                <a:ea typeface="Cambria"/>
                <a:cs typeface="Cambria"/>
                <a:sym typeface="Cambria"/>
              </a:rPr>
              <a:t> </a:t>
            </a:r>
            <a:endParaRPr lang="en-US" sz="3600" b="1" dirty="0">
              <a:solidFill>
                <a:schemeClr val="dk1"/>
              </a:solidFill>
              <a:latin typeface="Cambria"/>
              <a:ea typeface="Cambria"/>
              <a:cs typeface="Cambria"/>
              <a:sym typeface="Cambria"/>
            </a:endParaRPr>
          </a:p>
        </p:txBody>
      </p:sp>
      <p:pic>
        <p:nvPicPr>
          <p:cNvPr id="8" name="Picture 2" descr="C:\Users\saravanan\Downloads\IMG_20230609_150115.jpg"/>
          <p:cNvPicPr>
            <a:picLocks noChangeAspect="1" noChangeArrowheads="1"/>
          </p:cNvPicPr>
          <p:nvPr/>
        </p:nvPicPr>
        <p:blipFill>
          <a:blip r:embed="rId4"/>
          <a:srcRect/>
          <a:stretch>
            <a:fillRect/>
          </a:stretch>
        </p:blipFill>
        <p:spPr bwMode="auto">
          <a:xfrm>
            <a:off x="13019325" y="7916430"/>
            <a:ext cx="2226053" cy="20527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r>
              <a:rPr lang="en-US" sz="4800" b="1" i="0" u="none" strike="noStrike" cap="none" dirty="0">
                <a:solidFill>
                  <a:srgbClr val="000000"/>
                </a:solidFill>
                <a:latin typeface="Times New Roman" pitchFamily="18" charset="0"/>
                <a:cs typeface="Times New Roman" pitchFamily="18" charset="0"/>
                <a:sym typeface="Arial"/>
              </a:rPr>
              <a:t>  </a:t>
            </a:r>
            <a:r>
              <a:rPr lang="en-US" sz="4800" b="1" dirty="0" smtClean="0">
                <a:latin typeface="Times New Roman" pitchFamily="18" charset="0"/>
                <a:cs typeface="Times New Roman" pitchFamily="18" charset="0"/>
              </a:rPr>
              <a:t>PERT AND ITS CALCULATION</a:t>
            </a:r>
            <a:endParaRPr lang="en-US" sz="48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dirty="0"/>
          </a:p>
        </p:txBody>
      </p:sp>
      <p:sp>
        <p:nvSpPr>
          <p:cNvPr id="14" name="Rectangle 13"/>
          <p:cNvSpPr/>
          <p:nvPr/>
        </p:nvSpPr>
        <p:spPr>
          <a:xfrm>
            <a:off x="1540043" y="1950682"/>
            <a:ext cx="15135726" cy="7488204"/>
          </a:xfrm>
          <a:prstGeom prst="rect">
            <a:avLst/>
          </a:prstGeom>
        </p:spPr>
        <p:txBody>
          <a:bodyPr wrap="square">
            <a:spAutoFit/>
          </a:bodyPr>
          <a:lstStyle/>
          <a:p>
            <a:pPr>
              <a:lnSpc>
                <a:spcPct val="115000"/>
              </a:lnSpc>
              <a:tabLst>
                <a:tab pos="2971800" algn="ctr"/>
                <a:tab pos="5943600" algn="r"/>
              </a:tabLst>
            </a:pPr>
            <a:r>
              <a:rPr lang="el-GR" sz="3600" dirty="0" smtClean="0">
                <a:latin typeface="Times New Roman" pitchFamily="18" charset="0"/>
                <a:cs typeface="Times New Roman" pitchFamily="18" charset="0"/>
              </a:rPr>
              <a:t>σ</a:t>
            </a:r>
            <a:r>
              <a:rPr lang="en-US" sz="3600" dirty="0" smtClean="0">
                <a:latin typeface="Times New Roman" pitchFamily="18" charset="0"/>
                <a:cs typeface="Times New Roman" pitchFamily="18" charset="0"/>
              </a:rPr>
              <a:t> </a:t>
            </a:r>
            <a:r>
              <a:rPr lang="en-US" sz="3600" baseline="30000" dirty="0" smtClean="0">
                <a:latin typeface="Times New Roman" pitchFamily="18" charset="0"/>
                <a:cs typeface="Times New Roman" pitchFamily="18" charset="0"/>
              </a:rPr>
              <a:t>2</a:t>
            </a:r>
            <a:r>
              <a:rPr lang="en-US" sz="3600" baseline="-25000" dirty="0" smtClean="0">
                <a:latin typeface="Times New Roman" pitchFamily="18" charset="0"/>
                <a:cs typeface="Times New Roman" pitchFamily="18" charset="0"/>
              </a:rPr>
              <a:t> </a:t>
            </a:r>
            <a:r>
              <a:rPr lang="en-US" sz="3600" dirty="0" smtClean="0">
                <a:solidFill>
                  <a:schemeClr val="tx1"/>
                </a:solidFill>
                <a:latin typeface="Times New Roman"/>
                <a:ea typeface="Times New Roman"/>
                <a:cs typeface="Times New Roman"/>
              </a:rPr>
              <a:t>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a:t>
            </a:r>
            <a:endParaRPr lang="en-US" sz="3600" dirty="0" smtClean="0">
              <a:solidFill>
                <a:schemeClr val="tx1"/>
              </a:solidFill>
              <a:latin typeface="Calibri"/>
              <a:ea typeface="Times New Roman"/>
              <a:cs typeface="Times New Roman"/>
            </a:endParaRPr>
          </a:p>
          <a:p>
            <a:endParaRPr lang="en-US" sz="3600" dirty="0" smtClean="0"/>
          </a:p>
          <a:p>
            <a:pPr>
              <a:lnSpc>
                <a:spcPct val="115000"/>
              </a:lnSpc>
              <a:tabLst>
                <a:tab pos="2971800" algn="ctr"/>
                <a:tab pos="5943600" algn="r"/>
              </a:tabLst>
            </a:pPr>
            <a:r>
              <a:rPr lang="en-US" sz="3600" dirty="0" smtClean="0">
                <a:solidFill>
                  <a:schemeClr val="tx1"/>
                </a:solidFill>
                <a:latin typeface="Times New Roman"/>
                <a:ea typeface="Times New Roman"/>
                <a:cs typeface="Times New Roman"/>
              </a:rPr>
              <a:t>1. </a:t>
            </a:r>
            <a:r>
              <a:rPr lang="el-GR" sz="3600" dirty="0" smtClean="0">
                <a:latin typeface="Times New Roman" pitchFamily="18" charset="0"/>
                <a:cs typeface="Times New Roman" pitchFamily="18" charset="0"/>
              </a:rPr>
              <a:t>σ</a:t>
            </a:r>
            <a:r>
              <a:rPr lang="en-US" sz="3600" dirty="0" smtClean="0">
                <a:latin typeface="Times New Roman" pitchFamily="18" charset="0"/>
                <a:cs typeface="Times New Roman" pitchFamily="18" charset="0"/>
              </a:rPr>
              <a:t> </a:t>
            </a:r>
            <a:r>
              <a:rPr lang="en-US" sz="3600" baseline="30000" dirty="0" smtClean="0">
                <a:latin typeface="Times New Roman" pitchFamily="18" charset="0"/>
                <a:cs typeface="Times New Roman" pitchFamily="18" charset="0"/>
              </a:rPr>
              <a:t>2</a:t>
            </a:r>
            <a:r>
              <a:rPr lang="en-US" sz="3600" dirty="0" smtClean="0">
                <a:solidFill>
                  <a:schemeClr val="tx1"/>
                </a:solidFill>
                <a:latin typeface="Times New Roman"/>
                <a:ea typeface="Times New Roman"/>
                <a:cs typeface="Times New Roman"/>
              </a:rPr>
              <a:t>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  </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 (7- 1/6)</a:t>
            </a:r>
            <a:r>
              <a:rPr lang="en-US" sz="3600" dirty="0" smtClean="0">
                <a:solidFill>
                  <a:schemeClr val="tx1"/>
                </a:solidFill>
                <a:latin typeface="Times New Roman"/>
                <a:ea typeface="Times New Roman"/>
                <a:cs typeface="Times New Roman"/>
              </a:rPr>
              <a:t> </a:t>
            </a:r>
            <a:r>
              <a:rPr lang="en-US" sz="3600" baseline="30000" dirty="0" smtClean="0">
                <a:solidFill>
                  <a:schemeClr val="tx1"/>
                </a:solidFill>
                <a:latin typeface="Times New Roman"/>
                <a:ea typeface="Times New Roman"/>
                <a:cs typeface="Times New Roman"/>
              </a:rPr>
              <a:t>^2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=1</a:t>
            </a:r>
            <a:endParaRPr lang="en-US" sz="3600" baseline="30000" dirty="0" smtClean="0">
              <a:solidFill>
                <a:schemeClr val="tx1"/>
              </a:solidFill>
              <a:latin typeface="Times New Roman"/>
              <a:ea typeface="Times New Roman"/>
              <a:cs typeface="Times New Roman"/>
            </a:endParaRP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endParaRPr lang="en-US" sz="3600" dirty="0" smtClean="0">
              <a:solidFill>
                <a:schemeClr val="tx1"/>
              </a:solidFill>
              <a:latin typeface="Calibri"/>
              <a:ea typeface="Times New Roman"/>
              <a:cs typeface="Times New Roman"/>
            </a:endParaRPr>
          </a:p>
          <a:p>
            <a:pPr>
              <a:lnSpc>
                <a:spcPct val="115000"/>
              </a:lnSpc>
              <a:tabLst>
                <a:tab pos="2971800" algn="ctr"/>
                <a:tab pos="5943600" algn="r"/>
              </a:tabLst>
            </a:pPr>
            <a:r>
              <a:rPr lang="en-US" sz="3600" dirty="0" smtClean="0"/>
              <a:t> </a:t>
            </a:r>
            <a:r>
              <a:rPr lang="en-US" sz="3600" dirty="0" smtClean="0">
                <a:solidFill>
                  <a:schemeClr val="tx1"/>
                </a:solidFill>
                <a:latin typeface="Times New Roman"/>
                <a:ea typeface="Times New Roman"/>
                <a:cs typeface="Times New Roman"/>
              </a:rPr>
              <a:t>2. </a:t>
            </a:r>
            <a:r>
              <a:rPr lang="el-GR" sz="3600" dirty="0" smtClean="0">
                <a:latin typeface="Times New Roman" pitchFamily="18" charset="0"/>
                <a:cs typeface="Times New Roman" pitchFamily="18" charset="0"/>
              </a:rPr>
              <a:t>σ</a:t>
            </a:r>
            <a:r>
              <a:rPr lang="en-US" sz="3600" dirty="0" smtClean="0">
                <a:latin typeface="Times New Roman" pitchFamily="18" charset="0"/>
                <a:cs typeface="Times New Roman" pitchFamily="18" charset="0"/>
              </a:rPr>
              <a:t> </a:t>
            </a:r>
            <a:r>
              <a:rPr lang="en-US" sz="3600" baseline="30000" dirty="0" smtClean="0">
                <a:latin typeface="Times New Roman" pitchFamily="18" charset="0"/>
                <a:cs typeface="Times New Roman" pitchFamily="18" charset="0"/>
              </a:rPr>
              <a:t>2</a:t>
            </a:r>
            <a:r>
              <a:rPr lang="en-US" sz="3600" dirty="0" smtClean="0">
                <a:solidFill>
                  <a:schemeClr val="tx1"/>
                </a:solidFill>
                <a:latin typeface="Times New Roman"/>
                <a:ea typeface="Times New Roman"/>
                <a:cs typeface="Times New Roman"/>
              </a:rPr>
              <a:t>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  </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 (14- 2/6)</a:t>
            </a:r>
            <a:r>
              <a:rPr lang="en-US" sz="3600" dirty="0" smtClean="0">
                <a:solidFill>
                  <a:schemeClr val="tx1"/>
                </a:solidFill>
                <a:latin typeface="Times New Roman"/>
                <a:ea typeface="Times New Roman"/>
                <a:cs typeface="Times New Roman"/>
              </a:rPr>
              <a:t> </a:t>
            </a:r>
            <a:r>
              <a:rPr lang="en-US" sz="3600" baseline="30000" dirty="0" smtClean="0">
                <a:solidFill>
                  <a:schemeClr val="tx1"/>
                </a:solidFill>
                <a:latin typeface="Times New Roman"/>
                <a:ea typeface="Times New Roman"/>
                <a:cs typeface="Times New Roman"/>
              </a:rPr>
              <a:t>^2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=(12/6)</a:t>
            </a:r>
            <a:r>
              <a:rPr lang="en-US" sz="3600" baseline="30000" dirty="0" smtClean="0">
                <a:solidFill>
                  <a:schemeClr val="tx1"/>
                </a:solidFill>
                <a:latin typeface="Times New Roman"/>
                <a:ea typeface="Times New Roman"/>
                <a:cs typeface="Times New Roman"/>
              </a:rPr>
              <a:t> ^2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4</a:t>
            </a:r>
            <a:endParaRPr lang="en-US" sz="3600" baseline="30000" dirty="0" smtClean="0">
              <a:solidFill>
                <a:schemeClr val="tx1"/>
              </a:solidFill>
              <a:latin typeface="Times New Roman"/>
              <a:ea typeface="Times New Roman"/>
              <a:cs typeface="Times New Roman"/>
            </a:endParaRPr>
          </a:p>
          <a:p>
            <a:pPr marL="742950" indent="-742950"/>
            <a:endParaRPr lang="en-US" sz="3600" dirty="0" smtClean="0"/>
          </a:p>
          <a:p>
            <a:endParaRPr lang="en-US" sz="3600" dirty="0"/>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11/4/2025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r>
              <a:rPr lang="en-US" sz="4800" b="1" i="0" u="none" strike="noStrike" cap="none" dirty="0">
                <a:solidFill>
                  <a:srgbClr val="000000"/>
                </a:solidFill>
                <a:latin typeface="Times New Roman" pitchFamily="18" charset="0"/>
                <a:cs typeface="Times New Roman" pitchFamily="18" charset="0"/>
                <a:sym typeface="Arial"/>
              </a:rPr>
              <a:t>  </a:t>
            </a:r>
            <a:r>
              <a:rPr lang="en-US" sz="4800" b="1" dirty="0" smtClean="0">
                <a:latin typeface="Times New Roman" pitchFamily="18" charset="0"/>
                <a:cs typeface="Times New Roman" pitchFamily="18" charset="0"/>
              </a:rPr>
              <a:t>PERT AND ITS CALCULATION</a:t>
            </a:r>
            <a:endParaRPr lang="en-US" sz="48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dirty="0"/>
          </a:p>
        </p:txBody>
      </p:sp>
      <p:sp>
        <p:nvSpPr>
          <p:cNvPr id="14" name="Rectangle 13"/>
          <p:cNvSpPr/>
          <p:nvPr/>
        </p:nvSpPr>
        <p:spPr>
          <a:xfrm>
            <a:off x="1540043" y="1950682"/>
            <a:ext cx="15135726" cy="7488204"/>
          </a:xfrm>
          <a:prstGeom prst="rect">
            <a:avLst/>
          </a:prstGeom>
        </p:spPr>
        <p:txBody>
          <a:bodyPr wrap="square">
            <a:spAutoFit/>
          </a:bodyPr>
          <a:lstStyle/>
          <a:p>
            <a:pPr>
              <a:lnSpc>
                <a:spcPct val="115000"/>
              </a:lnSpc>
              <a:tabLst>
                <a:tab pos="2971800" algn="ctr"/>
                <a:tab pos="5943600" algn="r"/>
              </a:tabLst>
            </a:pPr>
            <a:r>
              <a:rPr lang="en-US" sz="3600" dirty="0" smtClean="0">
                <a:solidFill>
                  <a:schemeClr val="tx1"/>
                </a:solidFill>
                <a:latin typeface="Times New Roman"/>
                <a:ea typeface="Times New Roman"/>
                <a:cs typeface="Times New Roman"/>
              </a:rPr>
              <a:t>Variance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a:t>
            </a:r>
            <a:endParaRPr lang="en-US" sz="3600" dirty="0" smtClean="0">
              <a:solidFill>
                <a:schemeClr val="tx1"/>
              </a:solidFill>
              <a:latin typeface="Calibri"/>
              <a:ea typeface="Times New Roman"/>
              <a:cs typeface="Times New Roman"/>
            </a:endParaRPr>
          </a:p>
          <a:p>
            <a:endParaRPr lang="en-US" sz="3600" dirty="0" smtClean="0"/>
          </a:p>
          <a:p>
            <a:pPr>
              <a:lnSpc>
                <a:spcPct val="115000"/>
              </a:lnSpc>
              <a:tabLst>
                <a:tab pos="2971800" algn="ctr"/>
                <a:tab pos="5943600" algn="r"/>
              </a:tabLst>
            </a:pPr>
            <a:r>
              <a:rPr lang="en-US" sz="3600" dirty="0" smtClean="0">
                <a:solidFill>
                  <a:schemeClr val="tx1"/>
                </a:solidFill>
                <a:latin typeface="Times New Roman"/>
                <a:ea typeface="Times New Roman"/>
                <a:cs typeface="Times New Roman"/>
              </a:rPr>
              <a:t>1. Variance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  </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 (7- 1/6)</a:t>
            </a:r>
            <a:r>
              <a:rPr lang="en-US" sz="3600" dirty="0" smtClean="0">
                <a:solidFill>
                  <a:schemeClr val="tx1"/>
                </a:solidFill>
                <a:latin typeface="Times New Roman"/>
                <a:ea typeface="Times New Roman"/>
                <a:cs typeface="Times New Roman"/>
              </a:rPr>
              <a:t> </a:t>
            </a:r>
            <a:r>
              <a:rPr lang="en-US" sz="3600" baseline="30000" dirty="0" smtClean="0">
                <a:solidFill>
                  <a:schemeClr val="tx1"/>
                </a:solidFill>
                <a:latin typeface="Times New Roman"/>
                <a:ea typeface="Times New Roman"/>
                <a:cs typeface="Times New Roman"/>
              </a:rPr>
              <a:t>^2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=1</a:t>
            </a:r>
            <a:endParaRPr lang="en-US" sz="3600" baseline="30000" dirty="0" smtClean="0">
              <a:solidFill>
                <a:schemeClr val="tx1"/>
              </a:solidFill>
              <a:latin typeface="Times New Roman"/>
              <a:ea typeface="Times New Roman"/>
              <a:cs typeface="Times New Roman"/>
            </a:endParaRP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endParaRPr lang="en-US" sz="3600" dirty="0" smtClean="0">
              <a:solidFill>
                <a:schemeClr val="tx1"/>
              </a:solidFill>
              <a:latin typeface="Calibri"/>
              <a:ea typeface="Times New Roman"/>
              <a:cs typeface="Times New Roman"/>
            </a:endParaRPr>
          </a:p>
          <a:p>
            <a:pPr>
              <a:lnSpc>
                <a:spcPct val="115000"/>
              </a:lnSpc>
              <a:tabLst>
                <a:tab pos="2971800" algn="ctr"/>
                <a:tab pos="5943600" algn="r"/>
              </a:tabLst>
            </a:pPr>
            <a:r>
              <a:rPr lang="en-US" sz="3600" dirty="0" smtClean="0"/>
              <a:t> </a:t>
            </a:r>
            <a:r>
              <a:rPr lang="en-US" sz="3600" dirty="0" smtClean="0">
                <a:solidFill>
                  <a:schemeClr val="tx1"/>
                </a:solidFill>
                <a:latin typeface="Times New Roman"/>
                <a:ea typeface="Times New Roman"/>
                <a:cs typeface="Times New Roman"/>
              </a:rPr>
              <a:t>2. Variance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  </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 (14- 2/6)</a:t>
            </a:r>
            <a:r>
              <a:rPr lang="en-US" sz="3600" dirty="0" smtClean="0">
                <a:solidFill>
                  <a:schemeClr val="tx1"/>
                </a:solidFill>
                <a:latin typeface="Times New Roman"/>
                <a:ea typeface="Times New Roman"/>
                <a:cs typeface="Times New Roman"/>
              </a:rPr>
              <a:t> </a:t>
            </a:r>
            <a:r>
              <a:rPr lang="en-US" sz="3600" baseline="30000" dirty="0" smtClean="0">
                <a:solidFill>
                  <a:schemeClr val="tx1"/>
                </a:solidFill>
                <a:latin typeface="Times New Roman"/>
                <a:ea typeface="Times New Roman"/>
                <a:cs typeface="Times New Roman"/>
              </a:rPr>
              <a:t>^2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=(12/6)</a:t>
            </a:r>
            <a:r>
              <a:rPr lang="en-US" sz="3600" baseline="30000" dirty="0" smtClean="0">
                <a:solidFill>
                  <a:schemeClr val="tx1"/>
                </a:solidFill>
                <a:latin typeface="Times New Roman"/>
                <a:ea typeface="Times New Roman"/>
                <a:cs typeface="Times New Roman"/>
              </a:rPr>
              <a:t> ^2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4</a:t>
            </a:r>
            <a:endParaRPr lang="en-US" sz="3600" baseline="30000" dirty="0" smtClean="0">
              <a:solidFill>
                <a:schemeClr val="tx1"/>
              </a:solidFill>
              <a:latin typeface="Times New Roman"/>
              <a:ea typeface="Times New Roman"/>
              <a:cs typeface="Times New Roman"/>
            </a:endParaRPr>
          </a:p>
          <a:p>
            <a:pPr marL="742950" indent="-742950"/>
            <a:endParaRPr lang="en-US" sz="3600" dirty="0" smtClean="0"/>
          </a:p>
          <a:p>
            <a:endParaRPr lang="en-US" sz="3600" dirty="0"/>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11/4/2025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subTitle" idx="1"/>
          </p:nvPr>
        </p:nvSpPr>
        <p:spPr>
          <a:xfrm>
            <a:off x="3108960" y="3291839"/>
            <a:ext cx="11155680" cy="2842953"/>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sz="9600" b="1" dirty="0">
                <a:solidFill>
                  <a:schemeClr val="dk1"/>
                </a:solidFill>
                <a:latin typeface="Times New Roman" pitchFamily="18" charset="0"/>
                <a:cs typeface="Times New Roman" pitchFamily="18" charset="0"/>
              </a:rPr>
              <a:t>Thank </a:t>
            </a:r>
            <a:r>
              <a:rPr lang="en-US" sz="9600" b="1" dirty="0" smtClean="0">
                <a:solidFill>
                  <a:schemeClr val="dk1"/>
                </a:solidFill>
                <a:latin typeface="Times New Roman" pitchFamily="18" charset="0"/>
                <a:cs typeface="Times New Roman" pitchFamily="18" charset="0"/>
              </a:rPr>
              <a:t>You</a:t>
            </a:r>
            <a:endParaRPr sz="9600" b="1">
              <a:solidFill>
                <a:schemeClr val="dk1"/>
              </a:solidFill>
              <a:latin typeface="Times New Roman" pitchFamily="18" charset="0"/>
              <a:cs typeface="Times New Roman" pitchFamily="18" charset="0"/>
            </a:endParaRPr>
          </a:p>
        </p:txBody>
      </p:sp>
      <p:sp>
        <p:nvSpPr>
          <p:cNvPr id="221" name="Google Shape;221;p11"/>
          <p:cNvSpPr txBox="1"/>
          <p:nvPr/>
        </p:nvSpPr>
        <p:spPr>
          <a:xfrm>
            <a:off x="16154400" y="968141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199506" y="9156816"/>
            <a:ext cx="18288000"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000000"/>
                </a:solidFill>
                <a:latin typeface="Arial"/>
                <a:ea typeface="Arial"/>
                <a:cs typeface="Arial"/>
                <a:sym typeface="Arial"/>
              </a:rPr>
              <a:t>  </a:t>
            </a:r>
            <a:endParaRPr sz="4800" b="0" i="0" u="none" strike="noStrike" cap="none">
              <a:solidFill>
                <a:srgbClr val="000000"/>
              </a:solidFill>
              <a:latin typeface="Arial"/>
              <a:ea typeface="Arial"/>
              <a:cs typeface="Arial"/>
              <a:sym typeface="Arial"/>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Date Placeholder 19"/>
          <p:cNvSpPr>
            <a:spLocks noGrp="1"/>
          </p:cNvSpPr>
          <p:nvPr>
            <p:ph type="dt" idx="10"/>
          </p:nvPr>
        </p:nvSpPr>
        <p:spPr>
          <a:xfrm>
            <a:off x="585537" y="9470858"/>
            <a:ext cx="2133600" cy="365125"/>
          </a:xfrm>
        </p:spPr>
        <p:txBody>
          <a:bodyPr/>
          <a:lstStyle/>
          <a:p>
            <a:r>
              <a:rPr lang="en-US" dirty="0" smtClean="0"/>
              <a:t>11/4/2025</a:t>
            </a:r>
            <a:endParaRPr lang="en-US" dirty="0"/>
          </a:p>
        </p:txBody>
      </p:sp>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dirty="0"/>
          </a:p>
        </p:txBody>
      </p:sp>
      <p:sp>
        <p:nvSpPr>
          <p:cNvPr id="22" name="Footer Placeholder 21"/>
          <p:cNvSpPr>
            <a:spLocks noGrp="1"/>
          </p:cNvSpPr>
          <p:nvPr>
            <p:ph type="ftr" idx="11"/>
          </p:nvPr>
        </p:nvSpPr>
        <p:spPr>
          <a:xfrm>
            <a:off x="3172327" y="9494921"/>
            <a:ext cx="11887200" cy="381000"/>
          </a:xfrm>
        </p:spPr>
        <p:txBody>
          <a:bodyPr/>
          <a:lstStyle/>
          <a:p>
            <a:r>
              <a:rPr lang="en-US" dirty="0" smtClean="0"/>
              <a:t>PERT CALCULATIONS/ S..</a:t>
            </a:r>
            <a:r>
              <a:rPr lang="en-US" dirty="0" err="1" smtClean="0"/>
              <a:t>Rekha</a:t>
            </a:r>
            <a:endParaRPr lang="en-US" dirty="0"/>
          </a:p>
        </p:txBody>
      </p:sp>
      <p:sp>
        <p:nvSpPr>
          <p:cNvPr id="14" name="Rectangle 13"/>
          <p:cNvSpPr/>
          <p:nvPr/>
        </p:nvSpPr>
        <p:spPr>
          <a:xfrm>
            <a:off x="2695073" y="1720396"/>
            <a:ext cx="14558211" cy="5016758"/>
          </a:xfrm>
          <a:prstGeom prst="rect">
            <a:avLst/>
          </a:prstGeom>
        </p:spPr>
        <p:txBody>
          <a:bodyPr wrap="square">
            <a:spAutoFit/>
          </a:bodyPr>
          <a:lstStyle/>
          <a:p>
            <a:pPr algn="just"/>
            <a:endParaRPr lang="en-US" sz="3200"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CPM and PERT are network based method design to assign in planning scheduling and control of projects. </a:t>
            </a:r>
          </a:p>
          <a:p>
            <a:pPr lvl="0"/>
            <a:r>
              <a:rPr lang="en-US" sz="3600" dirty="0" smtClean="0">
                <a:latin typeface="Times New Roman" pitchFamily="18" charset="0"/>
                <a:cs typeface="Times New Roman" pitchFamily="18" charset="0"/>
              </a:rPr>
              <a:t>A project is defined as a collection of activities which each activity consuming time and resources.</a:t>
            </a:r>
          </a:p>
          <a:p>
            <a:pPr lvl="0"/>
            <a:r>
              <a:rPr lang="en-US" sz="3600" dirty="0" smtClean="0">
                <a:latin typeface="Times New Roman" pitchFamily="18" charset="0"/>
                <a:cs typeface="Times New Roman" pitchFamily="18" charset="0"/>
              </a:rPr>
              <a:t>The objective of CPM and PERT is to provides analytical means for scheduling the activities.</a:t>
            </a:r>
          </a:p>
          <a:p>
            <a:pPr lvl="0"/>
            <a:r>
              <a:rPr lang="en-US" sz="3600" dirty="0" smtClean="0">
                <a:latin typeface="Times New Roman" pitchFamily="18" charset="0"/>
                <a:cs typeface="Times New Roman" pitchFamily="18" charset="0"/>
              </a:rPr>
              <a:t>The two techniques CPM and PERT which was developed </a:t>
            </a:r>
            <a:r>
              <a:rPr lang="en-US" sz="3600" dirty="0" err="1" smtClean="0">
                <a:latin typeface="Times New Roman" pitchFamily="18" charset="0"/>
                <a:cs typeface="Times New Roman" pitchFamily="18" charset="0"/>
              </a:rPr>
              <a:t>indepently</a:t>
            </a:r>
            <a:r>
              <a:rPr lang="en-US" sz="3600" dirty="0" smtClean="0">
                <a:latin typeface="Times New Roman" pitchFamily="18" charset="0"/>
                <a:cs typeface="Times New Roman" pitchFamily="18" charset="0"/>
              </a:rPr>
              <a:t> before in the CPM assumes probabilistic duration</a:t>
            </a:r>
            <a:r>
              <a:rPr lang="en-US" sz="3200" dirty="0" smtClean="0"/>
              <a:t>.</a:t>
            </a:r>
            <a:endParaRPr lang="en-US" sz="3200" dirty="0"/>
          </a:p>
        </p:txBody>
      </p:sp>
      <p:sp>
        <p:nvSpPr>
          <p:cNvPr id="13" name="Google Shape;103;p25"/>
          <p:cNvSpPr/>
          <p:nvPr/>
        </p:nvSpPr>
        <p:spPr>
          <a:xfrm>
            <a:off x="2550695" y="800100"/>
            <a:ext cx="14702589" cy="830956"/>
          </a:xfrm>
          <a:prstGeom prst="rect">
            <a:avLst/>
          </a:prstGeom>
          <a:noFill/>
          <a:ln>
            <a:noFill/>
          </a:ln>
        </p:spPr>
        <p:txBody>
          <a:bodyPr spcFirstLastPara="1" wrap="square" lIns="91425" tIns="45700" rIns="91425" bIns="45700" anchor="t" anchorCtr="0">
            <a:spAutoFit/>
          </a:bodyPr>
          <a:lstStyle/>
          <a:p>
            <a:pPr algn="ctr"/>
            <a:r>
              <a:rPr lang="en-US" sz="4800" b="1" dirty="0" smtClean="0">
                <a:latin typeface="Times New Roman" pitchFamily="18" charset="0"/>
                <a:cs typeface="Times New Roman" pitchFamily="18" charset="0"/>
              </a:rPr>
              <a:t>PERT – Program Evaluation &amp; Review technique</a:t>
            </a:r>
            <a:endParaRPr lang="en-US" sz="48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8999" y="647700"/>
            <a:ext cx="12669253" cy="830956"/>
          </a:xfrm>
          <a:prstGeom prst="rect">
            <a:avLst/>
          </a:prstGeom>
          <a:noFill/>
          <a:ln>
            <a:noFill/>
          </a:ln>
        </p:spPr>
        <p:txBody>
          <a:bodyPr spcFirstLastPara="1" wrap="square" lIns="91425" tIns="45700" rIns="91425" bIns="45700" anchor="t" anchorCtr="0">
            <a:spAutoFit/>
          </a:bodyPr>
          <a:lstStyle/>
          <a:p>
            <a:r>
              <a:rPr lang="en-US" sz="4800" b="1" dirty="0" smtClean="0">
                <a:latin typeface="Times New Roman" pitchFamily="18" charset="0"/>
                <a:cs typeface="Times New Roman" pitchFamily="18" charset="0"/>
              </a:rPr>
              <a:t>PERT AND ITS CALCULATION</a:t>
            </a:r>
            <a:endParaRPr lang="en-US" sz="48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dirty="0"/>
          </a:p>
        </p:txBody>
      </p:sp>
      <p:sp>
        <p:nvSpPr>
          <p:cNvPr id="14" name="Rectangle 13"/>
          <p:cNvSpPr/>
          <p:nvPr/>
        </p:nvSpPr>
        <p:spPr>
          <a:xfrm>
            <a:off x="1179095" y="2022871"/>
            <a:ext cx="16194505" cy="5632311"/>
          </a:xfrm>
          <a:prstGeom prst="rect">
            <a:avLst/>
          </a:prstGeom>
        </p:spPr>
        <p:txBody>
          <a:bodyPr wrap="square">
            <a:spAutoFit/>
          </a:bodyPr>
          <a:lstStyle/>
          <a:p>
            <a:r>
              <a:rPr lang="en-US" sz="3600" dirty="0" smtClean="0">
                <a:latin typeface="Times New Roman" pitchFamily="18" charset="0"/>
                <a:cs typeface="Times New Roman" pitchFamily="18" charset="0"/>
              </a:rPr>
              <a:t>The networks methods may be termed as deterministic since estimated activity time are assume to be expected  variants. Deterministic network method assumes that the expected time is the actual time taken, on other end probabilistic method assume the reverse where the activity items are probability distribution of the activity time is based upon 3 different times estimate for each activates this as follows.</a:t>
            </a:r>
          </a:p>
          <a:p>
            <a:pPr lvl="0"/>
            <a:r>
              <a:rPr lang="en-US" sz="3600" dirty="0" smtClean="0">
                <a:latin typeface="Times New Roman" pitchFamily="18" charset="0"/>
                <a:cs typeface="Times New Roman" pitchFamily="18" charset="0"/>
              </a:rPr>
              <a:t>to – Optimistic time, is the shortest possible time to complete the activity if all those well.</a:t>
            </a:r>
          </a:p>
          <a:p>
            <a:pPr lvl="0"/>
            <a:r>
              <a:rPr lang="en-US" sz="3600" dirty="0" smtClean="0">
                <a:latin typeface="Times New Roman" pitchFamily="18" charset="0"/>
                <a:cs typeface="Times New Roman" pitchFamily="18" charset="0"/>
              </a:rPr>
              <a:t>tm – Most likely time, is a time estimate of normal time and activity would take.</a:t>
            </a:r>
          </a:p>
          <a:p>
            <a:pPr lvl="0"/>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tp</a:t>
            </a:r>
            <a:r>
              <a:rPr lang="en-US" sz="3600" dirty="0" smtClean="0">
                <a:latin typeface="Times New Roman" pitchFamily="18" charset="0"/>
                <a:cs typeface="Times New Roman" pitchFamily="18" charset="0"/>
              </a:rPr>
              <a:t>  - Pessimistic time, is a longer time that an activity would take (if everything goes wrong)</a:t>
            </a:r>
            <a:endParaRPr lang="en-US" sz="3600" dirty="0">
              <a:latin typeface="Times New Roman" pitchFamily="18" charset="0"/>
              <a:cs typeface="Times New Roman" pitchFamily="18" charset="0"/>
            </a:endParaRPr>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11/4/2025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r>
              <a:rPr lang="en-US" sz="4800" b="1" i="0" u="none" strike="noStrike" cap="none" dirty="0">
                <a:solidFill>
                  <a:srgbClr val="000000"/>
                </a:solidFill>
                <a:latin typeface="Times New Roman" pitchFamily="18" charset="0"/>
                <a:cs typeface="Times New Roman" pitchFamily="18" charset="0"/>
                <a:sym typeface="Arial"/>
              </a:rPr>
              <a:t>  </a:t>
            </a:r>
            <a:r>
              <a:rPr lang="en-US" sz="4800" b="1" dirty="0" smtClean="0">
                <a:latin typeface="Times New Roman" pitchFamily="18" charset="0"/>
                <a:cs typeface="Times New Roman" pitchFamily="18" charset="0"/>
              </a:rPr>
              <a:t>PERT AND ITS CALCULATION</a:t>
            </a:r>
            <a:endParaRPr lang="en-US" sz="48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dirty="0"/>
          </a:p>
        </p:txBody>
      </p:sp>
      <p:sp>
        <p:nvSpPr>
          <p:cNvPr id="14" name="Rectangle 13"/>
          <p:cNvSpPr/>
          <p:nvPr/>
        </p:nvSpPr>
        <p:spPr>
          <a:xfrm>
            <a:off x="1467853" y="2022871"/>
            <a:ext cx="15135726" cy="6269409"/>
          </a:xfrm>
          <a:prstGeom prst="rect">
            <a:avLst/>
          </a:prstGeom>
        </p:spPr>
        <p:txBody>
          <a:bodyPr wrap="square">
            <a:spAutoFit/>
          </a:bodyPr>
          <a:lstStyle/>
          <a:p>
            <a:r>
              <a:rPr lang="en-US" sz="3600" dirty="0" smtClean="0">
                <a:latin typeface="Times New Roman" pitchFamily="18" charset="0"/>
                <a:cs typeface="Times New Roman" pitchFamily="18" charset="0"/>
              </a:rPr>
              <a:t>The expected time (</a:t>
            </a:r>
            <a:r>
              <a:rPr lang="en-US" sz="3600" dirty="0" err="1" smtClean="0">
                <a:latin typeface="Times New Roman" pitchFamily="18" charset="0"/>
                <a:cs typeface="Times New Roman" pitchFamily="18" charset="0"/>
              </a:rPr>
              <a:t>te</a:t>
            </a:r>
            <a:r>
              <a:rPr lang="en-US" sz="3600" dirty="0" smtClean="0">
                <a:latin typeface="Times New Roman" pitchFamily="18" charset="0"/>
                <a:cs typeface="Times New Roman" pitchFamily="18" charset="0"/>
              </a:rPr>
              <a:t>) commonly refers to as the average (or) mean and its given by </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te</a:t>
            </a:r>
            <a:r>
              <a:rPr lang="en-US" sz="3600" dirty="0" smtClean="0">
                <a:latin typeface="Times New Roman" pitchFamily="18" charset="0"/>
                <a:cs typeface="Times New Roman" pitchFamily="18" charset="0"/>
              </a:rPr>
              <a:t> = to + 4 tm + </a:t>
            </a:r>
            <a:r>
              <a:rPr lang="en-US" sz="3600" dirty="0" err="1" smtClean="0">
                <a:latin typeface="Times New Roman" pitchFamily="18" charset="0"/>
                <a:cs typeface="Times New Roman" pitchFamily="18" charset="0"/>
              </a:rPr>
              <a:t>tp</a:t>
            </a:r>
            <a:r>
              <a:rPr lang="en-US" sz="3600" dirty="0" smtClean="0">
                <a:latin typeface="Times New Roman" pitchFamily="18" charset="0"/>
                <a:cs typeface="Times New Roman" pitchFamily="18" charset="0"/>
              </a:rPr>
              <a:t> / 6</a:t>
            </a:r>
          </a:p>
          <a:p>
            <a:r>
              <a:rPr lang="en-US" sz="3600" dirty="0" smtClean="0">
                <a:latin typeface="Times New Roman" pitchFamily="18" charset="0"/>
                <a:cs typeface="Times New Roman" pitchFamily="18" charset="0"/>
              </a:rPr>
              <a:t>the point m is free move between this two to and tp. The distribution of activity time is that for unmade distribution. The standard deviation can be estimated roughly as 1/6 of the range is given by </a:t>
            </a:r>
          </a:p>
          <a:p>
            <a:r>
              <a:rPr lang="en-US" sz="3600" dirty="0" smtClean="0">
                <a:latin typeface="Times New Roman" pitchFamily="18" charset="0"/>
                <a:cs typeface="Times New Roman" pitchFamily="18" charset="0"/>
              </a:rPr>
              <a:t>	</a:t>
            </a:r>
            <a:r>
              <a:rPr lang="el-GR" sz="3600" dirty="0" smtClean="0">
                <a:latin typeface="Times New Roman" pitchFamily="18" charset="0"/>
                <a:cs typeface="Times New Roman" pitchFamily="18" charset="0"/>
              </a:rPr>
              <a:t>σ</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tp</a:t>
            </a:r>
            <a:r>
              <a:rPr lang="en-US" sz="3600" dirty="0" smtClean="0">
                <a:latin typeface="Times New Roman" pitchFamily="18" charset="0"/>
                <a:cs typeface="Times New Roman" pitchFamily="18" charset="0"/>
              </a:rPr>
              <a:t> – to  / 6</a:t>
            </a:r>
          </a:p>
          <a:p>
            <a:r>
              <a:rPr lang="en-US" sz="3600" dirty="0" smtClean="0">
                <a:latin typeface="Times New Roman" pitchFamily="18" charset="0"/>
                <a:cs typeface="Times New Roman" pitchFamily="18" charset="0"/>
              </a:rPr>
              <a:t>        and the variants of the activity time estimate is given by</a:t>
            </a:r>
          </a:p>
          <a:p>
            <a:r>
              <a:rPr lang="en-US" sz="3600" dirty="0" smtClean="0">
                <a:latin typeface="Times New Roman" pitchFamily="18" charset="0"/>
                <a:cs typeface="Times New Roman" pitchFamily="18" charset="0"/>
              </a:rPr>
              <a:t>	</a:t>
            </a:r>
            <a:r>
              <a:rPr lang="el-GR" sz="3600" dirty="0" smtClean="0">
                <a:latin typeface="Times New Roman" pitchFamily="18" charset="0"/>
                <a:cs typeface="Times New Roman" pitchFamily="18" charset="0"/>
              </a:rPr>
              <a:t> σ</a:t>
            </a:r>
            <a:r>
              <a:rPr lang="en-US" sz="3600" dirty="0" smtClean="0">
                <a:latin typeface="Times New Roman" pitchFamily="18" charset="0"/>
                <a:cs typeface="Times New Roman" pitchFamily="18" charset="0"/>
              </a:rPr>
              <a:t> = </a:t>
            </a:r>
            <a:r>
              <a:rPr lang="en-US" sz="3600" dirty="0" smtClean="0">
                <a:solidFill>
                  <a:schemeClr val="tx1"/>
                </a:solidFill>
                <a:latin typeface="Times New Roman" pitchFamily="18" charset="0"/>
                <a:ea typeface="Times New Roman"/>
                <a:cs typeface="Times New Roman" pitchFamily="18" charset="0"/>
              </a:rPr>
              <a:t>(</a:t>
            </a:r>
            <a:r>
              <a:rPr lang="en-US" sz="3600" dirty="0" err="1" smtClean="0">
                <a:solidFill>
                  <a:schemeClr val="tx1"/>
                </a:solidFill>
                <a:latin typeface="Times New Roman" pitchFamily="18" charset="0"/>
                <a:ea typeface="Times New Roman"/>
                <a:cs typeface="Times New Roman" pitchFamily="18" charset="0"/>
              </a:rPr>
              <a:t>tp</a:t>
            </a:r>
            <a:r>
              <a:rPr lang="en-US" sz="3600" dirty="0" smtClean="0">
                <a:solidFill>
                  <a:schemeClr val="tx1"/>
                </a:solidFill>
                <a:latin typeface="Times New Roman" pitchFamily="18" charset="0"/>
                <a:ea typeface="Times New Roman"/>
                <a:cs typeface="Times New Roman" pitchFamily="18" charset="0"/>
              </a:rPr>
              <a:t>-to/6)</a:t>
            </a:r>
            <a:r>
              <a:rPr lang="en-US" sz="3600" baseline="30000" dirty="0" smtClean="0">
                <a:solidFill>
                  <a:schemeClr val="tx1"/>
                </a:solidFill>
                <a:latin typeface="Times New Roman" pitchFamily="18" charset="0"/>
                <a:ea typeface="Times New Roman"/>
                <a:cs typeface="Times New Roman" pitchFamily="18" charset="0"/>
              </a:rPr>
              <a:t>2</a:t>
            </a:r>
            <a:endParaRPr lang="en-US" sz="3600" dirty="0" smtClean="0">
              <a:solidFill>
                <a:schemeClr val="tx1"/>
              </a:solidFill>
              <a:latin typeface="Times New Roman" pitchFamily="18" charset="0"/>
              <a:ea typeface="Times New Roman"/>
              <a:cs typeface="Times New Roman" pitchFamily="18" charset="0"/>
            </a:endParaRPr>
          </a:p>
          <a:p>
            <a:endParaRPr lang="en-US" sz="3600" dirty="0" smtClean="0"/>
          </a:p>
          <a:p>
            <a:pPr lvl="0"/>
            <a:r>
              <a:rPr lang="en-US" sz="3600" dirty="0" smtClean="0">
                <a:latin typeface="Times New Roman" pitchFamily="18" charset="0"/>
                <a:cs typeface="Times New Roman" pitchFamily="18" charset="0"/>
              </a:rPr>
              <a:t>.</a:t>
            </a:r>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11/4/2025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r>
              <a:rPr lang="en-US" sz="4800" b="1" i="0" u="none" strike="noStrike" cap="none" dirty="0">
                <a:solidFill>
                  <a:srgbClr val="000000"/>
                </a:solidFill>
                <a:latin typeface="Times New Roman" pitchFamily="18" charset="0"/>
                <a:cs typeface="Times New Roman" pitchFamily="18" charset="0"/>
                <a:sym typeface="Arial"/>
              </a:rPr>
              <a:t> </a:t>
            </a:r>
            <a:r>
              <a:rPr lang="en-US" sz="4800" b="1" i="0" u="none" strike="noStrike" cap="none" dirty="0" smtClean="0">
                <a:solidFill>
                  <a:srgbClr val="000000"/>
                </a:solidFill>
                <a:latin typeface="Times New Roman" pitchFamily="18" charset="0"/>
                <a:cs typeface="Times New Roman" pitchFamily="18" charset="0"/>
                <a:sym typeface="Arial"/>
              </a:rPr>
              <a:t>  </a:t>
            </a:r>
            <a:r>
              <a:rPr lang="en-US" sz="4800" b="1" dirty="0" smtClean="0">
                <a:latin typeface="Times New Roman" pitchFamily="18" charset="0"/>
                <a:cs typeface="Times New Roman" pitchFamily="18" charset="0"/>
              </a:rPr>
              <a:t>PERT </a:t>
            </a:r>
            <a:r>
              <a:rPr lang="en-US" sz="4800" b="1" dirty="0" smtClean="0">
                <a:latin typeface="Times New Roman" pitchFamily="18" charset="0"/>
                <a:cs typeface="Times New Roman" pitchFamily="18" charset="0"/>
              </a:rPr>
              <a:t>AND ITS CALCULATION</a:t>
            </a:r>
            <a:endParaRPr lang="en-US" sz="48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dirty="0"/>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11/4/2025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sp>
        <p:nvSpPr>
          <p:cNvPr id="17" name="Rectangle 16"/>
          <p:cNvSpPr/>
          <p:nvPr/>
        </p:nvSpPr>
        <p:spPr>
          <a:xfrm>
            <a:off x="1949116" y="2237874"/>
            <a:ext cx="14413831" cy="5632311"/>
          </a:xfrm>
          <a:prstGeom prst="rect">
            <a:avLst/>
          </a:prstGeom>
        </p:spPr>
        <p:txBody>
          <a:bodyPr wrap="square">
            <a:spAutoFit/>
          </a:bodyPr>
          <a:lstStyle/>
          <a:p>
            <a:r>
              <a:rPr lang="en-US" sz="3600" b="1" dirty="0" smtClean="0">
                <a:latin typeface="Times New Roman" pitchFamily="18" charset="0"/>
                <a:cs typeface="Times New Roman" pitchFamily="18" charset="0"/>
              </a:rPr>
              <a:t>ALGORITHM FOR PERT </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The various steps involves in PERT calculation are summarized as follows :</a:t>
            </a:r>
          </a:p>
          <a:p>
            <a:r>
              <a:rPr lang="en-US" sz="3600" dirty="0" smtClean="0">
                <a:latin typeface="Times New Roman" pitchFamily="18" charset="0"/>
                <a:cs typeface="Times New Roman" pitchFamily="18" charset="0"/>
              </a:rPr>
              <a:t>Step 1 : Identify each activity to complete as a result of the job requirement.</a:t>
            </a:r>
          </a:p>
          <a:p>
            <a:r>
              <a:rPr lang="en-US" sz="3600" dirty="0" smtClean="0">
                <a:latin typeface="Times New Roman" pitchFamily="18" charset="0"/>
                <a:cs typeface="Times New Roman" pitchFamily="18" charset="0"/>
              </a:rPr>
              <a:t>Step 2 : Construct an activity list in which the preceding and succeeding the sequence of activities is identified.</a:t>
            </a:r>
          </a:p>
          <a:p>
            <a:r>
              <a:rPr lang="en-US" sz="3600" dirty="0" smtClean="0">
                <a:latin typeface="Times New Roman" pitchFamily="18" charset="0"/>
                <a:cs typeface="Times New Roman" pitchFamily="18" charset="0"/>
              </a:rPr>
              <a:t>Step 3 : Draw a required network.</a:t>
            </a:r>
          </a:p>
          <a:p>
            <a:r>
              <a:rPr lang="en-US" sz="3600" dirty="0" smtClean="0">
                <a:latin typeface="Times New Roman" pitchFamily="18" charset="0"/>
                <a:cs typeface="Times New Roman" pitchFamily="18" charset="0"/>
              </a:rPr>
              <a:t>Step 4 : Denotes the time estimates to, tm, tp.</a:t>
            </a:r>
          </a:p>
          <a:p>
            <a:r>
              <a:rPr lang="en-US" sz="3600" dirty="0" smtClean="0">
                <a:latin typeface="Times New Roman" pitchFamily="18" charset="0"/>
                <a:cs typeface="Times New Roman" pitchFamily="18" charset="0"/>
              </a:rPr>
              <a:t>Step 5 : Using ∞, B, ∞ and B for the activity duration the expected time (</a:t>
            </a:r>
            <a:r>
              <a:rPr lang="en-US" sz="3600" dirty="0" err="1" smtClean="0">
                <a:latin typeface="Times New Roman" pitchFamily="18" charset="0"/>
                <a:cs typeface="Times New Roman" pitchFamily="18" charset="0"/>
              </a:rPr>
              <a:t>te</a:t>
            </a:r>
            <a:r>
              <a:rPr lang="en-US" sz="3600" dirty="0" smtClean="0">
                <a:latin typeface="Times New Roman" pitchFamily="18" charset="0"/>
                <a:cs typeface="Times New Roman" pitchFamily="18" charset="0"/>
              </a:rPr>
              <a:t>) for each activity is computed by using the formula.</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te</a:t>
            </a:r>
            <a:r>
              <a:rPr lang="en-US" sz="3600" dirty="0" smtClean="0">
                <a:latin typeface="Times New Roman" pitchFamily="18" charset="0"/>
                <a:cs typeface="Times New Roman" pitchFamily="18" charset="0"/>
              </a:rPr>
              <a:t> = to + 4tm + </a:t>
            </a:r>
            <a:r>
              <a:rPr lang="en-US" sz="3600" dirty="0" err="1" smtClean="0">
                <a:latin typeface="Times New Roman" pitchFamily="18" charset="0"/>
                <a:cs typeface="Times New Roman" pitchFamily="18" charset="0"/>
              </a:rPr>
              <a:t>tp</a:t>
            </a:r>
            <a:r>
              <a:rPr lang="en-US" sz="3600" dirty="0" smtClean="0">
                <a:latin typeface="Times New Roman" pitchFamily="18" charset="0"/>
                <a:cs typeface="Times New Roman" pitchFamily="18" charset="0"/>
              </a:rPr>
              <a:t> / 6</a:t>
            </a:r>
            <a:endParaRPr lang="en-US" sz="3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r>
              <a:rPr lang="en-US" sz="4800" b="1" i="0" u="none" strike="noStrike" cap="none" dirty="0">
                <a:solidFill>
                  <a:srgbClr val="000000"/>
                </a:solidFill>
                <a:latin typeface="Times New Roman" pitchFamily="18" charset="0"/>
                <a:cs typeface="Times New Roman" pitchFamily="18" charset="0"/>
                <a:sym typeface="Arial"/>
              </a:rPr>
              <a:t> </a:t>
            </a:r>
            <a:r>
              <a:rPr lang="en-US" sz="4800" b="1" dirty="0" smtClean="0">
                <a:latin typeface="Times New Roman" pitchFamily="18" charset="0"/>
                <a:cs typeface="Times New Roman" pitchFamily="18" charset="0"/>
              </a:rPr>
              <a:t>PERT AND ITS CALCULATION</a:t>
            </a:r>
            <a:endParaRPr lang="en-US" sz="48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dirty="0"/>
          </a:p>
        </p:txBody>
      </p:sp>
      <p:sp>
        <p:nvSpPr>
          <p:cNvPr id="14" name="Rectangle 13"/>
          <p:cNvSpPr/>
          <p:nvPr/>
        </p:nvSpPr>
        <p:spPr>
          <a:xfrm>
            <a:off x="1467853" y="2022871"/>
            <a:ext cx="15135726" cy="5632311"/>
          </a:xfrm>
          <a:prstGeom prst="rect">
            <a:avLst/>
          </a:prstGeom>
        </p:spPr>
        <p:txBody>
          <a:bodyPr wrap="square">
            <a:spAutoFit/>
          </a:bodyPr>
          <a:lstStyle/>
          <a:p>
            <a:pPr lvl="0"/>
            <a:r>
              <a:rPr lang="en-US" sz="3600" dirty="0" smtClean="0">
                <a:latin typeface="Times New Roman" pitchFamily="18" charset="0"/>
                <a:cs typeface="Times New Roman" pitchFamily="18" charset="0"/>
              </a:rPr>
              <a:t>A Small project is complete of 7 activities whose time estimates are listed in the table as follows</a:t>
            </a:r>
          </a:p>
          <a:p>
            <a:pPr lvl="0"/>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Activity 	1-2	1-3	1-4	2-5	3-5	4-6	5-6	</a:t>
            </a:r>
          </a:p>
          <a:p>
            <a:r>
              <a:rPr lang="en-US" sz="3600" dirty="0" smtClean="0">
                <a:latin typeface="Times New Roman" pitchFamily="18" charset="0"/>
                <a:cs typeface="Times New Roman" pitchFamily="18" charset="0"/>
              </a:rPr>
              <a:t>to		1	1	2	1	2	2	3	</a:t>
            </a:r>
          </a:p>
          <a:p>
            <a:r>
              <a:rPr lang="en-US" sz="3600" dirty="0" smtClean="0">
                <a:latin typeface="Times New Roman" pitchFamily="18" charset="0"/>
                <a:cs typeface="Times New Roman" pitchFamily="18" charset="0"/>
              </a:rPr>
              <a:t>tm		1	4	2	1	5	5	6</a:t>
            </a:r>
          </a:p>
          <a:p>
            <a:r>
              <a:rPr lang="en-US" sz="3600" dirty="0" err="1" smtClean="0">
                <a:latin typeface="Times New Roman" pitchFamily="18" charset="0"/>
                <a:cs typeface="Times New Roman" pitchFamily="18" charset="0"/>
              </a:rPr>
              <a:t>tp</a:t>
            </a:r>
            <a:r>
              <a:rPr lang="en-US" sz="3600" dirty="0" smtClean="0">
                <a:latin typeface="Times New Roman" pitchFamily="18" charset="0"/>
                <a:cs typeface="Times New Roman" pitchFamily="18" charset="0"/>
              </a:rPr>
              <a:t>		7	7	8	1	14	8	15</a:t>
            </a:r>
          </a:p>
          <a:p>
            <a:r>
              <a:rPr lang="en-US" sz="3600" dirty="0" smtClean="0">
                <a:latin typeface="Times New Roman" pitchFamily="18" charset="0"/>
                <a:cs typeface="Times New Roman" pitchFamily="18" charset="0"/>
              </a:rPr>
              <a:t> </a:t>
            </a:r>
          </a:p>
          <a:p>
            <a:pPr lvl="0"/>
            <a:r>
              <a:rPr lang="en-US" sz="3600" dirty="0" smtClean="0">
                <a:latin typeface="Times New Roman" pitchFamily="18" charset="0"/>
                <a:cs typeface="Times New Roman" pitchFamily="18" charset="0"/>
              </a:rPr>
              <a:t>1.Find the expected duration and variants for each activity</a:t>
            </a:r>
          </a:p>
          <a:p>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11/4/2025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r>
              <a:rPr lang="en-US" sz="4800" b="1" i="0" u="none" strike="noStrike" cap="none" dirty="0">
                <a:solidFill>
                  <a:srgbClr val="000000"/>
                </a:solidFill>
                <a:latin typeface="Times New Roman" pitchFamily="18" charset="0"/>
                <a:cs typeface="Times New Roman" pitchFamily="18" charset="0"/>
                <a:sym typeface="Arial"/>
              </a:rPr>
              <a:t>  </a:t>
            </a:r>
            <a:r>
              <a:rPr lang="en-US" sz="4000" b="1" dirty="0" smtClean="0">
                <a:latin typeface="Times New Roman" pitchFamily="18" charset="0"/>
                <a:cs typeface="Times New Roman" pitchFamily="18" charset="0"/>
              </a:rPr>
              <a:t>PERT AND ITS CALCULATION</a:t>
            </a:r>
            <a:endParaRPr lang="en-US" sz="40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dirty="0"/>
          </a:p>
        </p:txBody>
      </p:sp>
      <p:sp>
        <p:nvSpPr>
          <p:cNvPr id="15" name="Rectangle 14"/>
          <p:cNvSpPr/>
          <p:nvPr/>
        </p:nvSpPr>
        <p:spPr>
          <a:xfrm>
            <a:off x="1192975" y="9456822"/>
            <a:ext cx="1887109" cy="523220"/>
          </a:xfrm>
          <a:prstGeom prst="rect">
            <a:avLst/>
          </a:prstGeom>
        </p:spPr>
        <p:txBody>
          <a:bodyPr wrap="square">
            <a:spAutoFit/>
          </a:bodyPr>
          <a:lstStyle/>
          <a:p>
            <a:r>
              <a:rPr lang="en-US" dirty="0" smtClean="0"/>
              <a:t>11/4/2025</a:t>
            </a:r>
          </a:p>
          <a:p>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graphicFrame>
        <p:nvGraphicFramePr>
          <p:cNvPr id="13" name="Table 12"/>
          <p:cNvGraphicFramePr>
            <a:graphicFrameLocks noGrp="1"/>
          </p:cNvGraphicFramePr>
          <p:nvPr/>
        </p:nvGraphicFramePr>
        <p:xfrm>
          <a:off x="2286001" y="1780676"/>
          <a:ext cx="13908503" cy="6569238"/>
        </p:xfrm>
        <a:graphic>
          <a:graphicData uri="http://schemas.openxmlformats.org/drawingml/2006/table">
            <a:tbl>
              <a:tblPr firstRow="1" bandRow="1">
                <a:tableStyleId>{69C7853C-536D-4A76-A0AE-DD22124D55A5}</a:tableStyleId>
              </a:tblPr>
              <a:tblGrid>
                <a:gridCol w="2242162"/>
                <a:gridCol w="1678946"/>
                <a:gridCol w="1424259"/>
                <a:gridCol w="1459426"/>
                <a:gridCol w="3551855"/>
                <a:gridCol w="3551855"/>
              </a:tblGrid>
              <a:tr h="1800530">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Activity</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to</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tm</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tp</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err="1">
                          <a:solidFill>
                            <a:schemeClr val="tx1"/>
                          </a:solidFill>
                          <a:latin typeface="Times New Roman"/>
                          <a:ea typeface="Times New Roman"/>
                          <a:cs typeface="Times New Roman"/>
                        </a:rPr>
                        <a:t>te</a:t>
                      </a:r>
                      <a:r>
                        <a:rPr lang="en-US" sz="3600" dirty="0">
                          <a:solidFill>
                            <a:schemeClr val="tx1"/>
                          </a:solidFill>
                          <a:latin typeface="Times New Roman"/>
                          <a:ea typeface="Times New Roman"/>
                          <a:cs typeface="Times New Roman"/>
                        </a:rPr>
                        <a:t> = </a:t>
                      </a:r>
                      <a:r>
                        <a:rPr lang="en-US" sz="3600" dirty="0" smtClean="0">
                          <a:solidFill>
                            <a:schemeClr val="tx1"/>
                          </a:solidFill>
                          <a:latin typeface="Times New Roman"/>
                          <a:ea typeface="Times New Roman"/>
                          <a:cs typeface="Times New Roman"/>
                        </a:rPr>
                        <a:t>to+4tm+tp/6</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a:t>
                      </a:r>
                      <a:r>
                        <a:rPr lang="el-GR" sz="3600" dirty="0" smtClean="0">
                          <a:solidFill>
                            <a:schemeClr val="tx1"/>
                          </a:solidFill>
                          <a:latin typeface="Times New Roman" pitchFamily="18" charset="0"/>
                          <a:cs typeface="Times New Roman" pitchFamily="18" charset="0"/>
                        </a:rPr>
                        <a:t>σ</a:t>
                      </a:r>
                      <a:r>
                        <a:rPr lang="en-US" sz="3600" dirty="0" smtClean="0">
                          <a:solidFill>
                            <a:schemeClr val="tx1"/>
                          </a:solidFill>
                          <a:latin typeface="Times New Roman" pitchFamily="18" charset="0"/>
                          <a:cs typeface="Times New Roman" pitchFamily="18" charset="0"/>
                        </a:rPr>
                        <a:t> </a:t>
                      </a:r>
                      <a:r>
                        <a:rPr lang="en-US" sz="3600" baseline="30000" dirty="0" smtClean="0">
                          <a:solidFill>
                            <a:schemeClr val="tx1"/>
                          </a:solidFill>
                          <a:latin typeface="Times New Roman" pitchFamily="18" charset="0"/>
                          <a:cs typeface="Times New Roman" pitchFamily="18" charset="0"/>
                        </a:rPr>
                        <a:t>2</a:t>
                      </a:r>
                      <a:r>
                        <a:rPr lang="en-US" sz="3600" baseline="-25000" dirty="0" smtClean="0">
                          <a:solidFill>
                            <a:schemeClr val="tx1"/>
                          </a:solidFill>
                          <a:latin typeface="Times New Roman" pitchFamily="18" charset="0"/>
                          <a:cs typeface="Times New Roman" pitchFamily="18" charset="0"/>
                        </a:rPr>
                        <a:t> = </a:t>
                      </a:r>
                      <a:r>
                        <a:rPr lang="en-US" sz="3600" dirty="0" smtClean="0">
                          <a:solidFill>
                            <a:schemeClr val="tx1"/>
                          </a:solidFill>
                          <a:latin typeface="Times New Roman"/>
                          <a:ea typeface="Times New Roman"/>
                          <a:cs typeface="Times New Roman"/>
                        </a:rPr>
                        <a:t>(</a:t>
                      </a:r>
                      <a:r>
                        <a:rPr lang="en-US" sz="3600" dirty="0" err="1">
                          <a:solidFill>
                            <a:schemeClr val="tx1"/>
                          </a:solidFill>
                          <a:latin typeface="Times New Roman"/>
                          <a:ea typeface="Times New Roman"/>
                          <a:cs typeface="Times New Roman"/>
                        </a:rPr>
                        <a:t>tp</a:t>
                      </a:r>
                      <a:r>
                        <a:rPr lang="en-US" sz="3600" dirty="0">
                          <a:solidFill>
                            <a:schemeClr val="tx1"/>
                          </a:solidFill>
                          <a:latin typeface="Times New Roman"/>
                          <a:ea typeface="Times New Roman"/>
                          <a:cs typeface="Times New Roman"/>
                        </a:rPr>
                        <a:t>-to/6)</a:t>
                      </a:r>
                      <a:r>
                        <a:rPr lang="en-US" sz="3600" baseline="30000" dirty="0">
                          <a:solidFill>
                            <a:schemeClr val="tx1"/>
                          </a:solidFill>
                          <a:latin typeface="Times New Roman"/>
                          <a:ea typeface="Times New Roman"/>
                          <a:cs typeface="Times New Roman"/>
                        </a:rPr>
                        <a:t>2</a:t>
                      </a:r>
                      <a:endParaRPr lang="en-US" sz="3600" dirty="0">
                        <a:solidFill>
                          <a:schemeClr val="tx1"/>
                        </a:solidFill>
                        <a:latin typeface="Calibri"/>
                        <a:ea typeface="Times New Roman"/>
                        <a:cs typeface="Times New Roman"/>
                      </a:endParaRPr>
                    </a:p>
                  </a:txBody>
                  <a:tcPr marL="68580" marR="68580" marT="0" marB="0" anchor="ctr"/>
                </a:tc>
              </a:tr>
              <a:tr h="681244">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1-2</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1</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7</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2</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a:t>
                      </a:r>
                      <a:endParaRPr lang="en-US" sz="3600" dirty="0">
                        <a:solidFill>
                          <a:schemeClr val="tx1"/>
                        </a:solidFill>
                        <a:latin typeface="Calibri"/>
                        <a:ea typeface="Times New Roman"/>
                        <a:cs typeface="Times New Roman"/>
                      </a:endParaRPr>
                    </a:p>
                  </a:txBody>
                  <a:tcPr marL="68580" marR="68580" marT="0" marB="0" anchor="ctr"/>
                </a:tc>
              </a:tr>
              <a:tr h="681244">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1-3</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1</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4</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7</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4</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a:t>
                      </a:r>
                      <a:endParaRPr lang="en-US" sz="3600" dirty="0">
                        <a:solidFill>
                          <a:schemeClr val="tx1"/>
                        </a:solidFill>
                        <a:latin typeface="Calibri"/>
                        <a:ea typeface="Times New Roman"/>
                        <a:cs typeface="Times New Roman"/>
                      </a:endParaRPr>
                    </a:p>
                  </a:txBody>
                  <a:tcPr marL="68580" marR="68580" marT="0" marB="0" anchor="ctr"/>
                </a:tc>
              </a:tr>
              <a:tr h="681244">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1-4</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2</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2</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8</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3</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a:t>
                      </a:r>
                      <a:endParaRPr lang="en-US" sz="3600" dirty="0">
                        <a:solidFill>
                          <a:schemeClr val="tx1"/>
                        </a:solidFill>
                        <a:latin typeface="Calibri"/>
                        <a:ea typeface="Times New Roman"/>
                        <a:cs typeface="Times New Roman"/>
                      </a:endParaRPr>
                    </a:p>
                  </a:txBody>
                  <a:tcPr marL="68580" marR="68580" marT="0" marB="0" anchor="ctr"/>
                </a:tc>
              </a:tr>
              <a:tr h="681244">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2-5</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1</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1</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0</a:t>
                      </a:r>
                      <a:endParaRPr lang="en-US" sz="3600" dirty="0">
                        <a:solidFill>
                          <a:schemeClr val="tx1"/>
                        </a:solidFill>
                        <a:latin typeface="Calibri"/>
                        <a:ea typeface="Times New Roman"/>
                        <a:cs typeface="Times New Roman"/>
                      </a:endParaRPr>
                    </a:p>
                  </a:txBody>
                  <a:tcPr marL="68580" marR="68580" marT="0" marB="0" anchor="ctr"/>
                </a:tc>
              </a:tr>
              <a:tr h="681244">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3-5</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2</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5</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14</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6</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4</a:t>
                      </a:r>
                      <a:endParaRPr lang="en-US" sz="3600" dirty="0">
                        <a:solidFill>
                          <a:schemeClr val="tx1"/>
                        </a:solidFill>
                        <a:latin typeface="Calibri"/>
                        <a:ea typeface="Times New Roman"/>
                        <a:cs typeface="Times New Roman"/>
                      </a:endParaRPr>
                    </a:p>
                  </a:txBody>
                  <a:tcPr marL="68580" marR="68580" marT="0" marB="0" anchor="ctr"/>
                </a:tc>
              </a:tr>
              <a:tr h="681244">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4-6</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2</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5</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8</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5</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a:t>
                      </a:r>
                      <a:endParaRPr lang="en-US" sz="3600" dirty="0">
                        <a:solidFill>
                          <a:schemeClr val="tx1"/>
                        </a:solidFill>
                        <a:latin typeface="Calibri"/>
                        <a:ea typeface="Times New Roman"/>
                        <a:cs typeface="Times New Roman"/>
                      </a:endParaRPr>
                    </a:p>
                  </a:txBody>
                  <a:tcPr marL="68580" marR="68580" marT="0" marB="0" anchor="ctr"/>
                </a:tc>
              </a:tr>
              <a:tr h="681244">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5-6</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3</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a:solidFill>
                            <a:schemeClr val="tx1"/>
                          </a:solidFill>
                          <a:latin typeface="Times New Roman"/>
                          <a:ea typeface="Times New Roman"/>
                          <a:cs typeface="Times New Roman"/>
                        </a:rPr>
                        <a:t>6</a:t>
                      </a:r>
                      <a:endParaRPr lang="en-US" sz="360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15</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7</a:t>
                      </a:r>
                      <a:endParaRPr lang="en-US" sz="3600" dirty="0">
                        <a:solidFill>
                          <a:schemeClr val="tx1"/>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2971800" algn="ctr"/>
                          <a:tab pos="5943600" algn="r"/>
                        </a:tabLst>
                      </a:pPr>
                      <a:r>
                        <a:rPr lang="en-US" sz="3600" dirty="0">
                          <a:solidFill>
                            <a:schemeClr val="tx1"/>
                          </a:solidFill>
                          <a:latin typeface="Times New Roman"/>
                          <a:ea typeface="Times New Roman"/>
                          <a:cs typeface="Times New Roman"/>
                        </a:rPr>
                        <a:t>4</a:t>
                      </a:r>
                      <a:endParaRPr lang="en-US" sz="3600" dirty="0">
                        <a:solidFill>
                          <a:schemeClr val="tx1"/>
                        </a:solidFill>
                        <a:latin typeface="Calibri"/>
                        <a:ea typeface="Times New Roman"/>
                        <a:cs typeface="Times New Roman"/>
                      </a:endParaRPr>
                    </a:p>
                  </a:txBody>
                  <a:tcPr marL="68580" marR="68580" marT="0"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r>
              <a:rPr lang="en-US" sz="4800" b="1" i="0" u="none" strike="noStrike" cap="none" dirty="0">
                <a:solidFill>
                  <a:srgbClr val="000000"/>
                </a:solidFill>
                <a:latin typeface="Times New Roman" pitchFamily="18" charset="0"/>
                <a:cs typeface="Times New Roman" pitchFamily="18" charset="0"/>
                <a:sym typeface="Arial"/>
              </a:rPr>
              <a:t>  </a:t>
            </a:r>
            <a:r>
              <a:rPr lang="en-US" sz="4800" b="1" dirty="0" smtClean="0">
                <a:latin typeface="Times New Roman" pitchFamily="18" charset="0"/>
                <a:cs typeface="Times New Roman" pitchFamily="18" charset="0"/>
              </a:rPr>
              <a:t>PERT AND ITS CALCULATION</a:t>
            </a:r>
            <a:endParaRPr lang="en-US" sz="48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dirty="0"/>
          </a:p>
        </p:txBody>
      </p:sp>
      <p:sp>
        <p:nvSpPr>
          <p:cNvPr id="14" name="Rectangle 13"/>
          <p:cNvSpPr/>
          <p:nvPr/>
        </p:nvSpPr>
        <p:spPr>
          <a:xfrm>
            <a:off x="1540043" y="1950682"/>
            <a:ext cx="15135726" cy="7488204"/>
          </a:xfrm>
          <a:prstGeom prst="rect">
            <a:avLst/>
          </a:prstGeom>
        </p:spPr>
        <p:txBody>
          <a:bodyPr wrap="square">
            <a:spAutoFit/>
          </a:bodyPr>
          <a:lstStyle/>
          <a:p>
            <a:pPr>
              <a:lnSpc>
                <a:spcPct val="115000"/>
              </a:lnSpc>
              <a:tabLst>
                <a:tab pos="2971800" algn="ctr"/>
                <a:tab pos="5943600" algn="r"/>
              </a:tabLst>
            </a:pPr>
            <a:r>
              <a:rPr lang="en-US" sz="3600" dirty="0" smtClean="0">
                <a:solidFill>
                  <a:schemeClr val="tx1"/>
                </a:solidFill>
                <a:latin typeface="Times New Roman"/>
                <a:ea typeface="Times New Roman"/>
                <a:cs typeface="Times New Roman"/>
              </a:rPr>
              <a:t>Variance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a:t>
            </a:r>
            <a:endParaRPr lang="en-US" sz="3600" dirty="0" smtClean="0">
              <a:solidFill>
                <a:schemeClr val="tx1"/>
              </a:solidFill>
              <a:latin typeface="Calibri"/>
              <a:ea typeface="Times New Roman"/>
              <a:cs typeface="Times New Roman"/>
            </a:endParaRPr>
          </a:p>
          <a:p>
            <a:endParaRPr lang="en-US" sz="3600" dirty="0" smtClean="0"/>
          </a:p>
          <a:p>
            <a:pPr>
              <a:lnSpc>
                <a:spcPct val="115000"/>
              </a:lnSpc>
              <a:tabLst>
                <a:tab pos="2971800" algn="ctr"/>
                <a:tab pos="5943600" algn="r"/>
              </a:tabLst>
            </a:pPr>
            <a:r>
              <a:rPr lang="en-US" sz="3600" dirty="0" smtClean="0">
                <a:solidFill>
                  <a:schemeClr val="tx1"/>
                </a:solidFill>
                <a:latin typeface="Times New Roman"/>
                <a:ea typeface="Times New Roman"/>
                <a:cs typeface="Times New Roman"/>
              </a:rPr>
              <a:t>1. Variance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  </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 (7- 1/6)</a:t>
            </a:r>
            <a:r>
              <a:rPr lang="en-US" sz="3600" dirty="0" smtClean="0">
                <a:solidFill>
                  <a:schemeClr val="tx1"/>
                </a:solidFill>
                <a:latin typeface="Times New Roman"/>
                <a:ea typeface="Times New Roman"/>
                <a:cs typeface="Times New Roman"/>
              </a:rPr>
              <a:t> </a:t>
            </a:r>
            <a:r>
              <a:rPr lang="en-US" sz="3600" baseline="30000" dirty="0" smtClean="0">
                <a:solidFill>
                  <a:schemeClr val="tx1"/>
                </a:solidFill>
                <a:latin typeface="Times New Roman"/>
                <a:ea typeface="Times New Roman"/>
                <a:cs typeface="Times New Roman"/>
              </a:rPr>
              <a:t>^2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=1</a:t>
            </a:r>
            <a:endParaRPr lang="en-US" sz="3600" baseline="30000" dirty="0" smtClean="0">
              <a:solidFill>
                <a:schemeClr val="tx1"/>
              </a:solidFill>
              <a:latin typeface="Times New Roman"/>
              <a:ea typeface="Times New Roman"/>
              <a:cs typeface="Times New Roman"/>
            </a:endParaRP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endParaRPr lang="en-US" sz="3600" dirty="0" smtClean="0">
              <a:solidFill>
                <a:schemeClr val="tx1"/>
              </a:solidFill>
              <a:latin typeface="Calibri"/>
              <a:ea typeface="Times New Roman"/>
              <a:cs typeface="Times New Roman"/>
            </a:endParaRPr>
          </a:p>
          <a:p>
            <a:pPr>
              <a:lnSpc>
                <a:spcPct val="115000"/>
              </a:lnSpc>
              <a:tabLst>
                <a:tab pos="2971800" algn="ctr"/>
                <a:tab pos="5943600" algn="r"/>
              </a:tabLst>
            </a:pPr>
            <a:r>
              <a:rPr lang="en-US" sz="3600" dirty="0" smtClean="0"/>
              <a:t> </a:t>
            </a:r>
            <a:r>
              <a:rPr lang="en-US" sz="3600" dirty="0" smtClean="0">
                <a:solidFill>
                  <a:schemeClr val="tx1"/>
                </a:solidFill>
                <a:latin typeface="Times New Roman"/>
                <a:ea typeface="Times New Roman"/>
                <a:cs typeface="Times New Roman"/>
              </a:rPr>
              <a:t>2. Variance =(</a:t>
            </a:r>
            <a:r>
              <a:rPr lang="en-US" sz="3600" dirty="0" err="1" smtClean="0">
                <a:solidFill>
                  <a:schemeClr val="tx1"/>
                </a:solidFill>
                <a:latin typeface="Times New Roman"/>
                <a:ea typeface="Times New Roman"/>
                <a:cs typeface="Times New Roman"/>
              </a:rPr>
              <a:t>tp</a:t>
            </a:r>
            <a:r>
              <a:rPr lang="en-US" sz="3600" dirty="0" smtClean="0">
                <a:solidFill>
                  <a:schemeClr val="tx1"/>
                </a:solidFill>
                <a:latin typeface="Times New Roman"/>
                <a:ea typeface="Times New Roman"/>
                <a:cs typeface="Times New Roman"/>
              </a:rPr>
              <a:t>-to/6)</a:t>
            </a:r>
            <a:r>
              <a:rPr lang="en-US" sz="3600" baseline="30000" dirty="0" smtClean="0">
                <a:solidFill>
                  <a:schemeClr val="tx1"/>
                </a:solidFill>
                <a:latin typeface="Times New Roman"/>
                <a:ea typeface="Times New Roman"/>
                <a:cs typeface="Times New Roman"/>
              </a:rPr>
              <a:t>2  </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 (14- 2/6)</a:t>
            </a:r>
            <a:r>
              <a:rPr lang="en-US" sz="3600" dirty="0" smtClean="0">
                <a:solidFill>
                  <a:schemeClr val="tx1"/>
                </a:solidFill>
                <a:latin typeface="Times New Roman"/>
                <a:ea typeface="Times New Roman"/>
                <a:cs typeface="Times New Roman"/>
              </a:rPr>
              <a:t> </a:t>
            </a:r>
            <a:r>
              <a:rPr lang="en-US" sz="3600" baseline="30000" dirty="0" smtClean="0">
                <a:solidFill>
                  <a:schemeClr val="tx1"/>
                </a:solidFill>
                <a:latin typeface="Times New Roman"/>
                <a:ea typeface="Times New Roman"/>
                <a:cs typeface="Times New Roman"/>
              </a:rPr>
              <a:t>^2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=(12/6)</a:t>
            </a:r>
            <a:r>
              <a:rPr lang="en-US" sz="3600" baseline="30000" dirty="0" smtClean="0">
                <a:solidFill>
                  <a:schemeClr val="tx1"/>
                </a:solidFill>
                <a:latin typeface="Times New Roman"/>
                <a:ea typeface="Times New Roman"/>
                <a:cs typeface="Times New Roman"/>
              </a:rPr>
              <a:t> ^2</a:t>
            </a:r>
          </a:p>
          <a:p>
            <a:pPr>
              <a:lnSpc>
                <a:spcPct val="115000"/>
              </a:lnSpc>
              <a:tabLst>
                <a:tab pos="2971800" algn="ctr"/>
                <a:tab pos="5943600" algn="r"/>
              </a:tabLst>
            </a:pPr>
            <a:r>
              <a:rPr lang="en-US" sz="3600" baseline="30000" dirty="0" smtClean="0">
                <a:solidFill>
                  <a:schemeClr val="tx1"/>
                </a:solidFill>
                <a:latin typeface="Times New Roman"/>
                <a:ea typeface="Times New Roman"/>
                <a:cs typeface="Times New Roman"/>
              </a:rPr>
              <a:t>                             =</a:t>
            </a:r>
            <a:r>
              <a:rPr lang="en-US" sz="3600" dirty="0" smtClean="0">
                <a:solidFill>
                  <a:schemeClr val="tx1"/>
                </a:solidFill>
                <a:latin typeface="Times New Roman"/>
                <a:ea typeface="Times New Roman"/>
                <a:cs typeface="Times New Roman"/>
              </a:rPr>
              <a:t>  4</a:t>
            </a:r>
            <a:endParaRPr lang="en-US" sz="3600" baseline="30000" dirty="0" smtClean="0">
              <a:solidFill>
                <a:schemeClr val="tx1"/>
              </a:solidFill>
              <a:latin typeface="Times New Roman"/>
              <a:ea typeface="Times New Roman"/>
              <a:cs typeface="Times New Roman"/>
            </a:endParaRPr>
          </a:p>
          <a:p>
            <a:pPr marL="742950" indent="-742950"/>
            <a:endParaRPr lang="en-US" sz="3600" dirty="0" smtClean="0"/>
          </a:p>
          <a:p>
            <a:endParaRPr lang="en-US" sz="3600" dirty="0"/>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11/4/2025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p:nvPr/>
        </p:nvSpPr>
        <p:spPr>
          <a:xfrm>
            <a:off x="601579" y="9156816"/>
            <a:ext cx="17885927" cy="781050"/>
          </a:xfrm>
          <a:custGeom>
            <a:avLst/>
            <a:gdLst/>
            <a:ahLst/>
            <a:cxnLst/>
            <a:rect l="l" t="t" r="r" b="b"/>
            <a:pathLst>
              <a:path w="2868730" h="302802" extrusionOk="0">
                <a:moveTo>
                  <a:pt x="0" y="0"/>
                </a:moveTo>
                <a:lnTo>
                  <a:pt x="2868730" y="0"/>
                </a:lnTo>
                <a:lnTo>
                  <a:pt x="2868730" y="302802"/>
                </a:lnTo>
                <a:lnTo>
                  <a:pt x="0" y="302802"/>
                </a:lnTo>
                <a:close/>
              </a:path>
            </a:pathLst>
          </a:custGeom>
          <a:solidFill>
            <a:srgbClr val="72C02C"/>
          </a:solidFill>
          <a:ln>
            <a:noFill/>
          </a:ln>
        </p:spPr>
        <p:txBody>
          <a:bodyPr/>
          <a:lstStyle/>
          <a:p>
            <a:endParaRPr lang="en-US" dirty="0"/>
          </a:p>
        </p:txBody>
      </p:sp>
      <p:sp>
        <p:nvSpPr>
          <p:cNvPr id="102" name="Google Shape;102;p25"/>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3429000" y="647700"/>
            <a:ext cx="11887200" cy="830956"/>
          </a:xfrm>
          <a:prstGeom prst="rect">
            <a:avLst/>
          </a:prstGeom>
          <a:noFill/>
          <a:ln>
            <a:noFill/>
          </a:ln>
        </p:spPr>
        <p:txBody>
          <a:bodyPr spcFirstLastPara="1" wrap="square" lIns="91425" tIns="45700" rIns="91425" bIns="45700" anchor="t" anchorCtr="0">
            <a:spAutoFit/>
          </a:bodyPr>
          <a:lstStyle/>
          <a:p>
            <a:r>
              <a:rPr lang="en-US" sz="4800" b="1" i="0" u="none" strike="noStrike" cap="none" dirty="0">
                <a:solidFill>
                  <a:srgbClr val="000000"/>
                </a:solidFill>
                <a:latin typeface="Times New Roman" pitchFamily="18" charset="0"/>
                <a:cs typeface="Times New Roman" pitchFamily="18" charset="0"/>
                <a:sym typeface="Arial"/>
              </a:rPr>
              <a:t>  </a:t>
            </a:r>
            <a:r>
              <a:rPr lang="en-US" sz="4800" b="1" dirty="0" smtClean="0">
                <a:latin typeface="Times New Roman" pitchFamily="18" charset="0"/>
                <a:cs typeface="Times New Roman" pitchFamily="18" charset="0"/>
              </a:rPr>
              <a:t>PERT AND ITS CALCULATION</a:t>
            </a:r>
            <a:endParaRPr lang="en-US" sz="4800" dirty="0">
              <a:latin typeface="Times New Roman" pitchFamily="18" charset="0"/>
              <a:cs typeface="Times New Roman" pitchFamily="18" charset="0"/>
            </a:endParaRPr>
          </a:p>
        </p:txBody>
      </p:sp>
      <p:sp>
        <p:nvSpPr>
          <p:cNvPr id="107" name="Google Shape;107;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5" descr="Rose Law Firm - Wikipedi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p:nvPr/>
        </p:nvSpPr>
        <p:spPr>
          <a:xfrm>
            <a:off x="2128058" y="2859578"/>
            <a:ext cx="152122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a:stretch/>
        </p:blipFill>
        <p:spPr>
          <a:xfrm>
            <a:off x="0" y="457200"/>
            <a:ext cx="457200" cy="190500"/>
          </a:xfrm>
          <a:prstGeom prst="rect">
            <a:avLst/>
          </a:prstGeom>
          <a:noFill/>
          <a:ln>
            <a:noFill/>
          </a:ln>
        </p:spPr>
      </p:pic>
      <p:sp>
        <p:nvSpPr>
          <p:cNvPr id="21" name="Slide Number Placeholder 2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dirty="0"/>
          </a:p>
        </p:txBody>
      </p:sp>
      <p:sp>
        <p:nvSpPr>
          <p:cNvPr id="14" name="Rectangle 13"/>
          <p:cNvSpPr/>
          <p:nvPr/>
        </p:nvSpPr>
        <p:spPr>
          <a:xfrm>
            <a:off x="1467853" y="2022871"/>
            <a:ext cx="15135726" cy="6740307"/>
          </a:xfrm>
          <a:prstGeom prst="rect">
            <a:avLst/>
          </a:prstGeom>
        </p:spPr>
        <p:txBody>
          <a:bodyPr wrap="square">
            <a:spAutoFit/>
          </a:bodyPr>
          <a:lstStyle/>
          <a:p>
            <a:r>
              <a:rPr lang="en-US" sz="3600" dirty="0" err="1" smtClean="0">
                <a:latin typeface="Times New Roman" pitchFamily="18" charset="0"/>
                <a:cs typeface="Times New Roman" pitchFamily="18" charset="0"/>
              </a:rPr>
              <a:t>te</a:t>
            </a:r>
            <a:r>
              <a:rPr lang="en-US" sz="3600" dirty="0" smtClean="0">
                <a:latin typeface="Times New Roman" pitchFamily="18" charset="0"/>
                <a:cs typeface="Times New Roman" pitchFamily="18" charset="0"/>
              </a:rPr>
              <a:t> = to + 4tm + </a:t>
            </a:r>
            <a:r>
              <a:rPr lang="en-US" sz="3600" dirty="0" err="1" smtClean="0">
                <a:latin typeface="Times New Roman" pitchFamily="18" charset="0"/>
                <a:cs typeface="Times New Roman" pitchFamily="18" charset="0"/>
              </a:rPr>
              <a:t>tp</a:t>
            </a:r>
            <a:r>
              <a:rPr lang="en-US" sz="3600" dirty="0" smtClean="0">
                <a:latin typeface="Times New Roman" pitchFamily="18" charset="0"/>
                <a:cs typeface="Times New Roman" pitchFamily="18" charset="0"/>
              </a:rPr>
              <a:t> / 6</a:t>
            </a:r>
          </a:p>
          <a:p>
            <a:endParaRPr lang="en-US" sz="3600" dirty="0" smtClean="0">
              <a:latin typeface="Times New Roman" pitchFamily="18" charset="0"/>
              <a:cs typeface="Times New Roman" pitchFamily="18" charset="0"/>
            </a:endParaRPr>
          </a:p>
          <a:p>
            <a:pPr marL="742950" indent="-742950">
              <a:buAutoNum type="arabicPeriod"/>
            </a:pPr>
            <a:r>
              <a:rPr lang="en-US" sz="3600" dirty="0" err="1" smtClean="0">
                <a:latin typeface="Times New Roman" pitchFamily="18" charset="0"/>
                <a:cs typeface="Times New Roman" pitchFamily="18" charset="0"/>
              </a:rPr>
              <a:t>te</a:t>
            </a:r>
            <a:r>
              <a:rPr lang="en-US" sz="3600" dirty="0" smtClean="0">
                <a:latin typeface="Times New Roman" pitchFamily="18" charset="0"/>
                <a:cs typeface="Times New Roman" pitchFamily="18" charset="0"/>
              </a:rPr>
              <a:t> = to + 4tm + </a:t>
            </a:r>
            <a:r>
              <a:rPr lang="en-US" sz="3600" dirty="0" err="1" smtClean="0">
                <a:latin typeface="Times New Roman" pitchFamily="18" charset="0"/>
                <a:cs typeface="Times New Roman" pitchFamily="18" charset="0"/>
              </a:rPr>
              <a:t>tp</a:t>
            </a:r>
            <a:r>
              <a:rPr lang="en-US" sz="3600" dirty="0" smtClean="0">
                <a:latin typeface="Times New Roman" pitchFamily="18" charset="0"/>
                <a:cs typeface="Times New Roman" pitchFamily="18" charset="0"/>
              </a:rPr>
              <a:t> / 6</a:t>
            </a:r>
          </a:p>
          <a:p>
            <a:pPr marL="742950" indent="-742950"/>
            <a:r>
              <a:rPr lang="en-US" sz="3600" dirty="0" smtClean="0">
                <a:latin typeface="Times New Roman" pitchFamily="18" charset="0"/>
                <a:cs typeface="Times New Roman" pitchFamily="18" charset="0"/>
              </a:rPr>
              <a:t>          = (1+4*1+7)/6</a:t>
            </a:r>
          </a:p>
          <a:p>
            <a:pPr marL="742950" indent="-742950"/>
            <a:r>
              <a:rPr lang="en-US" sz="3600" dirty="0" smtClean="0">
                <a:latin typeface="Times New Roman" pitchFamily="18" charset="0"/>
                <a:cs typeface="Times New Roman" pitchFamily="18" charset="0"/>
              </a:rPr>
              <a:t>          =12/6</a:t>
            </a:r>
          </a:p>
          <a:p>
            <a:pPr marL="742950" indent="-742950"/>
            <a:r>
              <a:rPr lang="en-US" sz="3600" dirty="0" smtClean="0">
                <a:latin typeface="Times New Roman" pitchFamily="18" charset="0"/>
                <a:cs typeface="Times New Roman" pitchFamily="18" charset="0"/>
              </a:rPr>
              <a:t>          =2</a:t>
            </a:r>
          </a:p>
          <a:p>
            <a:pPr marL="742950" indent="-742950"/>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te</a:t>
            </a:r>
            <a:r>
              <a:rPr lang="en-US" sz="3600" dirty="0" smtClean="0">
                <a:latin typeface="Times New Roman" pitchFamily="18" charset="0"/>
                <a:cs typeface="Times New Roman" pitchFamily="18" charset="0"/>
              </a:rPr>
              <a:t> = to + 4tm + </a:t>
            </a:r>
            <a:r>
              <a:rPr lang="en-US" sz="3600" dirty="0" err="1" smtClean="0">
                <a:latin typeface="Times New Roman" pitchFamily="18" charset="0"/>
                <a:cs typeface="Times New Roman" pitchFamily="18" charset="0"/>
              </a:rPr>
              <a:t>tp</a:t>
            </a:r>
            <a:r>
              <a:rPr lang="en-US" sz="3600" dirty="0" smtClean="0">
                <a:latin typeface="Times New Roman" pitchFamily="18" charset="0"/>
                <a:cs typeface="Times New Roman" pitchFamily="18" charset="0"/>
              </a:rPr>
              <a:t> / 6</a:t>
            </a:r>
          </a:p>
          <a:p>
            <a:pPr marL="742950" indent="-742950"/>
            <a:r>
              <a:rPr lang="en-US" sz="3600" dirty="0" smtClean="0">
                <a:latin typeface="Times New Roman" pitchFamily="18" charset="0"/>
                <a:cs typeface="Times New Roman" pitchFamily="18" charset="0"/>
              </a:rPr>
              <a:t>          = (1+4*4+7)/6</a:t>
            </a:r>
          </a:p>
          <a:p>
            <a:pPr marL="742950" indent="-742950"/>
            <a:r>
              <a:rPr lang="en-US" sz="3600" dirty="0" smtClean="0">
                <a:latin typeface="Times New Roman" pitchFamily="18" charset="0"/>
                <a:cs typeface="Times New Roman" pitchFamily="18" charset="0"/>
              </a:rPr>
              <a:t>          =24/6</a:t>
            </a:r>
          </a:p>
          <a:p>
            <a:pPr marL="742950" indent="-742950"/>
            <a:r>
              <a:rPr lang="en-US" sz="3600" dirty="0" smtClean="0">
                <a:latin typeface="Times New Roman" pitchFamily="18" charset="0"/>
                <a:cs typeface="Times New Roman" pitchFamily="18" charset="0"/>
              </a:rPr>
              <a:t>          =4</a:t>
            </a:r>
          </a:p>
          <a:p>
            <a:pPr marL="742950" indent="-742950"/>
            <a:endParaRPr lang="en-US" sz="3600" dirty="0" smtClean="0"/>
          </a:p>
          <a:p>
            <a:endParaRPr lang="en-US" sz="3600" dirty="0"/>
          </a:p>
        </p:txBody>
      </p:sp>
      <p:sp>
        <p:nvSpPr>
          <p:cNvPr id="15" name="Rectangle 14"/>
          <p:cNvSpPr/>
          <p:nvPr/>
        </p:nvSpPr>
        <p:spPr>
          <a:xfrm>
            <a:off x="1192975" y="9456822"/>
            <a:ext cx="1887109" cy="307777"/>
          </a:xfrm>
          <a:prstGeom prst="rect">
            <a:avLst/>
          </a:prstGeom>
        </p:spPr>
        <p:txBody>
          <a:bodyPr wrap="square">
            <a:spAutoFit/>
          </a:bodyPr>
          <a:lstStyle/>
          <a:p>
            <a:r>
              <a:rPr lang="en-US" dirty="0" smtClean="0"/>
              <a:t>11/4/2025</a:t>
            </a:r>
            <a:endParaRPr lang="en-US" dirty="0"/>
          </a:p>
        </p:txBody>
      </p:sp>
      <p:sp>
        <p:nvSpPr>
          <p:cNvPr id="16" name="Footer Placeholder 21"/>
          <p:cNvSpPr>
            <a:spLocks noGrp="1"/>
          </p:cNvSpPr>
          <p:nvPr>
            <p:ph type="ftr" idx="11"/>
          </p:nvPr>
        </p:nvSpPr>
        <p:spPr>
          <a:xfrm>
            <a:off x="3124200" y="9577388"/>
            <a:ext cx="11626850" cy="442912"/>
          </a:xfrm>
        </p:spPr>
        <p:txBody>
          <a:bodyPr/>
          <a:lstStyle/>
          <a:p>
            <a:r>
              <a:rPr lang="en-US" dirty="0" smtClean="0"/>
              <a:t>PERT CALCULATIONS/ S..</a:t>
            </a:r>
            <a:r>
              <a:rPr lang="en-US" dirty="0" err="1" smtClean="0"/>
              <a:t>Rekha</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712</Words>
  <PresentationFormat>Custom</PresentationFormat>
  <Paragraphs>191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Cambria</vt:lpstr>
      <vt:lpstr>Calibri</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saravanan</cp:lastModifiedBy>
  <cp:revision>54</cp:revision>
  <dcterms:created xsi:type="dcterms:W3CDTF">2006-08-16T00:00:00Z</dcterms:created>
  <dcterms:modified xsi:type="dcterms:W3CDTF">2025-04-14T15:29:42Z</dcterms:modified>
</cp:coreProperties>
</file>