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2" r:id="rId3"/>
    <p:sldId id="359" r:id="rId4"/>
    <p:sldId id="358" r:id="rId5"/>
    <p:sldId id="364" r:id="rId6"/>
    <p:sldId id="300" r:id="rId7"/>
    <p:sldId id="365" r:id="rId8"/>
    <p:sldId id="366" r:id="rId9"/>
    <p:sldId id="367" r:id="rId10"/>
    <p:sldId id="368" r:id="rId11"/>
    <p:sldId id="371" r:id="rId12"/>
    <p:sldId id="369" r:id="rId13"/>
    <p:sldId id="370" r:id="rId14"/>
    <p:sldId id="372" r:id="rId15"/>
    <p:sldId id="373" r:id="rId16"/>
    <p:sldId id="374" r:id="rId17"/>
    <p:sldId id="375" r:id="rId18"/>
    <p:sldId id="355" r:id="rId19"/>
    <p:sldId id="34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6966C-DD93-7044-9A52-2B27F726655C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5B4C-2920-2145-A6BA-4940F5283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730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07705-0BA3-48E5-8CA6-551E5174B3E0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7D0C4-981C-4871-913F-33EEA9A3EE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83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5FB4-297E-474C-9F8C-278A4EFA3F54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07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DD29-F872-EC4E-BCFA-ACBBB7EF6F4F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42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EB2-7866-6D4D-BC69-42DCC51C0981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44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A80-9BC4-494B-B2A8-E98EF5177685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82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D9C4-B364-D04E-8D36-002BA329A775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2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D50A-36C3-7D47-A14A-FE1788178A3C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1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6819-2B1A-A84F-ACCB-3DB33B450E27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02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3257-D6F7-D141-86BF-543FBC117AA9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88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30B2-C960-424C-A8E6-13B77083F85E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15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47B9-BF30-4848-9847-C4FF6CC6CE29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75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37D3-F150-7C45-BB76-C41C5E553586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A713-8351-5748-BE78-EB64FF422009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9474-F60F-4FC4-B871-2D0554E06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97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python.org/dev/peps/pep-0249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python.org/dev/peps/pep-0249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36901/what-does-double-star-and-star-do-for-python-parameters" TargetMode="External"/><Relationship Id="rId2" Type="http://schemas.openxmlformats.org/officeDocument/2006/relationships/hyperlink" Target="https://docs.python.org/2/library/func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6935"/>
            <a:ext cx="7772400" cy="2803515"/>
          </a:xfrm>
        </p:spPr>
        <p:txBody>
          <a:bodyPr>
            <a:normAutofit/>
          </a:bodyPr>
          <a:lstStyle/>
          <a:p>
            <a:r>
              <a:rPr lang="en-US" b="1" dirty="0"/>
              <a:t>Using Python to Retrieve and Visualize </a:t>
            </a:r>
            <a:r>
              <a:rPr lang="en-US" b="1" dirty="0" smtClean="0"/>
              <a:t>Data (part 1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3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Figure and Subplot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Import </a:t>
            </a:r>
            <a:r>
              <a:rPr lang="en-US" sz="2800" dirty="0" err="1" smtClean="0"/>
              <a:t>matplotlib’s</a:t>
            </a:r>
            <a:r>
              <a:rPr lang="en-US" sz="2800" dirty="0" smtClean="0"/>
              <a:t> </a:t>
            </a:r>
            <a:r>
              <a:rPr lang="en-US" sz="2800" dirty="0" err="1" smtClean="0"/>
              <a:t>pyplot</a:t>
            </a:r>
            <a:r>
              <a:rPr lang="en-US" sz="2800" dirty="0" smtClean="0"/>
              <a:t> (MATLAB-like) plotting framework.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</a:t>
            </a:r>
            <a:r>
              <a:rPr lang="en-US" sz="2800" dirty="0" smtClean="0"/>
              <a:t>mport </a:t>
            </a:r>
            <a:r>
              <a:rPr lang="en-US" sz="2800" dirty="0" err="1" smtClean="0"/>
              <a:t>matplotlib.pyplot</a:t>
            </a:r>
            <a:r>
              <a:rPr lang="en-US" sz="2800" dirty="0" smtClean="0"/>
              <a:t> as </a:t>
            </a:r>
            <a:r>
              <a:rPr lang="en-US" sz="2800" dirty="0" err="1" smtClean="0"/>
              <a:t>plt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Create a figure object, and from the figure object, create a subplot. The response from the </a:t>
            </a:r>
            <a:r>
              <a:rPr lang="en-US" sz="2800" dirty="0" err="1" smtClean="0"/>
              <a:t>add_subplot</a:t>
            </a:r>
            <a:r>
              <a:rPr lang="en-US" sz="2800" dirty="0" smtClean="0"/>
              <a:t> method is an axes object for that subplot.</a:t>
            </a:r>
          </a:p>
          <a:p>
            <a:pPr marL="0" indent="0">
              <a:buNone/>
            </a:pPr>
            <a:r>
              <a:rPr lang="en-US" sz="2800" dirty="0"/>
              <a:t>fig = </a:t>
            </a:r>
            <a:r>
              <a:rPr lang="en-US" sz="2800" dirty="0" err="1"/>
              <a:t>plt.figure</a:t>
            </a:r>
            <a:r>
              <a:rPr lang="en-US" sz="2800" dirty="0"/>
              <a:t>()</a:t>
            </a:r>
          </a:p>
          <a:p>
            <a:pPr marL="0" indent="0">
              <a:buNone/>
            </a:pPr>
            <a:r>
              <a:rPr lang="en-US" sz="2800" dirty="0"/>
              <a:t>ax = </a:t>
            </a:r>
            <a:r>
              <a:rPr lang="en-US" sz="2800" dirty="0" err="1"/>
              <a:t>fig.add_subplot</a:t>
            </a:r>
            <a:r>
              <a:rPr lang="en-US" sz="2800" dirty="0"/>
              <a:t>(111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plot of the </a:t>
            </a:r>
            <a:r>
              <a:rPr lang="en-US" dirty="0" err="1"/>
              <a:t>localDateTimes</a:t>
            </a:r>
            <a:r>
              <a:rPr lang="en-US" dirty="0"/>
              <a:t> and </a:t>
            </a:r>
            <a:r>
              <a:rPr lang="en-US" dirty="0" err="1"/>
              <a:t>dataValues</a:t>
            </a:r>
            <a:r>
              <a:rPr lang="en-US" dirty="0"/>
              <a:t> </a:t>
            </a:r>
            <a:r>
              <a:rPr lang="en-US" dirty="0" smtClean="0"/>
              <a:t>lists. Have a solid grey line with no markers.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ax.plot</a:t>
            </a:r>
            <a:r>
              <a:rPr lang="en-US" dirty="0"/>
              <a:t>(</a:t>
            </a:r>
            <a:r>
              <a:rPr lang="en-US" dirty="0" err="1"/>
              <a:t>localDateTimes</a:t>
            </a:r>
            <a:r>
              <a:rPr lang="en-US" dirty="0"/>
              <a:t>, </a:t>
            </a:r>
            <a:r>
              <a:rPr lang="en-US" dirty="0" err="1"/>
              <a:t>dataValues</a:t>
            </a:r>
            <a:r>
              <a:rPr lang="en-US" dirty="0"/>
              <a:t>, color='grey', </a:t>
            </a:r>
            <a:r>
              <a:rPr lang="en-US" dirty="0" err="1"/>
              <a:t>linestyle</a:t>
            </a:r>
            <a:r>
              <a:rPr lang="en-US" dirty="0"/>
              <a:t>='solid', </a:t>
            </a:r>
            <a:r>
              <a:rPr lang="en-US" dirty="0" err="1"/>
              <a:t>markersize</a:t>
            </a:r>
            <a:r>
              <a:rPr lang="en-US" dirty="0"/>
              <a:t>=0)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the plot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1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execute what we have so far in Canopy, you should see the following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2116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start, but we need to clean some things up (axis labels and axis tick labels, for example)</a:t>
            </a:r>
            <a:endParaRPr lang="en-US" dirty="0"/>
          </a:p>
        </p:txBody>
      </p:sp>
      <p:pic>
        <p:nvPicPr>
          <p:cNvPr id="7" name="Picture 6" descr="Screen Shot 2014-10-04 at 5.39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524000"/>
            <a:ext cx="5334000" cy="481757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4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properties of the plot (axis labels, title, etc.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the </a:t>
            </a:r>
            <a:r>
              <a:rPr lang="en-US" dirty="0" err="1" smtClean="0"/>
              <a:t>ylabel</a:t>
            </a:r>
            <a:r>
              <a:rPr lang="en-US" dirty="0" smtClean="0"/>
              <a:t> and </a:t>
            </a:r>
            <a:r>
              <a:rPr lang="en-US" dirty="0" err="1" smtClean="0"/>
              <a:t>xlabel</a:t>
            </a:r>
            <a:r>
              <a:rPr lang="en-US" dirty="0" smtClean="0"/>
              <a:t> properties</a:t>
            </a:r>
          </a:p>
          <a:p>
            <a:pPr marL="0" indent="0">
              <a:buNone/>
            </a:pPr>
            <a:r>
              <a:rPr lang="en-US" dirty="0" err="1"/>
              <a:t>ax.set_ylabel</a:t>
            </a:r>
            <a:r>
              <a:rPr lang="en-US" dirty="0"/>
              <a:t>("Temperature ($^\</a:t>
            </a:r>
            <a:r>
              <a:rPr lang="en-US" dirty="0" err="1"/>
              <a:t>circ$C</a:t>
            </a:r>
            <a:r>
              <a:rPr lang="en-US" dirty="0"/>
              <a:t>)")</a:t>
            </a:r>
          </a:p>
          <a:p>
            <a:pPr marL="0" indent="0">
              <a:buNone/>
            </a:pPr>
            <a:r>
              <a:rPr lang="en-US" dirty="0" err="1"/>
              <a:t>ax.set_xlabel</a:t>
            </a:r>
            <a:r>
              <a:rPr lang="en-US" dirty="0"/>
              <a:t>("Date/Time")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dirty="0" smtClean="0"/>
              <a:t>Clean up the </a:t>
            </a:r>
            <a:r>
              <a:rPr lang="en-US" dirty="0" err="1" smtClean="0"/>
              <a:t>xaxis</a:t>
            </a:r>
            <a:r>
              <a:rPr lang="en-US" dirty="0" smtClean="0"/>
              <a:t> tick mark labels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matplotlib</a:t>
            </a:r>
            <a:r>
              <a:rPr lang="en-US" dirty="0"/>
              <a:t> import dates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datetime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ax.xaxis.set_minor_locator</a:t>
            </a:r>
            <a:r>
              <a:rPr lang="en-US" dirty="0"/>
              <a:t>(</a:t>
            </a:r>
            <a:r>
              <a:rPr lang="en-US" dirty="0" err="1"/>
              <a:t>dates.MonthLocator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 err="1"/>
              <a:t>ax.xaxis.set_minor_formatter</a:t>
            </a:r>
            <a:r>
              <a:rPr lang="en-US" dirty="0"/>
              <a:t>(</a:t>
            </a:r>
            <a:r>
              <a:rPr lang="en-US" dirty="0" err="1"/>
              <a:t>dates.DateFormatter</a:t>
            </a:r>
            <a:r>
              <a:rPr lang="en-US" dirty="0"/>
              <a:t>('%b'))</a:t>
            </a:r>
          </a:p>
          <a:p>
            <a:pPr marL="0" indent="0">
              <a:buNone/>
            </a:pPr>
            <a:r>
              <a:rPr lang="en-US" dirty="0" err="1"/>
              <a:t>ax.xaxis.set_major_locator</a:t>
            </a:r>
            <a:r>
              <a:rPr lang="en-US" dirty="0"/>
              <a:t>(</a:t>
            </a:r>
            <a:r>
              <a:rPr lang="en-US" dirty="0" err="1"/>
              <a:t>dates.YearLocator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 err="1"/>
              <a:t>ax.xaxis.set_major_formatter</a:t>
            </a:r>
            <a:r>
              <a:rPr lang="en-US" dirty="0"/>
              <a:t>(</a:t>
            </a:r>
            <a:r>
              <a:rPr lang="en-US" dirty="0" err="1"/>
              <a:t>dates.DateFormatter</a:t>
            </a:r>
            <a:r>
              <a:rPr lang="en-US" dirty="0"/>
              <a:t>('\</a:t>
            </a:r>
            <a:r>
              <a:rPr lang="en-US" dirty="0" err="1"/>
              <a:t>n%Y</a:t>
            </a:r>
            <a:r>
              <a:rPr lang="en-US" dirty="0"/>
              <a:t>'))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7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grid, title, and change the font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 a grid</a:t>
            </a:r>
          </a:p>
          <a:p>
            <a:pPr marL="0" indent="0">
              <a:buNone/>
            </a:pPr>
            <a:r>
              <a:rPr lang="en-US" dirty="0" err="1"/>
              <a:t>ax.grid</a:t>
            </a:r>
            <a:r>
              <a:rPr lang="en-US" dirty="0"/>
              <a:t>(True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Set the title</a:t>
            </a:r>
          </a:p>
          <a:p>
            <a:pPr marL="0" indent="0">
              <a:buNone/>
            </a:pPr>
            <a:r>
              <a:rPr lang="en-US" dirty="0" err="1"/>
              <a:t>ax.set_title</a:t>
            </a:r>
            <a:r>
              <a:rPr lang="en-US" dirty="0"/>
              <a:t>('Water temperature at Little Bear River \n at </a:t>
            </a:r>
            <a:r>
              <a:rPr lang="en-US" dirty="0" err="1"/>
              <a:t>McMurdy</a:t>
            </a:r>
            <a:r>
              <a:rPr lang="en-US" dirty="0"/>
              <a:t> Hollow near Paradise, Utah'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Set the default font size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matplotlib</a:t>
            </a:r>
            <a:r>
              <a:rPr lang="en-US" dirty="0"/>
              <a:t> import </a:t>
            </a:r>
            <a:r>
              <a:rPr lang="en-US" dirty="0" err="1"/>
              <a:t>rc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font = {'family' : 'normal',</a:t>
            </a:r>
          </a:p>
          <a:p>
            <a:pPr marL="0" indent="0">
              <a:buNone/>
            </a:pPr>
            <a:r>
              <a:rPr lang="en-US" dirty="0"/>
              <a:t>'weight' : 'normal',</a:t>
            </a:r>
          </a:p>
          <a:p>
            <a:pPr marL="0" indent="0">
              <a:buNone/>
            </a:pPr>
            <a:r>
              <a:rPr lang="en-US" dirty="0"/>
              <a:t>'size' : 12}</a:t>
            </a:r>
          </a:p>
          <a:p>
            <a:pPr marL="0" indent="0">
              <a:buNone/>
            </a:pPr>
            <a:r>
              <a:rPr lang="en-US" dirty="0" err="1"/>
              <a:t>rc</a:t>
            </a:r>
            <a:r>
              <a:rPr lang="en-US" dirty="0"/>
              <a:t>('font', **font)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Clean up the figure spacing, print figure to image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quick way to clean up the figure spacing is by using the </a:t>
            </a:r>
            <a:r>
              <a:rPr lang="en-US" dirty="0" err="1" smtClean="0"/>
              <a:t>tight_layout</a:t>
            </a:r>
            <a:r>
              <a:rPr lang="en-US" dirty="0"/>
              <a:t> </a:t>
            </a:r>
            <a:r>
              <a:rPr lang="en-US" dirty="0" smtClean="0"/>
              <a:t>method on the figure object.</a:t>
            </a:r>
          </a:p>
          <a:p>
            <a:pPr marL="0" indent="0">
              <a:buNone/>
            </a:pPr>
            <a:r>
              <a:rPr lang="en-US" dirty="0" err="1"/>
              <a:t>fig.tight_layout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can save the figure directly to an image file for inclusion in a presentation, report, paper, etc.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fig.savefig</a:t>
            </a:r>
            <a:r>
              <a:rPr lang="en-US" dirty="0" smtClean="0"/>
              <a:t>(‘plot1.png’)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5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Setting </a:t>
            </a:r>
            <a:r>
              <a:rPr lang="en-US" sz="4000" dirty="0" smtClean="0"/>
              <a:t>the</a:t>
            </a:r>
            <a:r>
              <a:rPr lang="en-US" sz="3600" dirty="0" smtClean="0"/>
              <a:t> Working Directory in Canopy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saving the figure, if you don’t </a:t>
            </a:r>
            <a:r>
              <a:rPr lang="en-US" dirty="0"/>
              <a:t>provide a full path for the figure, then be sure to set </a:t>
            </a:r>
            <a:r>
              <a:rPr lang="en-US" dirty="0" smtClean="0"/>
              <a:t>the working directory in Canopy as shown below.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4-10-04 at 5.59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544669"/>
            <a:ext cx="9144000" cy="16609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86400" y="4382869"/>
            <a:ext cx="3657600" cy="914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5373469"/>
            <a:ext cx="3770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Click down arrow to set your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orking directory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2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  <p:pic>
        <p:nvPicPr>
          <p:cNvPr id="5" name="Picture 4" descr="plo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95400"/>
            <a:ext cx="6400800" cy="4800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5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Challenge Question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Can you modify the code so that a user can set </a:t>
            </a:r>
            <a:r>
              <a:rPr lang="en-US" sz="4400" dirty="0" err="1" smtClean="0"/>
              <a:t>siteID</a:t>
            </a:r>
            <a:r>
              <a:rPr lang="en-US" sz="4400" dirty="0" smtClean="0"/>
              <a:t> and </a:t>
            </a:r>
            <a:r>
              <a:rPr lang="en-US" sz="4400" dirty="0" err="1" smtClean="0"/>
              <a:t>variableID</a:t>
            </a:r>
            <a:r>
              <a:rPr lang="en-US" sz="4400" dirty="0" smtClean="0"/>
              <a:t> variables at the bringing of the script and the script produces a plot for the provided </a:t>
            </a:r>
            <a:r>
              <a:rPr lang="en-US" sz="4400" dirty="0" err="1" smtClean="0"/>
              <a:t>siteID</a:t>
            </a:r>
            <a:r>
              <a:rPr lang="en-US" sz="4400" dirty="0" smtClean="0"/>
              <a:t> and </a:t>
            </a:r>
            <a:r>
              <a:rPr lang="en-US" sz="4400" dirty="0" err="1" smtClean="0"/>
              <a:t>variableID</a:t>
            </a:r>
            <a:r>
              <a:rPr lang="en-US" sz="4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3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Challenge Question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Can you modify the code so that the user can set a </a:t>
            </a:r>
            <a:r>
              <a:rPr lang="en-US" sz="4400" dirty="0" err="1" smtClean="0"/>
              <a:t>StartDateTime</a:t>
            </a:r>
            <a:r>
              <a:rPr lang="en-US" sz="4400" dirty="0" smtClean="0"/>
              <a:t> and </a:t>
            </a:r>
            <a:r>
              <a:rPr lang="en-US" sz="4400" dirty="0" err="1" smtClean="0"/>
              <a:t>EndDateTime</a:t>
            </a:r>
            <a:r>
              <a:rPr lang="en-US" sz="4400" dirty="0" smtClean="0"/>
              <a:t> at the beginning of the script, and the script produces a plot for just that time range?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Create reproducible data visualizations</a:t>
            </a:r>
          </a:p>
          <a:p>
            <a:pPr lvl="0"/>
            <a:r>
              <a:rPr lang="en-US" dirty="0"/>
              <a:t>Write and execute computer code to automate difficult and repetitive data related tasks</a:t>
            </a:r>
          </a:p>
          <a:p>
            <a:pPr lvl="0"/>
            <a:r>
              <a:rPr lang="en-US" dirty="0"/>
              <a:t>Manipulate data and transform it across file systems, flat files, databases, programming languages,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3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Canopy Editor</a:t>
            </a:r>
            <a:endParaRPr lang="en-US" dirty="0"/>
          </a:p>
        </p:txBody>
      </p:sp>
      <p:pic>
        <p:nvPicPr>
          <p:cNvPr id="6" name="Picture 5" descr="Screen Shot 2014-10-03 at 11.06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2" y="1295400"/>
            <a:ext cx="9144000" cy="56753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Canopy Package Manager</a:t>
            </a:r>
            <a:endParaRPr lang="en-US" dirty="0"/>
          </a:p>
        </p:txBody>
      </p:sp>
      <p:pic>
        <p:nvPicPr>
          <p:cNvPr id="5" name="Picture 4" descr="Screen Shot 2014-10-03 at 10.56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274224"/>
            <a:ext cx="6934200" cy="558377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4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VERY Brief Reminder about Object-Oriented Programming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112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Class: </a:t>
            </a:r>
            <a:r>
              <a:rPr lang="en-US" dirty="0" smtClean="0"/>
              <a:t>dog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12490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Attributes:</a:t>
            </a:r>
          </a:p>
          <a:p>
            <a:r>
              <a:rPr lang="en-US" dirty="0" smtClean="0"/>
              <a:t>Breed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err="1" smtClean="0"/>
              <a:t>Weight_lbs</a:t>
            </a:r>
            <a:endParaRPr lang="en-US" dirty="0" smtClean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33800"/>
            <a:ext cx="165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 familiar?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Here’s where it differs from data modeling…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334000"/>
            <a:ext cx="1110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Methods:</a:t>
            </a:r>
            <a:endParaRPr lang="en-US" dirty="0" smtClean="0"/>
          </a:p>
          <a:p>
            <a:r>
              <a:rPr lang="en-US" dirty="0" smtClean="0"/>
              <a:t>Bark</a:t>
            </a:r>
          </a:p>
          <a:p>
            <a:r>
              <a:rPr lang="en-US" dirty="0" smtClean="0"/>
              <a:t>Run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5562600"/>
            <a:ext cx="2508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Attributes are properties</a:t>
            </a:r>
          </a:p>
          <a:p>
            <a:r>
              <a:rPr lang="en-US" dirty="0" smtClean="0"/>
              <a:t>Methods are actions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78987" y="1752600"/>
            <a:ext cx="335455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#Create new instance of dog class</a:t>
            </a:r>
          </a:p>
          <a:p>
            <a:r>
              <a:rPr lang="en-US" dirty="0" err="1" smtClean="0"/>
              <a:t>this_dog</a:t>
            </a:r>
            <a:r>
              <a:rPr lang="en-US" dirty="0" smtClean="0"/>
              <a:t> = dog(‘beagle’,’Rex’,20)</a:t>
            </a:r>
          </a:p>
          <a:p>
            <a:endParaRPr lang="en-US" dirty="0"/>
          </a:p>
          <a:p>
            <a:r>
              <a:rPr lang="en-US" dirty="0" smtClean="0"/>
              <a:t>#Get the dog’s name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this_dog.name</a:t>
            </a:r>
            <a:endParaRPr lang="en-US" dirty="0" smtClean="0"/>
          </a:p>
          <a:p>
            <a:r>
              <a:rPr lang="en-US" dirty="0" smtClean="0"/>
              <a:t>    ‘Rex’</a:t>
            </a:r>
          </a:p>
          <a:p>
            <a:endParaRPr lang="en-US" dirty="0"/>
          </a:p>
          <a:p>
            <a:r>
              <a:rPr lang="en-US" dirty="0" smtClean="0"/>
              <a:t>#Make the dog bark</a:t>
            </a:r>
          </a:p>
          <a:p>
            <a:r>
              <a:rPr lang="en-US" dirty="0"/>
              <a:t>p</a:t>
            </a:r>
            <a:r>
              <a:rPr lang="en-US" dirty="0" smtClean="0"/>
              <a:t>rint </a:t>
            </a:r>
            <a:r>
              <a:rPr lang="en-US" dirty="0" err="1" smtClean="0"/>
              <a:t>this_dog.bark</a:t>
            </a:r>
            <a:r>
              <a:rPr lang="en-US" dirty="0" smtClean="0"/>
              <a:t>()</a:t>
            </a:r>
          </a:p>
          <a:p>
            <a:r>
              <a:rPr lang="en-US" dirty="0"/>
              <a:t> </a:t>
            </a:r>
            <a:r>
              <a:rPr lang="en-US" dirty="0" smtClean="0"/>
              <a:t>    ‘Ruff!’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724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Important: Why ruff and not woof for this dog?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1200" y="5553670"/>
            <a:ext cx="32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Because of </a:t>
            </a:r>
            <a:r>
              <a:rPr lang="en-US" dirty="0" smtClean="0"/>
              <a:t>its property </a:t>
            </a:r>
            <a:r>
              <a:rPr lang="en-US" dirty="0"/>
              <a:t>bread </a:t>
            </a:r>
            <a:r>
              <a:rPr lang="en-US" dirty="0" smtClean="0"/>
              <a:t>is set to </a:t>
            </a:r>
            <a:r>
              <a:rPr lang="en-US" dirty="0"/>
              <a:t>beagle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828800"/>
            <a:ext cx="2224171" cy="3073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96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Connect to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 the </a:t>
            </a:r>
            <a:r>
              <a:rPr lang="en-US" sz="2000" dirty="0" err="1" smtClean="0"/>
              <a:t>PyMySQL</a:t>
            </a:r>
            <a:r>
              <a:rPr lang="en-US" sz="2000" dirty="0" smtClean="0"/>
              <a:t> package to establish a connection to your database</a:t>
            </a:r>
          </a:p>
          <a:p>
            <a:r>
              <a:rPr lang="en-US" sz="2000" dirty="0" smtClean="0"/>
              <a:t>This uses the </a:t>
            </a:r>
            <a:r>
              <a:rPr lang="en-US" sz="2000" dirty="0" smtClean="0">
                <a:hlinkClick r:id="rId2"/>
              </a:rPr>
              <a:t>connection object</a:t>
            </a:r>
            <a:r>
              <a:rPr lang="en-US" sz="2000" dirty="0" smtClean="0"/>
              <a:t> in </a:t>
            </a:r>
            <a:r>
              <a:rPr lang="en-US" sz="2000" dirty="0" err="1" smtClean="0"/>
              <a:t>PyMySQL</a:t>
            </a:r>
            <a:endParaRPr lang="en-US" sz="20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import </a:t>
            </a:r>
            <a:r>
              <a:rPr lang="en-US" sz="1800" dirty="0" err="1" smtClean="0"/>
              <a:t>pymysql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#</a:t>
            </a:r>
            <a:r>
              <a:rPr lang="en-US" sz="1800" dirty="0"/>
              <a:t>connect to database</a:t>
            </a:r>
          </a:p>
          <a:p>
            <a:pPr marL="0" indent="0">
              <a:buNone/>
            </a:pPr>
            <a:r>
              <a:rPr lang="en-US" sz="1800" dirty="0"/>
              <a:t>conn = </a:t>
            </a:r>
            <a:r>
              <a:rPr lang="en-US" sz="1800" dirty="0" err="1"/>
              <a:t>pymysql.connect</a:t>
            </a:r>
            <a:r>
              <a:rPr lang="en-US" sz="1800" dirty="0"/>
              <a:t>(host='</a:t>
            </a:r>
            <a:r>
              <a:rPr lang="en-US" sz="1800" dirty="0" err="1"/>
              <a:t>localhost</a:t>
            </a:r>
            <a:r>
              <a:rPr lang="en-US" sz="1800" dirty="0"/>
              <a:t>', port=3306, user='root', </a:t>
            </a:r>
            <a:r>
              <a:rPr lang="en-US" sz="1800" dirty="0" err="1"/>
              <a:t>passwd</a:t>
            </a:r>
            <a:r>
              <a:rPr lang="en-US" sz="1800" dirty="0"/>
              <a:t>=</a:t>
            </a:r>
            <a:r>
              <a:rPr lang="en-US" sz="1800" dirty="0" smtClean="0"/>
              <a:t>'’, </a:t>
            </a:r>
            <a:r>
              <a:rPr lang="en-US" sz="1800" dirty="0" err="1" smtClean="0"/>
              <a:t>db</a:t>
            </a:r>
            <a:r>
              <a:rPr lang="en-US" sz="1800" dirty="0"/>
              <a:t>='</a:t>
            </a:r>
            <a:r>
              <a:rPr lang="en-US" sz="1800" dirty="0" err="1"/>
              <a:t>LBRODM_small</a:t>
            </a:r>
            <a:r>
              <a:rPr lang="en-US" sz="1800" dirty="0"/>
              <a:t>')</a:t>
            </a:r>
          </a:p>
          <a:p>
            <a:endParaRPr lang="en-US" sz="2000" dirty="0" smtClean="0"/>
          </a:p>
          <a:p>
            <a:r>
              <a:rPr lang="en-US" sz="2000" dirty="0" smtClean="0"/>
              <a:t>Note that I am using the ‘small’ version of the database, which I named </a:t>
            </a:r>
            <a:r>
              <a:rPr lang="en-US" sz="2000" dirty="0" err="1" smtClean="0"/>
              <a:t>LBRODM_small</a:t>
            </a:r>
            <a:r>
              <a:rPr lang="en-US" sz="2000" dirty="0" smtClean="0"/>
              <a:t>. Your database name may differ. </a:t>
            </a:r>
          </a:p>
          <a:p>
            <a:r>
              <a:rPr lang="en-US" sz="2000" dirty="0" smtClean="0"/>
              <a:t>Your database server must be started for this connection to work.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1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Determine the SQL statement needed to extract a time series for the ODM </a:t>
            </a:r>
            <a:r>
              <a:rPr lang="en-US" sz="3600" dirty="0" smtClean="0"/>
              <a:t>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time series is a collection of observations made over time at one site and for one variable. We also need to include in the where clause a statement to only include </a:t>
            </a:r>
            <a:r>
              <a:rPr lang="en-US" dirty="0" err="1" smtClean="0"/>
              <a:t>QualityControlLevelID</a:t>
            </a:r>
            <a:r>
              <a:rPr lang="en-US" dirty="0" smtClean="0"/>
              <a:t> = 1 (quality controlled data).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ql_statement</a:t>
            </a:r>
            <a:r>
              <a:rPr lang="en-US" dirty="0" smtClean="0"/>
              <a:t> = “SELECT </a:t>
            </a:r>
            <a:r>
              <a:rPr lang="en-US" dirty="0" err="1"/>
              <a:t>LocalDateTime</a:t>
            </a:r>
            <a:r>
              <a:rPr lang="en-US" dirty="0"/>
              <a:t>, </a:t>
            </a:r>
            <a:r>
              <a:rPr lang="en-US" dirty="0" err="1"/>
              <a:t>DataValue</a:t>
            </a:r>
            <a:r>
              <a:rPr lang="en-US" dirty="0"/>
              <a:t> FROM </a:t>
            </a:r>
            <a:r>
              <a:rPr lang="en-US" dirty="0" err="1" smtClean="0"/>
              <a:t>DataValues</a:t>
            </a:r>
            <a:r>
              <a:rPr lang="en-US" dirty="0"/>
              <a:t> </a:t>
            </a:r>
            <a:r>
              <a:rPr lang="en-US" dirty="0" smtClean="0"/>
              <a:t>WHERE </a:t>
            </a:r>
            <a:r>
              <a:rPr lang="en-US" dirty="0" err="1"/>
              <a:t>SiteID</a:t>
            </a:r>
            <a:r>
              <a:rPr lang="en-US" dirty="0"/>
              <a:t> = </a:t>
            </a:r>
            <a:r>
              <a:rPr lang="en-US" dirty="0" smtClean="0"/>
              <a:t>2 AND </a:t>
            </a:r>
            <a:r>
              <a:rPr lang="en-US" dirty="0" err="1"/>
              <a:t>VariableID</a:t>
            </a:r>
            <a:r>
              <a:rPr lang="en-US" dirty="0"/>
              <a:t> = 36 </a:t>
            </a:r>
            <a:r>
              <a:rPr lang="en-US" dirty="0" smtClean="0"/>
              <a:t>AND </a:t>
            </a:r>
            <a:r>
              <a:rPr lang="en-US" dirty="0" err="1"/>
              <a:t>QualityControlLevelID</a:t>
            </a:r>
            <a:r>
              <a:rPr lang="en-US" dirty="0"/>
              <a:t> = 1 </a:t>
            </a:r>
            <a:r>
              <a:rPr lang="en-US" dirty="0" smtClean="0"/>
              <a:t>ORDER </a:t>
            </a:r>
            <a:r>
              <a:rPr lang="en-US" dirty="0"/>
              <a:t>BY </a:t>
            </a:r>
            <a:r>
              <a:rPr lang="en-US" dirty="0" err="1" smtClean="0"/>
              <a:t>LocalDateTime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7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Execute the needed SQL statement on the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a </a:t>
            </a:r>
            <a:r>
              <a:rPr lang="en-US" dirty="0" smtClean="0">
                <a:hlinkClick r:id="rId2"/>
              </a:rPr>
              <a:t>cursor object </a:t>
            </a:r>
            <a:r>
              <a:rPr lang="en-US" dirty="0" smtClean="0"/>
              <a:t>from the connection object you created earlier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cursor = </a:t>
            </a:r>
            <a:r>
              <a:rPr lang="en-US" dirty="0" err="1" smtClean="0"/>
              <a:t>conn.cursor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the cursor object’s </a:t>
            </a:r>
            <a:r>
              <a:rPr lang="en-US" dirty="0" smtClean="0">
                <a:hlinkClick r:id="rId2"/>
              </a:rPr>
              <a:t>execute method </a:t>
            </a:r>
            <a:r>
              <a:rPr lang="en-US" dirty="0" smtClean="0"/>
              <a:t>to execute the SQL statement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cursor.execute</a:t>
            </a:r>
            <a:r>
              <a:rPr lang="en-US" dirty="0" smtClean="0"/>
              <a:t>(</a:t>
            </a:r>
            <a:r>
              <a:rPr lang="en-US" dirty="0" err="1" smtClean="0"/>
              <a:t>sql_statement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the cursor object’s </a:t>
            </a:r>
            <a:r>
              <a:rPr lang="en-US" dirty="0" smtClean="0">
                <a:hlinkClick r:id="rId2"/>
              </a:rPr>
              <a:t>fetchall</a:t>
            </a:r>
            <a:r>
              <a:rPr lang="en-US" dirty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method </a:t>
            </a:r>
            <a:r>
              <a:rPr lang="en-US" dirty="0" smtClean="0"/>
              <a:t>to get all resulting rows at once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rows =  </a:t>
            </a:r>
            <a:r>
              <a:rPr lang="en-US" dirty="0" err="1" smtClean="0"/>
              <a:t>cursor.fetchall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5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Restructure the data so that it can be </a:t>
            </a:r>
            <a:r>
              <a:rPr lang="en-US" dirty="0" smtClean="0"/>
              <a:t>plotted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Python’s built-in </a:t>
            </a:r>
            <a:r>
              <a:rPr lang="en-US" dirty="0" smtClean="0">
                <a:hlinkClick r:id="rId2"/>
              </a:rPr>
              <a:t>zip function </a:t>
            </a:r>
            <a:r>
              <a:rPr lang="en-US" dirty="0" smtClean="0"/>
              <a:t>to transform the result from the query into two lists, one storing the values from the </a:t>
            </a:r>
            <a:r>
              <a:rPr lang="en-US" dirty="0" err="1" smtClean="0"/>
              <a:t>LocalDateTime</a:t>
            </a:r>
            <a:r>
              <a:rPr lang="en-US" dirty="0" smtClean="0"/>
              <a:t> field and the second storing the values from the </a:t>
            </a:r>
            <a:r>
              <a:rPr lang="en-US" dirty="0" err="1" smtClean="0"/>
              <a:t>DataValue</a:t>
            </a:r>
            <a:r>
              <a:rPr lang="en-US" dirty="0" smtClean="0"/>
              <a:t>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localDateTimes</a:t>
            </a:r>
            <a:r>
              <a:rPr lang="en-US" dirty="0" smtClean="0"/>
              <a:t>, </a:t>
            </a:r>
            <a:r>
              <a:rPr lang="en-US" dirty="0" err="1" smtClean="0"/>
              <a:t>dataValues</a:t>
            </a:r>
            <a:r>
              <a:rPr lang="en-US" dirty="0" smtClean="0"/>
              <a:t> </a:t>
            </a:r>
            <a:r>
              <a:rPr lang="en-US" dirty="0"/>
              <a:t>= zip(</a:t>
            </a:r>
            <a:r>
              <a:rPr lang="en-US" dirty="0" smtClean="0"/>
              <a:t>*rows)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 explanation of the * before rows is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9474-F60F-4FC4-B871-2D0554E064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3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14981</TotalTime>
  <Words>888</Words>
  <Application>Microsoft Macintosh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Using Python to Retrieve and Visualize Data (part 1 of 2)</vt:lpstr>
      <vt:lpstr>Learning Objectives</vt:lpstr>
      <vt:lpstr>Canopy Editor</vt:lpstr>
      <vt:lpstr>Canopy Package Manager</vt:lpstr>
      <vt:lpstr>VERY Brief Reminder about Object-Oriented Programming</vt:lpstr>
      <vt:lpstr>Connect to database</vt:lpstr>
      <vt:lpstr>Determine the SQL statement needed to extract a time series for the ODM database</vt:lpstr>
      <vt:lpstr>Execute the needed SQL statement on the database</vt:lpstr>
      <vt:lpstr>Restructure the data so that it can be plotted</vt:lpstr>
      <vt:lpstr>Create a Figure and Subplot</vt:lpstr>
      <vt:lpstr>Plot the data</vt:lpstr>
      <vt:lpstr>If you execute what we have so far in Canopy, you should see the following</vt:lpstr>
      <vt:lpstr>Set properties of the plot (axis labels, title, etc.)</vt:lpstr>
      <vt:lpstr>Add a grid, title, and change the font size</vt:lpstr>
      <vt:lpstr>Clean up the figure spacing, print figure to image file</vt:lpstr>
      <vt:lpstr>Setting the Working Directory in Canopy</vt:lpstr>
      <vt:lpstr>Final Product</vt:lpstr>
      <vt:lpstr>Challenge Question 1</vt:lpstr>
      <vt:lpstr>Challenge Question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Horsburgh</dc:creator>
  <cp:lastModifiedBy>sns</cp:lastModifiedBy>
  <cp:revision>305</cp:revision>
  <dcterms:created xsi:type="dcterms:W3CDTF">2012-08-27T22:05:47Z</dcterms:created>
  <dcterms:modified xsi:type="dcterms:W3CDTF">2019-09-06T08:58:23Z</dcterms:modified>
</cp:coreProperties>
</file>