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74" r:id="rId6"/>
    <p:sldId id="275" r:id="rId7"/>
    <p:sldId id="262" r:id="rId8"/>
    <p:sldId id="267" r:id="rId9"/>
    <p:sldId id="268" r:id="rId10"/>
    <p:sldId id="269" r:id="rId11"/>
    <p:sldId id="270" r:id="rId12"/>
    <p:sldId id="271" r:id="rId13"/>
    <p:sldId id="276" r:id="rId14"/>
    <p:sldId id="279" r:id="rId15"/>
    <p:sldId id="280" r:id="rId16"/>
    <p:sldId id="281" r:id="rId17"/>
    <p:sldId id="282" r:id="rId18"/>
    <p:sldId id="283" r:id="rId19"/>
    <p:sldId id="278" r:id="rId20"/>
    <p:sldId id="284" r:id="rId21"/>
    <p:sldId id="285" r:id="rId22"/>
    <p:sldId id="286" r:id="rId23"/>
    <p:sldId id="288" r:id="rId24"/>
    <p:sldId id="272" r:id="rId25"/>
    <p:sldId id="277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980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26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A5061-6882-4C00-9862-A8EA1109EBB6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CB97EE-4F18-4626-939B-995BCFDA91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6055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4E675-BF3E-4631-9E33-32C6393816DD}" type="datetime1">
              <a:rPr lang="en-US" smtClean="0"/>
              <a:pPr/>
              <a:t>8/30/2019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2B89-A79A-4C74-A1DE-47FF6382C45B}" type="datetime1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0621-72A0-47B3-9C8B-ED0C2EA7AABD}" type="datetime1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A5C9-429B-434D-B36A-88B7EBF9B32C}" type="datetime1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C841-DF7A-4BC7-953A-2F9ABD1C94DA}" type="datetime1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4ED8B4E3-FEAA-40C9-988F-5F468172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001E-5D16-46B1-A619-5C69C31B2326}" type="datetime1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2C5BC-5BB0-49ED-9AE8-076EF5D96586}" type="datetime1">
              <a:rPr lang="en-US" smtClean="0"/>
              <a:pPr/>
              <a:t>8/30/2019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EC601-5F64-4EF6-9366-0BE07739018A}" type="datetime1">
              <a:rPr lang="en-US" smtClean="0"/>
              <a:pPr/>
              <a:t>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1F24-8CDC-4C50-986C-B1E0CA263149}" type="datetime1">
              <a:rPr lang="en-US" smtClean="0"/>
              <a:pPr/>
              <a:t>8/30/2019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D054-0192-4D70-B67E-0F4F33A9C390}" type="datetime1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C136-31E0-41C4-9FD9-5E79AD0E7EE5}" type="datetime1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A72176A-331B-4D11-ABA5-FA063EEA187A}" type="datetime1">
              <a:rPr lang="en-US" smtClean="0"/>
              <a:pPr/>
              <a:t>8/30/2019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ED8B4E3-FEAA-40C9-988F-5F468172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0512" y="1461267"/>
            <a:ext cx="9144000" cy="1655762"/>
          </a:xfrm>
        </p:spPr>
        <p:txBody>
          <a:bodyPr>
            <a:noAutofit/>
          </a:bodyPr>
          <a:lstStyle/>
          <a:p>
            <a:r>
              <a:rPr lang="en-US" sz="6000" dirty="0" smtClean="0"/>
              <a:t>Introduction to Python Programming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332496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is similar to what you’re used to from C or Java, but not the same</a:t>
            </a:r>
          </a:p>
          <a:p>
            <a:r>
              <a:rPr lang="en-US" dirty="0"/>
              <a:t>Syntax: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for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variableName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in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groupOfValues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   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&lt;statements&gt;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/>
              <a:t>variableName</a:t>
            </a:r>
            <a:r>
              <a:rPr lang="en-US" dirty="0" smtClean="0"/>
              <a:t> </a:t>
            </a:r>
            <a:r>
              <a:rPr lang="en-US" dirty="0"/>
              <a:t>gives a name to each value, so you can refer to it in the statements.</a:t>
            </a:r>
          </a:p>
          <a:p>
            <a:r>
              <a:rPr lang="en-US" dirty="0" err="1"/>
              <a:t>groupOfValues</a:t>
            </a:r>
            <a:r>
              <a:rPr lang="en-US" dirty="0"/>
              <a:t> can be a range of integers, specified with the range function.</a:t>
            </a:r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for x in range(1, 6):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    print x, "squared is", x * x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058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627581" cy="4351338"/>
          </a:xfrm>
        </p:spPr>
        <p:txBody>
          <a:bodyPr/>
          <a:lstStyle/>
          <a:p>
            <a:r>
              <a:rPr lang="en-US" dirty="0"/>
              <a:t>The range function specifies a range of integers: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range(start, stop) </a:t>
            </a:r>
            <a:r>
              <a:rPr lang="en-US" dirty="0"/>
              <a:t>	- the integers between start (inclusive)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smtClean="0"/>
              <a:t>		  </a:t>
            </a:r>
            <a:r>
              <a:rPr lang="en-US" dirty="0"/>
              <a:t>and stop (exclusive)</a:t>
            </a:r>
          </a:p>
          <a:p>
            <a:endParaRPr lang="en-US" dirty="0"/>
          </a:p>
          <a:p>
            <a:r>
              <a:rPr lang="en-US" dirty="0"/>
              <a:t>It can also accept a third value specifying the change between values.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range(start, stop, step) </a:t>
            </a:r>
            <a:r>
              <a:rPr lang="en-US" dirty="0"/>
              <a:t>- the integers between start (inclusive)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smtClean="0"/>
              <a:t>        		      and </a:t>
            </a:r>
            <a:r>
              <a:rPr lang="en-US" dirty="0"/>
              <a:t>stop (exclusive) by step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617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Executes a group of statements as long as a condition is True.</a:t>
            </a:r>
          </a:p>
          <a:p>
            <a:r>
              <a:rPr lang="en-US" dirty="0" smtClean="0"/>
              <a:t>Good </a:t>
            </a:r>
            <a:r>
              <a:rPr lang="en-US" dirty="0"/>
              <a:t>for indefinite loops (repeat an unknown number of times)</a:t>
            </a:r>
          </a:p>
          <a:p>
            <a:r>
              <a:rPr lang="en-US" dirty="0" smtClean="0"/>
              <a:t>Syntax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while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&lt;condition&gt;: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   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&lt;statements&gt;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/>
              <a:t>Example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number = 1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while number &lt; 200: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    print number,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    number = number * 2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38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Python program to compute and display the first 16 powers of 2, starting with 1</a:t>
            </a:r>
          </a:p>
          <a:p>
            <a:r>
              <a:rPr lang="en-US" dirty="0" smtClean="0"/>
              <a:t>Do this in the Python shell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32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59084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String</a:t>
            </a:r>
            <a:r>
              <a:rPr lang="en-US" dirty="0"/>
              <a:t>: A sequence of text characters in a program.</a:t>
            </a:r>
          </a:p>
          <a:p>
            <a:r>
              <a:rPr lang="en-US" dirty="0"/>
              <a:t>Strings start and end with quotation mark " or apostrophe ' characters.</a:t>
            </a:r>
          </a:p>
          <a:p>
            <a:r>
              <a:rPr lang="en-US" dirty="0"/>
              <a:t>Examples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"hello"</a:t>
            </a:r>
            <a:br>
              <a:rPr lang="en-US" dirty="0"/>
            </a:br>
            <a:r>
              <a:rPr lang="en-US" dirty="0"/>
              <a:t>"This is a string"</a:t>
            </a:r>
            <a:br>
              <a:rPr lang="en-US" dirty="0"/>
            </a:br>
            <a:r>
              <a:rPr lang="en-US" dirty="0"/>
              <a:t>"This, too, is a string.   It can be very long</a:t>
            </a:r>
            <a:r>
              <a:rPr lang="en-US" dirty="0" smtClean="0"/>
              <a:t>!"</a:t>
            </a:r>
            <a:endParaRPr lang="en-US" dirty="0"/>
          </a:p>
          <a:p>
            <a:r>
              <a:rPr lang="en-US" dirty="0"/>
              <a:t>A string may not span across multiple lines or contain a " character.</a:t>
            </a:r>
            <a:br>
              <a:rPr lang="en-US" dirty="0"/>
            </a:br>
            <a:r>
              <a:rPr lang="en-US" dirty="0"/>
              <a:t>"This is not</a:t>
            </a:r>
            <a:br>
              <a:rPr lang="en-US" dirty="0"/>
            </a:br>
            <a:r>
              <a:rPr lang="en-US" dirty="0"/>
              <a:t>a legal String."</a:t>
            </a:r>
          </a:p>
          <a:p>
            <a:pPr marL="0" indent="0">
              <a:buNone/>
            </a:pPr>
            <a:r>
              <a:rPr lang="en-US" dirty="0" smtClean="0"/>
              <a:t>   "</a:t>
            </a:r>
            <a:r>
              <a:rPr lang="en-US" dirty="0"/>
              <a:t>This is not a "legal" String either."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1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string can represent characters by preceding them with a backslash.</a:t>
            </a:r>
          </a:p>
          <a:p>
            <a:pPr lvl="1"/>
            <a:r>
              <a:rPr lang="en-US" dirty="0"/>
              <a:t>\</a:t>
            </a:r>
            <a:r>
              <a:rPr lang="en-US" dirty="0" smtClean="0"/>
              <a:t>t	</a:t>
            </a:r>
            <a:r>
              <a:rPr lang="en-US" dirty="0"/>
              <a:t>	tab character</a:t>
            </a:r>
          </a:p>
          <a:p>
            <a:pPr lvl="1"/>
            <a:r>
              <a:rPr lang="en-US" dirty="0"/>
              <a:t>\n	new line character</a:t>
            </a:r>
          </a:p>
          <a:p>
            <a:pPr lvl="1"/>
            <a:r>
              <a:rPr lang="en-US" dirty="0"/>
              <a:t>\"	quotation mark character</a:t>
            </a:r>
          </a:p>
          <a:p>
            <a:pPr lvl="1"/>
            <a:r>
              <a:rPr lang="en-US" dirty="0"/>
              <a:t>\\	backslash character</a:t>
            </a:r>
          </a:p>
          <a:p>
            <a:pPr lvl="1"/>
            <a:endParaRPr lang="en-US" dirty="0"/>
          </a:p>
          <a:p>
            <a:r>
              <a:rPr lang="en-US" dirty="0"/>
              <a:t>Example:	"Hello\</a:t>
            </a:r>
            <a:r>
              <a:rPr lang="en-US" dirty="0" err="1"/>
              <a:t>tthere</a:t>
            </a:r>
            <a:r>
              <a:rPr lang="en-US" dirty="0"/>
              <a:t>\</a:t>
            </a:r>
            <a:r>
              <a:rPr lang="en-US" dirty="0" err="1"/>
              <a:t>nHow</a:t>
            </a:r>
            <a:r>
              <a:rPr lang="en-US" dirty="0"/>
              <a:t> are you?"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792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Indexing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with other languages, you can use square brackets to index a string as if it were an array: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ame = “Arpita Nigam”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print(name, “starts with “, name[0])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346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b="1" i="1" dirty="0"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/>
              <a:t>	- number of characters in a string </a:t>
            </a:r>
          </a:p>
          <a:p>
            <a:r>
              <a:rPr lang="en-US" alt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str.lower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en-US" dirty="0"/>
              <a:t>	- lowercase version of a string</a:t>
            </a:r>
          </a:p>
          <a:p>
            <a:r>
              <a:rPr lang="en-US" alt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str.upper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b="1" i="1" dirty="0"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en-US" dirty="0"/>
              <a:t>	- uppercase version of a </a:t>
            </a:r>
            <a:r>
              <a:rPr lang="en-US" altLang="en-US" dirty="0" smtClean="0"/>
              <a:t>string</a:t>
            </a:r>
          </a:p>
          <a:p>
            <a:r>
              <a:rPr lang="en-US" alt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str.isalpha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en-US" dirty="0" smtClean="0"/>
              <a:t>	- True if the string has only alpha chars</a:t>
            </a:r>
          </a:p>
          <a:p>
            <a:r>
              <a:rPr lang="en-US" altLang="en-US" dirty="0" smtClean="0"/>
              <a:t>Many others: split, replace, find, format, etc.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Note the “dot” notation: These are static methods.</a:t>
            </a:r>
            <a:endParaRPr lang="en-US" altLang="en-US" dirty="0"/>
          </a:p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913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Byte Arrays and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Strings are Unicode text and not mutable</a:t>
            </a:r>
          </a:p>
          <a:p>
            <a:r>
              <a:rPr lang="en-US" dirty="0" smtClean="0"/>
              <a:t>Byte arrays are mutable and contain raw bytes</a:t>
            </a:r>
          </a:p>
          <a:p>
            <a:r>
              <a:rPr lang="en-US" dirty="0" smtClean="0"/>
              <a:t>For example, reading Internet data from a URL gets bytes</a:t>
            </a:r>
          </a:p>
          <a:p>
            <a:r>
              <a:rPr lang="en-US" dirty="0" smtClean="0"/>
              <a:t>Convert to string:</a:t>
            </a: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cmd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response.read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strCmd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cmd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080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Other Built-in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tuples, lists, sets, and </a:t>
            </a:r>
            <a:r>
              <a:rPr lang="en-US" dirty="0" smtClean="0"/>
              <a:t>dictionaries</a:t>
            </a:r>
          </a:p>
          <a:p>
            <a:r>
              <a:rPr lang="en-US" dirty="0" smtClean="0"/>
              <a:t>They </a:t>
            </a:r>
            <a:r>
              <a:rPr lang="en-US" dirty="0"/>
              <a:t>all allow you to group more than one </a:t>
            </a:r>
            <a:r>
              <a:rPr lang="en-US" dirty="0" smtClean="0"/>
              <a:t>item </a:t>
            </a:r>
            <a:r>
              <a:rPr lang="en-US" dirty="0"/>
              <a:t>of data together under one </a:t>
            </a:r>
            <a:r>
              <a:rPr lang="en-US" dirty="0" smtClean="0"/>
              <a:t>name</a:t>
            </a:r>
          </a:p>
          <a:p>
            <a:r>
              <a:rPr lang="en-US" dirty="0" smtClean="0"/>
              <a:t>You can also search them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154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Arithmetic operators we will use:</a:t>
            </a:r>
          </a:p>
          <a:p>
            <a:pPr lvl="1">
              <a:buClr>
                <a:schemeClr val="bg1"/>
              </a:buClr>
            </a:pPr>
            <a:r>
              <a:rPr lang="en-US" altLang="en-US" dirty="0">
                <a:latin typeface="Courier New" panose="02070309020205020404" pitchFamily="49" charset="0"/>
              </a:rPr>
              <a:t>+ - * /	</a:t>
            </a:r>
            <a:r>
              <a:rPr lang="en-US" altLang="en-US" dirty="0" smtClean="0"/>
              <a:t>addition</a:t>
            </a:r>
            <a:r>
              <a:rPr lang="en-US" altLang="en-US" dirty="0"/>
              <a:t>, subtraction/negation, multiplication, division</a:t>
            </a:r>
          </a:p>
          <a:p>
            <a:pPr lvl="1">
              <a:buClr>
                <a:schemeClr val="bg1"/>
              </a:buClr>
            </a:pPr>
            <a:r>
              <a:rPr lang="en-US" altLang="en-US" dirty="0">
                <a:latin typeface="Courier New" panose="02070309020205020404" pitchFamily="49" charset="0"/>
              </a:rPr>
              <a:t>%</a:t>
            </a:r>
            <a:r>
              <a:rPr lang="en-US" altLang="en-US" dirty="0"/>
              <a:t> 		</a:t>
            </a:r>
            <a:r>
              <a:rPr lang="en-US" altLang="en-US" dirty="0" smtClean="0"/>
              <a:t>modulus</a:t>
            </a:r>
            <a:r>
              <a:rPr lang="en-US" altLang="en-US" dirty="0"/>
              <a:t>, a.k.a. remainder</a:t>
            </a:r>
          </a:p>
          <a:p>
            <a:pPr lvl="1">
              <a:buClr>
                <a:schemeClr val="bg1"/>
              </a:buClr>
            </a:pPr>
            <a:r>
              <a:rPr lang="en-US" altLang="en-US" dirty="0">
                <a:latin typeface="Courier New" panose="02070309020205020404" pitchFamily="49" charset="0"/>
              </a:rPr>
              <a:t>**	</a:t>
            </a:r>
            <a:r>
              <a:rPr lang="en-US" altLang="en-US" dirty="0"/>
              <a:t> 	exponentiation</a:t>
            </a:r>
          </a:p>
          <a:p>
            <a:r>
              <a:rPr lang="en-US" altLang="en-US" b="1" dirty="0"/>
              <a:t>precedence</a:t>
            </a:r>
            <a:r>
              <a:rPr lang="en-US" altLang="en-US" dirty="0"/>
              <a:t>: Order in which operations are computed.</a:t>
            </a:r>
          </a:p>
          <a:p>
            <a:pPr lvl="1"/>
            <a:r>
              <a:rPr lang="en-US" altLang="en-US" dirty="0">
                <a:latin typeface="Courier New" panose="02070309020205020404" pitchFamily="49" charset="0"/>
              </a:rPr>
              <a:t>* / % **</a:t>
            </a:r>
            <a:r>
              <a:rPr lang="en-US" altLang="en-US" dirty="0"/>
              <a:t> have a higher precedence than </a:t>
            </a:r>
            <a:r>
              <a:rPr lang="en-US" altLang="en-US" dirty="0">
                <a:latin typeface="Courier New" panose="02070309020205020404" pitchFamily="49" charset="0"/>
              </a:rPr>
              <a:t>+ -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800" dirty="0"/>
              <a:t/>
            </a:r>
            <a:br>
              <a:rPr lang="en-US" altLang="en-US" sz="800" dirty="0"/>
            </a:br>
            <a:r>
              <a:rPr lang="en-US" altLang="en-US" dirty="0">
                <a:latin typeface="Courier New" panose="02070309020205020404" pitchFamily="49" charset="0"/>
              </a:rPr>
              <a:t>1 + 3 * 4</a:t>
            </a:r>
            <a:r>
              <a:rPr lang="en-US" altLang="en-US" dirty="0"/>
              <a:t> is </a:t>
            </a:r>
            <a:r>
              <a:rPr lang="en-US" altLang="en-US" dirty="0">
                <a:latin typeface="Courier New" panose="02070309020205020404" pitchFamily="49" charset="0"/>
              </a:rPr>
              <a:t>13</a:t>
            </a:r>
            <a:endParaRPr lang="en-US" altLang="en-US" dirty="0"/>
          </a:p>
          <a:p>
            <a:pPr lvl="1"/>
            <a:endParaRPr lang="en-US" altLang="en-US" sz="1000" dirty="0"/>
          </a:p>
          <a:p>
            <a:pPr lvl="1"/>
            <a:r>
              <a:rPr lang="en-US" altLang="en-US" dirty="0"/>
              <a:t>Parentheses can be used to force a certain order of evaluation.</a:t>
            </a:r>
            <a:br>
              <a:rPr lang="en-US" altLang="en-US" dirty="0"/>
            </a:br>
            <a:r>
              <a:rPr lang="en-US" altLang="en-US" sz="800" dirty="0"/>
              <a:t/>
            </a:r>
            <a:br>
              <a:rPr lang="en-US" altLang="en-US" sz="800" dirty="0"/>
            </a:br>
            <a:r>
              <a:rPr lang="en-US" altLang="en-US" dirty="0">
                <a:latin typeface="Courier New" panose="02070309020205020404" pitchFamily="49" charset="0"/>
              </a:rPr>
              <a:t>(1 + 3) * 4</a:t>
            </a:r>
            <a:r>
              <a:rPr lang="en-US" altLang="en-US" dirty="0"/>
              <a:t> is </a:t>
            </a:r>
            <a:r>
              <a:rPr lang="en-US" altLang="en-US" dirty="0">
                <a:latin typeface="Courier New" panose="02070309020205020404" pitchFamily="49" charset="0"/>
              </a:rPr>
              <a:t>16</a:t>
            </a:r>
            <a:endParaRPr lang="en-US" altLang="en-US" sz="1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866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Unchanging Sequences of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Enclosed in parentheses: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tuple1 = (“This”, “is”, “a”, “tuple”)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rint(tuple1)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This prints the tuple exactly as shown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Print(tuple1[1])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Prints “is” (without the quotes)</a:t>
            </a:r>
          </a:p>
          <a:p>
            <a:endParaRPr lang="en-US" dirty="0"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976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Changeable sequences of data</a:t>
            </a:r>
          </a:p>
          <a:p>
            <a:r>
              <a:rPr lang="en-US" dirty="0"/>
              <a:t>Lists are created by </a:t>
            </a:r>
            <a:r>
              <a:rPr lang="en-US" dirty="0" smtClean="0"/>
              <a:t>using </a:t>
            </a:r>
            <a:r>
              <a:rPr lang="en-US" dirty="0"/>
              <a:t>square brackets: 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breakfast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 [ “coffee”, “tea”, “toast”, “egg”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You can add to a list: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reakfast.append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(“waffles”)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reakfast.extend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([“cereal”, “juice”])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834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Dictionaries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Groupings of Data Indexed by </a:t>
            </a:r>
            <a:r>
              <a:rPr lang="en-US" dirty="0" smtClean="0"/>
              <a:t>Name</a:t>
            </a:r>
          </a:p>
          <a:p>
            <a:r>
              <a:rPr lang="en-US" dirty="0"/>
              <a:t>Dictionaries are created using </a:t>
            </a:r>
            <a:r>
              <a:rPr lang="en-US" dirty="0" smtClean="0"/>
              <a:t>braces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sales = {}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ales[“January”] = 10000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sales[“February”] = 17000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sales[“March”] = 16500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The keys method of a dictionary gets you all of the keys as a list</a:t>
            </a:r>
          </a:p>
          <a:p>
            <a:endParaRPr lang="en-US" dirty="0" smtClean="0"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874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Sets are similar to dictionaries in Python, except that they consist of only keys with no associated values. </a:t>
            </a:r>
          </a:p>
          <a:p>
            <a:r>
              <a:rPr lang="en-US" dirty="0"/>
              <a:t>Essentially, they are a collection of data with no duplicates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They </a:t>
            </a:r>
            <a:r>
              <a:rPr lang="en-US" dirty="0"/>
              <a:t>are very useful when it comes to </a:t>
            </a:r>
            <a:r>
              <a:rPr lang="en-US" dirty="0" smtClean="0"/>
              <a:t>removing </a:t>
            </a:r>
            <a:r>
              <a:rPr lang="en-US" dirty="0"/>
              <a:t>duplicate data from data collections.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256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Writing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Bring up the Idle3 IDE</a:t>
            </a:r>
          </a:p>
          <a:p>
            <a:r>
              <a:rPr lang="en-US" dirty="0" smtClean="0"/>
              <a:t>The first line of your </a:t>
            </a:r>
            <a:r>
              <a:rPr lang="en-US" dirty="0"/>
              <a:t>code should be this: #!/</a:t>
            </a:r>
            <a:r>
              <a:rPr lang="en-US" dirty="0" err="1"/>
              <a:t>usr</a:t>
            </a:r>
            <a:r>
              <a:rPr lang="en-US" dirty="0"/>
              <a:t>/bin/</a:t>
            </a:r>
            <a:r>
              <a:rPr lang="en-US" dirty="0" err="1"/>
              <a:t>env</a:t>
            </a:r>
            <a:r>
              <a:rPr lang="en-US" dirty="0"/>
              <a:t> python 3.1</a:t>
            </a:r>
            <a:endParaRPr lang="en-US" dirty="0" smtClean="0"/>
          </a:p>
          <a:p>
            <a:r>
              <a:rPr lang="en-US" dirty="0" smtClean="0"/>
              <a:t>Write the same code you wrote for the exercise of powers of 2 using the IDE’s editor</a:t>
            </a:r>
          </a:p>
          <a:p>
            <a:r>
              <a:rPr lang="en-US" dirty="0" smtClean="0"/>
              <a:t>Press the F5 key to run the program</a:t>
            </a:r>
          </a:p>
          <a:p>
            <a:r>
              <a:rPr lang="en-US" dirty="0" smtClean="0"/>
              <a:t>It will ask you to save the program.  Give it a name like PowersOf2.py</a:t>
            </a:r>
          </a:p>
          <a:p>
            <a:r>
              <a:rPr lang="en-US" dirty="0" smtClean="0"/>
              <a:t>The program will run in a Python shell from the IDE</a:t>
            </a:r>
          </a:p>
          <a:p>
            <a:r>
              <a:rPr lang="en-US" dirty="0" smtClean="0"/>
              <a:t>If there are errors, the shell will tell you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11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a function:</a:t>
            </a: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&lt;function name&gt;(&lt;parameter list&gt;)</a:t>
            </a:r>
          </a:p>
          <a:p>
            <a:r>
              <a:rPr lang="en-US" dirty="0" smtClean="0"/>
              <a:t>The function body is indented one level:</a:t>
            </a: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computeSquare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(x)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x * x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# Anything at this level is not part of the function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65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tabLst>
                <a:tab pos="3652838" algn="l"/>
                <a:tab pos="5480050" algn="l"/>
                <a:tab pos="6862763" algn="l"/>
              </a:tabLst>
            </a:pPr>
            <a:r>
              <a:rPr lang="en-US" altLang="en-US" dirty="0"/>
              <a:t>When integers and reals are mixed, the result is a real number.</a:t>
            </a:r>
          </a:p>
          <a:p>
            <a:pPr marL="742950" lvl="1" indent="-285750">
              <a:tabLst>
                <a:tab pos="3652838" algn="l"/>
                <a:tab pos="5480050" algn="l"/>
                <a:tab pos="6862763" algn="l"/>
              </a:tabLst>
            </a:pPr>
            <a:r>
              <a:rPr lang="en-US" altLang="en-US" dirty="0"/>
              <a:t>Example:  </a:t>
            </a:r>
            <a:r>
              <a:rPr lang="en-US" altLang="en-US" dirty="0">
                <a:latin typeface="Courier New" panose="02070309020205020404" pitchFamily="49" charset="0"/>
              </a:rPr>
              <a:t>1 / 2.0</a:t>
            </a:r>
            <a:r>
              <a:rPr lang="en-US" altLang="en-US" dirty="0"/>
              <a:t>  is  </a:t>
            </a:r>
            <a:r>
              <a:rPr lang="en-US" altLang="en-US" dirty="0">
                <a:latin typeface="Courier New" panose="02070309020205020404" pitchFamily="49" charset="0"/>
              </a:rPr>
              <a:t>0.5</a:t>
            </a:r>
          </a:p>
          <a:p>
            <a:pPr marL="742950" lvl="1" indent="-285750">
              <a:tabLst>
                <a:tab pos="3652838" algn="l"/>
                <a:tab pos="5480050" algn="l"/>
                <a:tab pos="6862763" algn="l"/>
              </a:tabLst>
            </a:pPr>
            <a:endParaRPr lang="en-US" altLang="en-US" sz="700" dirty="0"/>
          </a:p>
          <a:p>
            <a:pPr marL="742950" lvl="1" indent="-285750">
              <a:tabLst>
                <a:tab pos="3652838" algn="l"/>
                <a:tab pos="5480050" algn="l"/>
                <a:tab pos="6862763" algn="l"/>
              </a:tabLst>
            </a:pPr>
            <a:r>
              <a:rPr lang="en-US" altLang="en-US" dirty="0"/>
              <a:t>The conversion occurs on a per-operator basis.</a:t>
            </a:r>
            <a:endParaRPr lang="en-US" altLang="en-US" sz="1600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buClr>
                <a:schemeClr val="bg1"/>
              </a:buClr>
              <a:tabLst>
                <a:tab pos="3652838" algn="l"/>
                <a:tab pos="5480050" algn="l"/>
                <a:tab pos="6862763" algn="l"/>
              </a:tabLst>
            </a:pPr>
            <a:r>
              <a:rPr lang="en-US" altLang="en-US" sz="1600" u="sng" dirty="0">
                <a:latin typeface="Courier New" panose="02070309020205020404" pitchFamily="49" charset="0"/>
              </a:rPr>
              <a:t>7 / 3</a:t>
            </a:r>
            <a:r>
              <a:rPr lang="en-US" altLang="en-US" sz="1600" dirty="0">
                <a:latin typeface="Courier New" panose="02070309020205020404" pitchFamily="49" charset="0"/>
              </a:rPr>
              <a:t> * 1.2 + 3 / 2</a:t>
            </a:r>
          </a:p>
          <a:p>
            <a:pPr marL="742950" lvl="1" indent="-285750">
              <a:lnSpc>
                <a:spcPct val="80000"/>
              </a:lnSpc>
              <a:buClr>
                <a:schemeClr val="bg1"/>
              </a:buClr>
              <a:tabLst>
                <a:tab pos="3652838" algn="l"/>
                <a:tab pos="5480050" algn="l"/>
                <a:tab pos="6862763" algn="l"/>
              </a:tabLst>
            </a:pPr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b="1" u="sng" dirty="0">
                <a:solidFill>
                  <a:srgbClr val="800000"/>
                </a:solidFill>
                <a:latin typeface="Courier New" panose="02070309020205020404" pitchFamily="49" charset="0"/>
              </a:rPr>
              <a:t>2</a:t>
            </a:r>
            <a:r>
              <a:rPr lang="en-US" altLang="en-US" sz="1600" u="sng" dirty="0">
                <a:latin typeface="Courier New" panose="02070309020205020404" pitchFamily="49" charset="0"/>
              </a:rPr>
              <a:t>   * 1.2</a:t>
            </a:r>
            <a:r>
              <a:rPr lang="en-US" altLang="en-US" sz="1600" dirty="0">
                <a:latin typeface="Courier New" panose="02070309020205020404" pitchFamily="49" charset="0"/>
              </a:rPr>
              <a:t> + 3 / 2</a:t>
            </a:r>
          </a:p>
          <a:p>
            <a:pPr marL="742950" lvl="1" indent="-285750">
              <a:lnSpc>
                <a:spcPct val="80000"/>
              </a:lnSpc>
              <a:buClr>
                <a:schemeClr val="bg1"/>
              </a:buClr>
              <a:tabLst>
                <a:tab pos="3652838" algn="l"/>
                <a:tab pos="5480050" algn="l"/>
                <a:tab pos="6862763" algn="l"/>
              </a:tabLst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  <a:r>
              <a:rPr lang="en-US" altLang="en-US" sz="1600" b="1" dirty="0">
                <a:solidFill>
                  <a:srgbClr val="800000"/>
                </a:solidFill>
                <a:latin typeface="Courier New" panose="02070309020205020404" pitchFamily="49" charset="0"/>
              </a:rPr>
              <a:t>2.4</a:t>
            </a:r>
            <a:r>
              <a:rPr lang="en-US" altLang="en-US" sz="1600" dirty="0">
                <a:latin typeface="Courier New" panose="02070309020205020404" pitchFamily="49" charset="0"/>
              </a:rPr>
              <a:t>     + </a:t>
            </a:r>
            <a:r>
              <a:rPr lang="en-US" altLang="en-US" sz="1600" u="sng" dirty="0">
                <a:latin typeface="Courier New" panose="02070309020205020404" pitchFamily="49" charset="0"/>
              </a:rPr>
              <a:t>3 / 2</a:t>
            </a:r>
          </a:p>
          <a:p>
            <a:pPr marL="742950" lvl="1" indent="-285750">
              <a:lnSpc>
                <a:spcPct val="80000"/>
              </a:lnSpc>
              <a:buClr>
                <a:schemeClr val="bg1"/>
              </a:buClr>
              <a:tabLst>
                <a:tab pos="3652838" algn="l"/>
                <a:tab pos="5480050" algn="l"/>
                <a:tab pos="6862763" algn="l"/>
              </a:tabLst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  <a:r>
              <a:rPr lang="en-US" altLang="en-US" sz="1600" u="sng" dirty="0">
                <a:latin typeface="Courier New" panose="02070309020205020404" pitchFamily="49" charset="0"/>
              </a:rPr>
              <a:t>2.4     +   </a:t>
            </a:r>
            <a:r>
              <a:rPr lang="en-US" altLang="en-US" sz="1600" b="1" u="sng" dirty="0">
                <a:solidFill>
                  <a:srgbClr val="800000"/>
                </a:solidFill>
                <a:latin typeface="Courier New" panose="02070309020205020404" pitchFamily="49" charset="0"/>
              </a:rPr>
              <a:t>1</a:t>
            </a:r>
          </a:p>
          <a:p>
            <a:pPr marL="742950" lvl="1" indent="-285750">
              <a:lnSpc>
                <a:spcPct val="80000"/>
              </a:lnSpc>
              <a:buClr>
                <a:schemeClr val="bg1"/>
              </a:buClr>
              <a:tabLst>
                <a:tab pos="3652838" algn="l"/>
                <a:tab pos="5480050" algn="l"/>
                <a:tab pos="6862763" algn="l"/>
              </a:tabLst>
            </a:pPr>
            <a:r>
              <a:rPr lang="en-US" altLang="en-US" sz="1600" dirty="0">
                <a:latin typeface="Courier New" panose="02070309020205020404" pitchFamily="49" charset="0"/>
              </a:rPr>
              <a:t>         </a:t>
            </a:r>
            <a:r>
              <a:rPr lang="en-US" altLang="en-US" sz="1600" b="1" dirty="0">
                <a:solidFill>
                  <a:srgbClr val="800000"/>
                </a:solidFill>
                <a:latin typeface="Courier New" panose="02070309020205020404" pitchFamily="49" charset="0"/>
              </a:rPr>
              <a:t>3.4</a:t>
            </a:r>
            <a:endParaRPr lang="en-US" altLang="en-US" dirty="0">
              <a:latin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102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Math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altLang="en-US" dirty="0" smtClean="0"/>
              <a:t>Use this at the top of your program: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from 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math import *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345" y="2457448"/>
            <a:ext cx="5975350" cy="3854452"/>
          </a:xfrm>
          <a:prstGeom prst="rect">
            <a:avLst/>
          </a:prstGeom>
        </p:spPr>
      </p:pic>
      <p:pic>
        <p:nvPicPr>
          <p:cNvPr id="5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9770" y="2457448"/>
            <a:ext cx="2771775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5532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Relational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Many logical expressions use </a:t>
            </a:r>
            <a:r>
              <a:rPr lang="en-US" altLang="en-US" i="1" dirty="0"/>
              <a:t>relational operators</a:t>
            </a:r>
            <a:r>
              <a:rPr lang="en-US" altLang="en-US" dirty="0"/>
              <a:t>: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235" y="2606486"/>
            <a:ext cx="7585075" cy="2344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776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operators return true or false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6841" y="2629694"/>
            <a:ext cx="52451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025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Syntax:</a:t>
            </a:r>
          </a:p>
          <a:p>
            <a:pPr marL="0" indent="0">
              <a:buNone/>
            </a:pP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&lt;condition&gt;: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&lt;statements&gt;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x = 5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x &gt; 4: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print(“x is greater than 4”)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print(“This is not in the scope of the if”)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271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colon is required for the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</a:p>
          <a:p>
            <a:r>
              <a:rPr lang="en-US" dirty="0" smtClean="0"/>
              <a:t>Note that all statement indented one level in from the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 smtClean="0"/>
              <a:t> are within it scope: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x = 5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 x &gt; 4: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print(“x is greater than 4”)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print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(“This is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also in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the scope of the if”)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543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if/else</a:t>
            </a:r>
            <a:r>
              <a:rPr lang="en-US" dirty="0" smtClean="0"/>
              <a:t> </a:t>
            </a:r>
            <a:r>
              <a:rPr lang="en-US" dirty="0"/>
              <a:t>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&lt;condition&gt;: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&lt;statements&gt;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lse: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&lt;statements&gt;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cs typeface="Consolas" panose="020B0609020204030204" pitchFamily="49" charset="0"/>
              </a:rPr>
              <a:t>Note the colon following the else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This works exactly the way you would expect</a:t>
            </a:r>
            <a:endParaRPr lang="en-US" dirty="0"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262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1040</TotalTime>
  <Words>772</Words>
  <Application>Microsoft Office PowerPoint</Application>
  <PresentationFormat>Custom</PresentationFormat>
  <Paragraphs>212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Apex</vt:lpstr>
      <vt:lpstr>Slide 1</vt:lpstr>
      <vt:lpstr>Operators</vt:lpstr>
      <vt:lpstr>Expressions</vt:lpstr>
      <vt:lpstr>Math Functions</vt:lpstr>
      <vt:lpstr>Relational Operators</vt:lpstr>
      <vt:lpstr>Logical Operators</vt:lpstr>
      <vt:lpstr>The if Statement</vt:lpstr>
      <vt:lpstr>The if Statement</vt:lpstr>
      <vt:lpstr>The if/else Statement</vt:lpstr>
      <vt:lpstr>The for Loop</vt:lpstr>
      <vt:lpstr>Range</vt:lpstr>
      <vt:lpstr>The while Loop</vt:lpstr>
      <vt:lpstr>Exercise</vt:lpstr>
      <vt:lpstr>Strings</vt:lpstr>
      <vt:lpstr>Strings</vt:lpstr>
      <vt:lpstr>Indexing Strings</vt:lpstr>
      <vt:lpstr>String Functions</vt:lpstr>
      <vt:lpstr>Byte Arrays and Strings</vt:lpstr>
      <vt:lpstr>Other Built-in Types</vt:lpstr>
      <vt:lpstr>Tuples</vt:lpstr>
      <vt:lpstr>Lists</vt:lpstr>
      <vt:lpstr>Dictionaries</vt:lpstr>
      <vt:lpstr>Sets</vt:lpstr>
      <vt:lpstr>Writing Programs</vt:lpstr>
      <vt:lpstr>Writing Functions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Cole, John</dc:creator>
  <cp:lastModifiedBy>sns</cp:lastModifiedBy>
  <cp:revision>62</cp:revision>
  <dcterms:created xsi:type="dcterms:W3CDTF">2015-06-02T02:16:27Z</dcterms:created>
  <dcterms:modified xsi:type="dcterms:W3CDTF">2019-08-30T09:11:38Z</dcterms:modified>
</cp:coreProperties>
</file>