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C6DD-2404-4D5E-AE52-2ED7ECA51F1E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3795-F7FA-407A-A2E0-64C58F900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3795-F7FA-407A-A2E0-64C58F90069E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313" y="69722"/>
            <a:ext cx="9013408" cy="66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313" y="69722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946"/>
                </a:moveTo>
                <a:lnTo>
                  <a:pt x="3576" y="281184"/>
                </a:lnTo>
                <a:lnTo>
                  <a:pt x="13965" y="234645"/>
                </a:lnTo>
                <a:lnTo>
                  <a:pt x="30657" y="190840"/>
                </a:lnTo>
                <a:lnTo>
                  <a:pt x="53141" y="150277"/>
                </a:lnTo>
                <a:lnTo>
                  <a:pt x="80907" y="113468"/>
                </a:lnTo>
                <a:lnTo>
                  <a:pt x="113445" y="80923"/>
                </a:lnTo>
                <a:lnTo>
                  <a:pt x="150245" y="53151"/>
                </a:lnTo>
                <a:lnTo>
                  <a:pt x="190796" y="30662"/>
                </a:lnTo>
                <a:lnTo>
                  <a:pt x="234589" y="13967"/>
                </a:lnTo>
                <a:lnTo>
                  <a:pt x="281114" y="3576"/>
                </a:lnTo>
                <a:lnTo>
                  <a:pt x="329859" y="0"/>
                </a:lnTo>
                <a:lnTo>
                  <a:pt x="8683462" y="0"/>
                </a:lnTo>
                <a:lnTo>
                  <a:pt x="8732224" y="3576"/>
                </a:lnTo>
                <a:lnTo>
                  <a:pt x="8778762" y="13967"/>
                </a:lnTo>
                <a:lnTo>
                  <a:pt x="8822568" y="30662"/>
                </a:lnTo>
                <a:lnTo>
                  <a:pt x="8863130" y="53151"/>
                </a:lnTo>
                <a:lnTo>
                  <a:pt x="8899939" y="80923"/>
                </a:lnTo>
                <a:lnTo>
                  <a:pt x="8932485" y="113468"/>
                </a:lnTo>
                <a:lnTo>
                  <a:pt x="8960257" y="150277"/>
                </a:lnTo>
                <a:lnTo>
                  <a:pt x="8982745" y="190840"/>
                </a:lnTo>
                <a:lnTo>
                  <a:pt x="8999440" y="234645"/>
                </a:lnTo>
                <a:lnTo>
                  <a:pt x="9009831" y="281184"/>
                </a:lnTo>
                <a:lnTo>
                  <a:pt x="9013408" y="329946"/>
                </a:lnTo>
                <a:lnTo>
                  <a:pt x="9013408" y="6362369"/>
                </a:lnTo>
                <a:lnTo>
                  <a:pt x="9009831" y="6411115"/>
                </a:lnTo>
                <a:lnTo>
                  <a:pt x="8999440" y="6457639"/>
                </a:lnTo>
                <a:lnTo>
                  <a:pt x="8982745" y="6501432"/>
                </a:lnTo>
                <a:lnTo>
                  <a:pt x="8960257" y="6541984"/>
                </a:lnTo>
                <a:lnTo>
                  <a:pt x="8932485" y="6578785"/>
                </a:lnTo>
                <a:lnTo>
                  <a:pt x="8899939" y="6611323"/>
                </a:lnTo>
                <a:lnTo>
                  <a:pt x="8863130" y="6639090"/>
                </a:lnTo>
                <a:lnTo>
                  <a:pt x="8822568" y="6661574"/>
                </a:lnTo>
                <a:lnTo>
                  <a:pt x="8778762" y="6678266"/>
                </a:lnTo>
                <a:lnTo>
                  <a:pt x="8732224" y="6688655"/>
                </a:lnTo>
                <a:lnTo>
                  <a:pt x="8683462" y="6692231"/>
                </a:lnTo>
                <a:lnTo>
                  <a:pt x="329859" y="6692231"/>
                </a:lnTo>
                <a:lnTo>
                  <a:pt x="281114" y="6688655"/>
                </a:lnTo>
                <a:lnTo>
                  <a:pt x="234589" y="6678266"/>
                </a:lnTo>
                <a:lnTo>
                  <a:pt x="190796" y="6661574"/>
                </a:lnTo>
                <a:lnTo>
                  <a:pt x="150245" y="6639090"/>
                </a:lnTo>
                <a:lnTo>
                  <a:pt x="113445" y="6611323"/>
                </a:lnTo>
                <a:lnTo>
                  <a:pt x="80907" y="6578785"/>
                </a:lnTo>
                <a:lnTo>
                  <a:pt x="53141" y="6541984"/>
                </a:lnTo>
                <a:lnTo>
                  <a:pt x="30657" y="6501432"/>
                </a:lnTo>
                <a:lnTo>
                  <a:pt x="13965" y="6457639"/>
                </a:lnTo>
                <a:lnTo>
                  <a:pt x="3576" y="6411115"/>
                </a:lnTo>
                <a:lnTo>
                  <a:pt x="0" y="6362369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931" y="1396688"/>
            <a:ext cx="9022080" cy="120650"/>
          </a:xfrm>
          <a:custGeom>
            <a:avLst/>
            <a:gdLst/>
            <a:ahLst/>
            <a:cxnLst/>
            <a:rect l="l" t="t" r="r" b="b"/>
            <a:pathLst>
              <a:path w="9022080" h="120650">
                <a:moveTo>
                  <a:pt x="0" y="120580"/>
                </a:moveTo>
                <a:lnTo>
                  <a:pt x="9021572" y="120580"/>
                </a:lnTo>
                <a:lnTo>
                  <a:pt x="9021572" y="0"/>
                </a:lnTo>
                <a:lnTo>
                  <a:pt x="0" y="0"/>
                </a:lnTo>
                <a:lnTo>
                  <a:pt x="0" y="12058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931" y="2976711"/>
            <a:ext cx="9022080" cy="111125"/>
          </a:xfrm>
          <a:custGeom>
            <a:avLst/>
            <a:gdLst/>
            <a:ahLst/>
            <a:cxnLst/>
            <a:rect l="l" t="t" r="r" b="b"/>
            <a:pathLst>
              <a:path w="9022080" h="111125">
                <a:moveTo>
                  <a:pt x="0" y="110531"/>
                </a:moveTo>
                <a:lnTo>
                  <a:pt x="9021572" y="110531"/>
                </a:lnTo>
                <a:lnTo>
                  <a:pt x="9021572" y="0"/>
                </a:lnTo>
                <a:lnTo>
                  <a:pt x="0" y="0"/>
                </a:lnTo>
                <a:lnTo>
                  <a:pt x="0" y="110531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988" y="1517269"/>
            <a:ext cx="9026022" cy="1459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25958"/>
            <a:ext cx="837691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925" y="1433830"/>
            <a:ext cx="8004149" cy="3425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Perpetua"/>
                <a:cs typeface="Perpet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2732405" marR="952500" indent="-1621790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BIOTECHNOLOGY: </a:t>
            </a:r>
            <a:r>
              <a:rPr sz="3200" b="1" spc="-5" dirty="0">
                <a:solidFill>
                  <a:srgbClr val="FFFF00"/>
                </a:solidFill>
                <a:latin typeface="Georgia"/>
                <a:cs typeface="Georgia"/>
              </a:rPr>
              <a:t>PRINCIPLES  AND</a:t>
            </a:r>
            <a:r>
              <a:rPr sz="3200" b="1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PROCESSES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220083"/>
            <a:ext cx="3200400" cy="212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976630"/>
            <a:ext cx="7993380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0640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restriction enzyme </a:t>
            </a:r>
            <a:r>
              <a:rPr sz="2600" spc="-5" dirty="0">
                <a:latin typeface="Perpetua"/>
                <a:cs typeface="Perpetua"/>
              </a:rPr>
              <a:t>cut </a:t>
            </a:r>
            <a:r>
              <a:rPr sz="2600" dirty="0">
                <a:latin typeface="Perpetua"/>
                <a:cs typeface="Perpetua"/>
              </a:rPr>
              <a:t>the strand of DNA </a:t>
            </a:r>
            <a:r>
              <a:rPr sz="2600" spc="-5" dirty="0">
                <a:latin typeface="Perpetua"/>
                <a:cs typeface="Perpetua"/>
              </a:rPr>
              <a:t>little </a:t>
            </a:r>
            <a:r>
              <a:rPr sz="2600" spc="-60" dirty="0">
                <a:latin typeface="Perpetua"/>
                <a:cs typeface="Perpetua"/>
              </a:rPr>
              <a:t>away </a:t>
            </a:r>
            <a:r>
              <a:rPr sz="2600" spc="-10" dirty="0">
                <a:latin typeface="Perpetua"/>
                <a:cs typeface="Perpetua"/>
              </a:rPr>
              <a:t>from 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centre </a:t>
            </a:r>
            <a:r>
              <a:rPr sz="2600" dirty="0">
                <a:latin typeface="Perpetua"/>
                <a:cs typeface="Perpetua"/>
              </a:rPr>
              <a:t>of the </a:t>
            </a:r>
            <a:r>
              <a:rPr sz="2600" spc="-5" dirty="0">
                <a:latin typeface="Perpetua"/>
                <a:cs typeface="Perpetua"/>
              </a:rPr>
              <a:t>palindrome </a:t>
            </a:r>
            <a:r>
              <a:rPr sz="2600" dirty="0">
                <a:latin typeface="Perpetua"/>
                <a:cs typeface="Perpetua"/>
              </a:rPr>
              <a:t>sites, </a:t>
            </a:r>
            <a:r>
              <a:rPr sz="2600" spc="-10" dirty="0">
                <a:latin typeface="Perpetua"/>
                <a:cs typeface="Perpetua"/>
              </a:rPr>
              <a:t>but </a:t>
            </a:r>
            <a:r>
              <a:rPr sz="2600" spc="-15" dirty="0">
                <a:latin typeface="Perpetua"/>
                <a:cs typeface="Perpetua"/>
              </a:rPr>
              <a:t>between </a:t>
            </a:r>
            <a:r>
              <a:rPr sz="2600" dirty="0">
                <a:latin typeface="Perpetua"/>
                <a:cs typeface="Perpetua"/>
              </a:rPr>
              <a:t>the same </a:t>
            </a:r>
            <a:r>
              <a:rPr sz="2600" spc="-35" dirty="0">
                <a:latin typeface="Perpetua"/>
                <a:cs typeface="Perpetua"/>
              </a:rPr>
              <a:t>two  </a:t>
            </a:r>
            <a:r>
              <a:rPr sz="2600" dirty="0">
                <a:latin typeface="Perpetua"/>
                <a:cs typeface="Perpetua"/>
              </a:rPr>
              <a:t>bases on the </a:t>
            </a:r>
            <a:r>
              <a:rPr sz="2600" spc="-5" dirty="0">
                <a:latin typeface="Perpetua"/>
                <a:cs typeface="Perpetua"/>
              </a:rPr>
              <a:t>opposite </a:t>
            </a:r>
            <a:r>
              <a:rPr sz="2600" spc="15" dirty="0">
                <a:latin typeface="Perpetua"/>
                <a:cs typeface="Perpetua"/>
              </a:rPr>
              <a:t>strand.This </a:t>
            </a:r>
            <a:r>
              <a:rPr sz="2600" spc="-25" dirty="0">
                <a:latin typeface="Perpetua"/>
                <a:cs typeface="Perpetua"/>
              </a:rPr>
              <a:t>leaves </a:t>
            </a:r>
            <a:r>
              <a:rPr sz="2600" dirty="0">
                <a:latin typeface="Perpetua"/>
                <a:cs typeface="Perpetua"/>
              </a:rPr>
              <a:t>single stranded </a:t>
            </a:r>
            <a:r>
              <a:rPr sz="2600" spc="5" dirty="0">
                <a:latin typeface="Perpetua"/>
                <a:cs typeface="Perpetua"/>
              </a:rPr>
              <a:t>portions  </a:t>
            </a:r>
            <a:r>
              <a:rPr sz="2600" spc="-15" dirty="0">
                <a:latin typeface="Perpetua"/>
                <a:cs typeface="Perpetua"/>
              </a:rPr>
              <a:t>at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spc="5" dirty="0">
                <a:latin typeface="Perpetua"/>
                <a:cs typeface="Perpetua"/>
              </a:rPr>
              <a:t>ends.There </a:t>
            </a:r>
            <a:r>
              <a:rPr sz="2600" spc="-10" dirty="0">
                <a:latin typeface="Perpetua"/>
                <a:cs typeface="Perpetua"/>
              </a:rPr>
              <a:t>are overhanging </a:t>
            </a:r>
            <a:r>
              <a:rPr sz="2600" dirty="0">
                <a:latin typeface="Perpetua"/>
                <a:cs typeface="Perpetua"/>
              </a:rPr>
              <a:t>stretches </a:t>
            </a:r>
            <a:r>
              <a:rPr sz="2600" spc="-5" dirty="0">
                <a:latin typeface="Perpetua"/>
                <a:cs typeface="Perpetua"/>
              </a:rPr>
              <a:t>called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b="1" spc="-15" dirty="0">
                <a:latin typeface="Perpetua"/>
                <a:cs typeface="Perpetua"/>
              </a:rPr>
              <a:t>sticky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b="1" spc="-5" dirty="0">
                <a:latin typeface="Perpetua"/>
                <a:cs typeface="Perpetua"/>
              </a:rPr>
              <a:t>ends </a:t>
            </a:r>
            <a:r>
              <a:rPr sz="2600" dirty="0">
                <a:latin typeface="Perpetua"/>
                <a:cs typeface="Perpetua"/>
              </a:rPr>
              <a:t>on </a:t>
            </a:r>
            <a:r>
              <a:rPr sz="2600" spc="10" dirty="0">
                <a:latin typeface="Perpetua"/>
                <a:cs typeface="Perpetua"/>
              </a:rPr>
              <a:t>each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strand.</a:t>
            </a:r>
            <a:endParaRPr sz="2600">
              <a:latin typeface="Perpetua"/>
              <a:cs typeface="Perpetua"/>
            </a:endParaRPr>
          </a:p>
          <a:p>
            <a:pPr marL="287020" marR="1429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This stickiness of the </a:t>
            </a:r>
            <a:r>
              <a:rPr sz="2600" spc="-5" dirty="0">
                <a:latin typeface="Perpetua"/>
                <a:cs typeface="Perpetua"/>
              </a:rPr>
              <a:t>ends facilitates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action </a:t>
            </a:r>
            <a:r>
              <a:rPr sz="2600" dirty="0">
                <a:latin typeface="Perpetua"/>
                <a:cs typeface="Perpetua"/>
              </a:rPr>
              <a:t>of the  enzyme </a:t>
            </a:r>
            <a:r>
              <a:rPr sz="2600" b="1" spc="-5" dirty="0">
                <a:latin typeface="Perpetua"/>
                <a:cs typeface="Perpetua"/>
              </a:rPr>
              <a:t>DNA</a:t>
            </a:r>
            <a:r>
              <a:rPr sz="2600" b="1" spc="-1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ligases.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foreign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the host DNA </a:t>
            </a:r>
            <a:r>
              <a:rPr sz="2600" spc="-5" dirty="0">
                <a:latin typeface="Perpetua"/>
                <a:cs typeface="Perpetua"/>
              </a:rPr>
              <a:t>cut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b="1" spc="-5" dirty="0">
                <a:latin typeface="Perpetua"/>
                <a:cs typeface="Perpetua"/>
              </a:rPr>
              <a:t>same  </a:t>
            </a:r>
            <a:r>
              <a:rPr sz="2600" b="1" spc="5" dirty="0">
                <a:latin typeface="Perpetua"/>
                <a:cs typeface="Perpetua"/>
              </a:rPr>
              <a:t>restriction </a:t>
            </a:r>
            <a:r>
              <a:rPr sz="2600" b="1" spc="-5" dirty="0">
                <a:latin typeface="Perpetua"/>
                <a:cs typeface="Perpetua"/>
              </a:rPr>
              <a:t>endonuclease,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resultant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5" dirty="0">
                <a:latin typeface="Perpetua"/>
                <a:cs typeface="Perpetua"/>
              </a:rPr>
              <a:t>fragments </a:t>
            </a:r>
            <a:r>
              <a:rPr sz="2600" spc="-35" dirty="0">
                <a:latin typeface="Perpetua"/>
                <a:cs typeface="Perpetua"/>
              </a:rPr>
              <a:t>have  </a:t>
            </a:r>
            <a:r>
              <a:rPr sz="2600" dirty="0">
                <a:latin typeface="Perpetua"/>
                <a:cs typeface="Perpetua"/>
              </a:rPr>
              <a:t>the same kind </a:t>
            </a:r>
            <a:r>
              <a:rPr sz="2600" spc="-5" dirty="0">
                <a:latin typeface="Perpetua"/>
                <a:cs typeface="Perpetua"/>
              </a:rPr>
              <a:t>of </a:t>
            </a:r>
            <a:r>
              <a:rPr sz="2600" spc="-145" dirty="0">
                <a:latin typeface="Perpetua"/>
                <a:cs typeface="Perpetua"/>
              </a:rPr>
              <a:t>„sticky-ends‟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dirty="0">
                <a:latin typeface="Perpetua"/>
                <a:cs typeface="Perpetua"/>
              </a:rPr>
              <a:t>these </a:t>
            </a:r>
            <a:r>
              <a:rPr sz="2600" spc="-5" dirty="0">
                <a:latin typeface="Perpetua"/>
                <a:cs typeface="Perpetua"/>
              </a:rPr>
              <a:t>can </a:t>
            </a:r>
            <a:r>
              <a:rPr sz="2600" dirty="0">
                <a:latin typeface="Perpetua"/>
                <a:cs typeface="Perpetua"/>
              </a:rPr>
              <a:t>be joined </a:t>
            </a:r>
            <a:r>
              <a:rPr sz="2600" spc="-5" dirty="0">
                <a:latin typeface="Perpetua"/>
                <a:cs typeface="Perpetua"/>
              </a:rPr>
              <a:t>together  </a:t>
            </a:r>
            <a:r>
              <a:rPr sz="2600" dirty="0">
                <a:latin typeface="Perpetua"/>
                <a:cs typeface="Perpetua"/>
              </a:rPr>
              <a:t>using DNA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ligases.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Convention </a:t>
            </a:r>
            <a:r>
              <a:rPr spc="-20" dirty="0"/>
              <a:t>for </a:t>
            </a:r>
            <a:r>
              <a:rPr spc="5" dirty="0"/>
              <a:t>naming</a:t>
            </a:r>
            <a:r>
              <a:rPr spc="-130" dirty="0"/>
              <a:t> </a:t>
            </a:r>
            <a:r>
              <a:rPr dirty="0"/>
              <a:t>restriction  endonuclease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830298"/>
            <a:ext cx="7557134" cy="3181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10" dirty="0">
                <a:latin typeface="Perpetua"/>
                <a:cs typeface="Perpetua"/>
              </a:rPr>
              <a:t>first </a:t>
            </a:r>
            <a:r>
              <a:rPr sz="2600" spc="-5" dirty="0">
                <a:latin typeface="Perpetua"/>
                <a:cs typeface="Perpetua"/>
              </a:rPr>
              <a:t>letter </a:t>
            </a:r>
            <a:r>
              <a:rPr sz="2600" dirty="0">
                <a:latin typeface="Perpetua"/>
                <a:cs typeface="Perpetua"/>
              </a:rPr>
              <a:t>of the name </a:t>
            </a:r>
            <a:r>
              <a:rPr sz="2600" spc="-5" dirty="0">
                <a:latin typeface="Perpetua"/>
                <a:cs typeface="Perpetua"/>
              </a:rPr>
              <a:t>comes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genus.</a:t>
            </a:r>
            <a:endParaRPr sz="2600">
              <a:latin typeface="Perpetua"/>
              <a:cs typeface="Perpetua"/>
            </a:endParaRPr>
          </a:p>
          <a:p>
            <a:pPr marL="286385" marR="9461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Second </a:t>
            </a:r>
            <a:r>
              <a:rPr sz="2600" spc="-35" dirty="0">
                <a:latin typeface="Perpetua"/>
                <a:cs typeface="Perpetua"/>
              </a:rPr>
              <a:t>two </a:t>
            </a:r>
            <a:r>
              <a:rPr sz="2600" dirty="0">
                <a:latin typeface="Perpetua"/>
                <a:cs typeface="Perpetua"/>
              </a:rPr>
              <a:t>letters </a:t>
            </a:r>
            <a:r>
              <a:rPr sz="2600" spc="-5" dirty="0">
                <a:latin typeface="Perpetua"/>
                <a:cs typeface="Perpetua"/>
              </a:rPr>
              <a:t>come 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species </a:t>
            </a:r>
            <a:r>
              <a:rPr sz="2600" spc="-1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the prokaryotic  cell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spc="5" dirty="0">
                <a:latin typeface="Perpetua"/>
                <a:cs typeface="Perpetua"/>
              </a:rPr>
              <a:t>which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enzyme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isolated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10" dirty="0">
                <a:latin typeface="Perpetua"/>
                <a:cs typeface="Perpetua"/>
              </a:rPr>
              <a:t>fourth </a:t>
            </a:r>
            <a:r>
              <a:rPr sz="2600" spc="-5" dirty="0">
                <a:latin typeface="Perpetua"/>
                <a:cs typeface="Perpetua"/>
              </a:rPr>
              <a:t>letter </a:t>
            </a:r>
            <a:r>
              <a:rPr sz="2600" dirty="0">
                <a:latin typeface="Perpetua"/>
                <a:cs typeface="Perpetua"/>
              </a:rPr>
              <a:t>is in </a:t>
            </a:r>
            <a:r>
              <a:rPr sz="2600" spc="-10" dirty="0">
                <a:latin typeface="Perpetua"/>
                <a:cs typeface="Perpetua"/>
              </a:rPr>
              <a:t>capital </a:t>
            </a:r>
            <a:r>
              <a:rPr sz="2600" spc="15" dirty="0">
                <a:latin typeface="Perpetua"/>
                <a:cs typeface="Perpetua"/>
              </a:rPr>
              <a:t>form </a:t>
            </a:r>
            <a:r>
              <a:rPr sz="2600" dirty="0">
                <a:latin typeface="Perpetua"/>
                <a:cs typeface="Perpetua"/>
              </a:rPr>
              <a:t>derived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Strain </a:t>
            </a:r>
            <a:r>
              <a:rPr sz="2600" dirty="0">
                <a:latin typeface="Perpetua"/>
                <a:cs typeface="Perpetua"/>
              </a:rPr>
              <a:t>of  </a:t>
            </a:r>
            <a:r>
              <a:rPr sz="2600" spc="-10" dirty="0">
                <a:latin typeface="Perpetua"/>
                <a:cs typeface="Perpetua"/>
              </a:rPr>
              <a:t>microbes.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Roman letter </a:t>
            </a:r>
            <a:r>
              <a:rPr sz="2600" spc="-25" dirty="0">
                <a:latin typeface="Perpetua"/>
                <a:cs typeface="Perpetua"/>
              </a:rPr>
              <a:t>followed </a:t>
            </a:r>
            <a:r>
              <a:rPr sz="2600" dirty="0">
                <a:latin typeface="Perpetua"/>
                <a:cs typeface="Perpetua"/>
              </a:rPr>
              <a:t>is the order of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discovery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Best </a:t>
            </a:r>
            <a:r>
              <a:rPr sz="2600" spc="-5" dirty="0">
                <a:latin typeface="Perpetua"/>
                <a:cs typeface="Perpetua"/>
              </a:rPr>
              <a:t>example: </a:t>
            </a:r>
            <a:r>
              <a:rPr sz="2600" b="1" dirty="0">
                <a:latin typeface="Perpetua"/>
                <a:cs typeface="Perpetua"/>
              </a:rPr>
              <a:t>EcoRI </a:t>
            </a:r>
            <a:r>
              <a:rPr sz="2600" spc="-5" dirty="0">
                <a:latin typeface="Perpetua"/>
                <a:cs typeface="Perpetua"/>
              </a:rPr>
              <a:t>comes from </a:t>
            </a:r>
            <a:r>
              <a:rPr sz="2600" b="1" spc="5" dirty="0">
                <a:latin typeface="Perpetua"/>
                <a:cs typeface="Perpetua"/>
              </a:rPr>
              <a:t>Escherichia </a:t>
            </a:r>
            <a:r>
              <a:rPr sz="2600" b="1" spc="-5" dirty="0">
                <a:latin typeface="Perpetua"/>
                <a:cs typeface="Perpetua"/>
              </a:rPr>
              <a:t>coli </a:t>
            </a:r>
            <a:r>
              <a:rPr sz="2600" b="1" spc="-110" dirty="0">
                <a:latin typeface="Perpetua"/>
                <a:cs typeface="Perpetua"/>
              </a:rPr>
              <a:t>RY</a:t>
            </a:r>
            <a:r>
              <a:rPr sz="2600" b="1" spc="-18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13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95147"/>
            <a:ext cx="7350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Separation </a:t>
            </a:r>
            <a:r>
              <a:rPr spc="5" dirty="0"/>
              <a:t>and </a:t>
            </a:r>
            <a:r>
              <a:rPr dirty="0"/>
              <a:t>isolation </a:t>
            </a:r>
            <a:r>
              <a:rPr spc="5" dirty="0"/>
              <a:t>of </a:t>
            </a:r>
            <a:r>
              <a:rPr dirty="0"/>
              <a:t>DNA</a:t>
            </a:r>
            <a:r>
              <a:rPr spc="-195" dirty="0"/>
              <a:t> </a:t>
            </a:r>
            <a:r>
              <a:rPr dirty="0"/>
              <a:t>fragments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46377"/>
            <a:ext cx="4910455" cy="542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7020" marR="127000" indent="-274320">
              <a:lnSpc>
                <a:spcPts val="1920"/>
              </a:lnSpc>
              <a:spcBef>
                <a:spcPts val="56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cutting of </a:t>
            </a:r>
            <a:r>
              <a:rPr sz="2000" spc="-5" dirty="0">
                <a:latin typeface="Perpetua"/>
                <a:cs typeface="Perpetua"/>
              </a:rPr>
              <a:t>DNA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restriction </a:t>
            </a:r>
            <a:r>
              <a:rPr sz="2000" spc="-5" dirty="0">
                <a:latin typeface="Perpetua"/>
                <a:cs typeface="Perpetua"/>
              </a:rPr>
              <a:t>endonucleases  </a:t>
            </a:r>
            <a:r>
              <a:rPr sz="2000" spc="-10" dirty="0">
                <a:latin typeface="Perpetua"/>
                <a:cs typeface="Perpetua"/>
              </a:rPr>
              <a:t>results </a:t>
            </a:r>
            <a:r>
              <a:rPr sz="2000" dirty="0">
                <a:latin typeface="Perpetua"/>
                <a:cs typeface="Perpetua"/>
              </a:rPr>
              <a:t>in the </a:t>
            </a:r>
            <a:r>
              <a:rPr sz="2000" spc="-5" dirty="0">
                <a:latin typeface="Perpetua"/>
                <a:cs typeface="Perpetua"/>
              </a:rPr>
              <a:t>fragments </a:t>
            </a:r>
            <a:r>
              <a:rPr sz="2000" dirty="0">
                <a:latin typeface="Perpetua"/>
                <a:cs typeface="Perpetua"/>
              </a:rPr>
              <a:t>of</a:t>
            </a:r>
            <a:r>
              <a:rPr sz="2000" spc="-45" dirty="0">
                <a:latin typeface="Perpetua"/>
                <a:cs typeface="Perpetua"/>
              </a:rPr>
              <a:t> </a:t>
            </a:r>
            <a:r>
              <a:rPr sz="2000" spc="-5" dirty="0">
                <a:latin typeface="Perpetua"/>
                <a:cs typeface="Perpetua"/>
              </a:rPr>
              <a:t>DNA.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3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These </a:t>
            </a:r>
            <a:r>
              <a:rPr sz="2000" spc="-5" dirty="0">
                <a:latin typeface="Perpetua"/>
                <a:cs typeface="Perpetua"/>
              </a:rPr>
              <a:t>fragments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separated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dirty="0">
                <a:latin typeface="Perpetua"/>
                <a:cs typeface="Perpetua"/>
              </a:rPr>
              <a:t>a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technique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5" dirty="0">
                <a:latin typeface="Perpetua"/>
                <a:cs typeface="Perpetua"/>
              </a:rPr>
              <a:t>called </a:t>
            </a:r>
            <a:r>
              <a:rPr sz="2000" b="1" spc="-5" dirty="0">
                <a:latin typeface="Perpetua"/>
                <a:cs typeface="Perpetua"/>
              </a:rPr>
              <a:t>gel</a:t>
            </a:r>
            <a:r>
              <a:rPr sz="2000" b="1" spc="-3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electrophoresis.</a:t>
            </a:r>
            <a:endParaRPr sz="2000">
              <a:latin typeface="Perpetua"/>
              <a:cs typeface="Perpetua"/>
            </a:endParaRPr>
          </a:p>
          <a:p>
            <a:pPr marL="287020" marR="163195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Since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DNA fragments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b="1" spc="-20" dirty="0">
                <a:latin typeface="Perpetua"/>
                <a:cs typeface="Perpetua"/>
              </a:rPr>
              <a:t>negatively  </a:t>
            </a:r>
            <a:r>
              <a:rPr sz="2000" b="1" spc="-5" dirty="0">
                <a:latin typeface="Perpetua"/>
                <a:cs typeface="Perpetua"/>
              </a:rPr>
              <a:t>charged</a:t>
            </a:r>
            <a:r>
              <a:rPr sz="2000" spc="-5" dirty="0">
                <a:latin typeface="Perpetua"/>
                <a:cs typeface="Perpetua"/>
              </a:rPr>
              <a:t>, </a:t>
            </a:r>
            <a:r>
              <a:rPr sz="2000" spc="-10" dirty="0">
                <a:latin typeface="Perpetua"/>
                <a:cs typeface="Perpetua"/>
              </a:rPr>
              <a:t>they </a:t>
            </a:r>
            <a:r>
              <a:rPr sz="2000" spc="-5" dirty="0">
                <a:latin typeface="Perpetua"/>
                <a:cs typeface="Perpetua"/>
              </a:rPr>
              <a:t>can </a:t>
            </a:r>
            <a:r>
              <a:rPr sz="2000" dirty="0">
                <a:latin typeface="Perpetua"/>
                <a:cs typeface="Perpetua"/>
              </a:rPr>
              <a:t>be </a:t>
            </a:r>
            <a:r>
              <a:rPr sz="2000" spc="-5" dirty="0">
                <a:latin typeface="Perpetua"/>
                <a:cs typeface="Perpetua"/>
              </a:rPr>
              <a:t>separated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forcing </a:t>
            </a:r>
            <a:r>
              <a:rPr sz="2000" dirty="0">
                <a:latin typeface="Perpetua"/>
                <a:cs typeface="Perpetua"/>
              </a:rPr>
              <a:t>them  to </a:t>
            </a:r>
            <a:r>
              <a:rPr sz="2000" spc="-30" dirty="0">
                <a:latin typeface="Perpetua"/>
                <a:cs typeface="Perpetua"/>
              </a:rPr>
              <a:t>move </a:t>
            </a:r>
            <a:r>
              <a:rPr sz="2000" spc="-10" dirty="0">
                <a:latin typeface="Perpetua"/>
                <a:cs typeface="Perpetua"/>
              </a:rPr>
              <a:t>towards</a:t>
            </a:r>
            <a:r>
              <a:rPr sz="2000" b="1" spc="-10" dirty="0">
                <a:latin typeface="Perpetua"/>
                <a:cs typeface="Perpetua"/>
              </a:rPr>
              <a:t>anode </a:t>
            </a:r>
            <a:r>
              <a:rPr sz="2000" spc="-5" dirty="0">
                <a:latin typeface="Perpetua"/>
                <a:cs typeface="Perpetua"/>
              </a:rPr>
              <a:t>under an </a:t>
            </a:r>
            <a:r>
              <a:rPr sz="2000" spc="5" dirty="0">
                <a:latin typeface="Perpetua"/>
                <a:cs typeface="Perpetua"/>
              </a:rPr>
              <a:t>electric </a:t>
            </a:r>
            <a:r>
              <a:rPr sz="2000" spc="-5" dirty="0">
                <a:latin typeface="Perpetua"/>
                <a:cs typeface="Perpetua"/>
              </a:rPr>
              <a:t>field  through </a:t>
            </a:r>
            <a:r>
              <a:rPr sz="2000" dirty="0">
                <a:latin typeface="Perpetua"/>
                <a:cs typeface="Perpetua"/>
              </a:rPr>
              <a:t>a</a:t>
            </a:r>
            <a:r>
              <a:rPr sz="2000" spc="-10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medium/matrix.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ts val="216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Most </a:t>
            </a:r>
            <a:r>
              <a:rPr sz="2000" spc="-10" dirty="0">
                <a:latin typeface="Perpetua"/>
                <a:cs typeface="Perpetua"/>
              </a:rPr>
              <a:t>commonly </a:t>
            </a:r>
            <a:r>
              <a:rPr sz="2000" spc="-5" dirty="0">
                <a:latin typeface="Perpetua"/>
                <a:cs typeface="Perpetua"/>
              </a:rPr>
              <a:t>used </a:t>
            </a:r>
            <a:r>
              <a:rPr sz="2000" dirty="0">
                <a:latin typeface="Perpetua"/>
                <a:cs typeface="Perpetua"/>
              </a:rPr>
              <a:t>matrix is </a:t>
            </a:r>
            <a:r>
              <a:rPr sz="2000" b="1" spc="-5" dirty="0">
                <a:latin typeface="Perpetua"/>
                <a:cs typeface="Perpetua"/>
              </a:rPr>
              <a:t>agarose</a:t>
            </a:r>
            <a:r>
              <a:rPr sz="2000" spc="-5" dirty="0">
                <a:latin typeface="Perpetua"/>
                <a:cs typeface="Perpetua"/>
              </a:rPr>
              <a:t>, </a:t>
            </a:r>
            <a:r>
              <a:rPr sz="2000" dirty="0">
                <a:latin typeface="Perpetua"/>
                <a:cs typeface="Perpetua"/>
              </a:rPr>
              <a:t>a</a:t>
            </a:r>
            <a:r>
              <a:rPr sz="2000" spc="-8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natural</a:t>
            </a:r>
            <a:endParaRPr sz="2000">
              <a:latin typeface="Perpetua"/>
              <a:cs typeface="Perpetua"/>
            </a:endParaRPr>
          </a:p>
          <a:p>
            <a:pPr marL="286385">
              <a:lnSpc>
                <a:spcPts val="2160"/>
              </a:lnSpc>
            </a:pPr>
            <a:r>
              <a:rPr sz="2000" spc="-10" dirty="0">
                <a:latin typeface="Perpetua"/>
                <a:cs typeface="Perpetua"/>
              </a:rPr>
              <a:t>polymer </a:t>
            </a:r>
            <a:r>
              <a:rPr sz="2000" spc="-5" dirty="0">
                <a:latin typeface="Perpetua"/>
                <a:cs typeface="Perpetua"/>
              </a:rPr>
              <a:t>extracted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sea</a:t>
            </a:r>
            <a:r>
              <a:rPr sz="2000" spc="-35" dirty="0">
                <a:latin typeface="Perpetua"/>
                <a:cs typeface="Perpetua"/>
              </a:rPr>
              <a:t> </a:t>
            </a:r>
            <a:r>
              <a:rPr sz="2000" spc="-15" dirty="0">
                <a:latin typeface="Perpetua"/>
                <a:cs typeface="Perpetua"/>
              </a:rPr>
              <a:t>weed.</a:t>
            </a:r>
            <a:endParaRPr sz="2000">
              <a:latin typeface="Perpetua"/>
              <a:cs typeface="Perpetua"/>
            </a:endParaRPr>
          </a:p>
          <a:p>
            <a:pPr marL="287020" marR="1016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5" dirty="0">
                <a:latin typeface="Perpetua"/>
                <a:cs typeface="Perpetua"/>
              </a:rPr>
              <a:t>DNA fragments separate according </a:t>
            </a:r>
            <a:r>
              <a:rPr sz="2000" dirty="0">
                <a:latin typeface="Perpetua"/>
                <a:cs typeface="Perpetua"/>
              </a:rPr>
              <a:t>to their </a:t>
            </a:r>
            <a:r>
              <a:rPr sz="2000" spc="-5" dirty="0">
                <a:latin typeface="Perpetua"/>
                <a:cs typeface="Perpetua"/>
              </a:rPr>
              <a:t>size  through </a:t>
            </a:r>
            <a:r>
              <a:rPr sz="2000" b="1" spc="-5" dirty="0">
                <a:latin typeface="Perpetua"/>
                <a:cs typeface="Perpetua"/>
              </a:rPr>
              <a:t>sieving effect </a:t>
            </a:r>
            <a:r>
              <a:rPr sz="2000" spc="-15" dirty="0">
                <a:latin typeface="Perpetua"/>
                <a:cs typeface="Perpetua"/>
              </a:rPr>
              <a:t>provided by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agarose  </a:t>
            </a:r>
            <a:r>
              <a:rPr sz="2000" dirty="0">
                <a:latin typeface="Perpetua"/>
                <a:cs typeface="Perpetua"/>
              </a:rPr>
              <a:t>gel. </a:t>
            </a:r>
            <a:r>
              <a:rPr sz="2000" spc="-5" dirty="0">
                <a:latin typeface="Perpetua"/>
                <a:cs typeface="Perpetua"/>
              </a:rPr>
              <a:t>Hence </a:t>
            </a:r>
            <a:r>
              <a:rPr sz="2000" dirty="0">
                <a:latin typeface="Perpetua"/>
                <a:cs typeface="Perpetua"/>
              </a:rPr>
              <a:t>the smaller the </a:t>
            </a:r>
            <a:r>
              <a:rPr sz="2000" spc="-5" dirty="0">
                <a:latin typeface="Perpetua"/>
                <a:cs typeface="Perpetua"/>
              </a:rPr>
              <a:t>fragment </a:t>
            </a:r>
            <a:r>
              <a:rPr sz="2000" spc="-10" dirty="0">
                <a:latin typeface="Perpetua"/>
                <a:cs typeface="Perpetua"/>
              </a:rPr>
              <a:t>size, </a:t>
            </a:r>
            <a:r>
              <a:rPr sz="2000" spc="5" dirty="0">
                <a:latin typeface="Perpetua"/>
                <a:cs typeface="Perpetua"/>
              </a:rPr>
              <a:t>farther</a:t>
            </a:r>
            <a:r>
              <a:rPr sz="2000" spc="-240" dirty="0">
                <a:latin typeface="Perpetua"/>
                <a:cs typeface="Perpetua"/>
              </a:rPr>
              <a:t> </a:t>
            </a:r>
            <a:r>
              <a:rPr sz="2000" dirty="0">
                <a:latin typeface="Perpetua"/>
                <a:cs typeface="Perpetua"/>
              </a:rPr>
              <a:t>it  </a:t>
            </a:r>
            <a:r>
              <a:rPr sz="2000" spc="-25" dirty="0">
                <a:latin typeface="Perpetua"/>
                <a:cs typeface="Perpetua"/>
              </a:rPr>
              <a:t>moves.</a:t>
            </a:r>
            <a:endParaRPr sz="2000">
              <a:latin typeface="Perpetua"/>
              <a:cs typeface="Perpetua"/>
            </a:endParaRPr>
          </a:p>
          <a:p>
            <a:pPr marL="287020" marR="68580" indent="-274320">
              <a:lnSpc>
                <a:spcPct val="80100"/>
              </a:lnSpc>
              <a:spcBef>
                <a:spcPts val="61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separated fragments </a:t>
            </a:r>
            <a:r>
              <a:rPr sz="2000" spc="-10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visualized </a:t>
            </a:r>
            <a:r>
              <a:rPr sz="2000" spc="-20" dirty="0">
                <a:latin typeface="Perpetua"/>
                <a:cs typeface="Perpetua"/>
              </a:rPr>
              <a:t>by </a:t>
            </a:r>
            <a:r>
              <a:rPr sz="2000" spc="-5" dirty="0">
                <a:latin typeface="Perpetua"/>
                <a:cs typeface="Perpetua"/>
              </a:rPr>
              <a:t>staining  </a:t>
            </a:r>
            <a:r>
              <a:rPr sz="2000" dirty="0">
                <a:latin typeface="Perpetua"/>
                <a:cs typeface="Perpetua"/>
              </a:rPr>
              <a:t>them with </a:t>
            </a:r>
            <a:r>
              <a:rPr sz="2000" b="1" dirty="0">
                <a:latin typeface="Perpetua"/>
                <a:cs typeface="Perpetua"/>
              </a:rPr>
              <a:t>Ethidium bromide </a:t>
            </a:r>
            <a:r>
              <a:rPr sz="2000" spc="-20" dirty="0">
                <a:latin typeface="Perpetua"/>
                <a:cs typeface="Perpetua"/>
              </a:rPr>
              <a:t>followed by  </a:t>
            </a:r>
            <a:r>
              <a:rPr sz="2000" spc="-10" dirty="0">
                <a:latin typeface="Perpetua"/>
                <a:cs typeface="Perpetua"/>
              </a:rPr>
              <a:t>exposure </a:t>
            </a:r>
            <a:r>
              <a:rPr sz="2000" dirty="0">
                <a:latin typeface="Perpetua"/>
                <a:cs typeface="Perpetua"/>
              </a:rPr>
              <a:t>to UV</a:t>
            </a:r>
            <a:r>
              <a:rPr sz="2000" spc="-20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radiation.</a:t>
            </a:r>
            <a:endParaRPr sz="2000">
              <a:latin typeface="Perpetua"/>
              <a:cs typeface="Perpetua"/>
            </a:endParaRPr>
          </a:p>
          <a:p>
            <a:pPr marL="287020" marR="79375" indent="-274320" algn="just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separated bands </a:t>
            </a:r>
            <a:r>
              <a:rPr sz="2000" dirty="0">
                <a:latin typeface="Perpetua"/>
                <a:cs typeface="Perpetua"/>
              </a:rPr>
              <a:t>of DNA </a:t>
            </a:r>
            <a:r>
              <a:rPr sz="2000" spc="-10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cut out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10" dirty="0">
                <a:latin typeface="Perpetua"/>
                <a:cs typeface="Perpetua"/>
              </a:rPr>
              <a:t>agarose </a:t>
            </a:r>
            <a:r>
              <a:rPr sz="2000" dirty="0">
                <a:latin typeface="Perpetua"/>
                <a:cs typeface="Perpetua"/>
              </a:rPr>
              <a:t>gel </a:t>
            </a:r>
            <a:r>
              <a:rPr sz="2000" spc="-5" dirty="0">
                <a:latin typeface="Perpetua"/>
                <a:cs typeface="Perpetua"/>
              </a:rPr>
              <a:t>and </a:t>
            </a:r>
            <a:r>
              <a:rPr sz="2000" dirty="0">
                <a:latin typeface="Perpetua"/>
                <a:cs typeface="Perpetua"/>
              </a:rPr>
              <a:t>extracted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the gel </a:t>
            </a:r>
            <a:r>
              <a:rPr sz="2000" spc="5" dirty="0">
                <a:latin typeface="Perpetua"/>
                <a:cs typeface="Perpetua"/>
              </a:rPr>
              <a:t>piece.This  </a:t>
            </a:r>
            <a:r>
              <a:rPr sz="2000" dirty="0">
                <a:latin typeface="Perpetua"/>
                <a:cs typeface="Perpetua"/>
              </a:rPr>
              <a:t>step is called</a:t>
            </a:r>
            <a:r>
              <a:rPr sz="2000" spc="-5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elution.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2057400"/>
            <a:ext cx="3438525" cy="299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13969"/>
            <a:ext cx="341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Cloning</a:t>
            </a:r>
            <a:r>
              <a:rPr sz="4000" spc="-140" dirty="0"/>
              <a:t> </a:t>
            </a:r>
            <a:r>
              <a:rPr sz="4000" spc="-10" dirty="0"/>
              <a:t>vectors: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543558"/>
            <a:ext cx="4620895" cy="45739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234315" indent="-274320">
              <a:lnSpc>
                <a:spcPct val="80000"/>
              </a:lnSpc>
              <a:spcBef>
                <a:spcPts val="62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plasmid and </a:t>
            </a:r>
            <a:r>
              <a:rPr sz="2200" dirty="0">
                <a:latin typeface="Perpetua"/>
                <a:cs typeface="Perpetua"/>
              </a:rPr>
              <a:t>bacteriophages </a:t>
            </a:r>
            <a:r>
              <a:rPr sz="2200" spc="-35" dirty="0">
                <a:latin typeface="Perpetua"/>
                <a:cs typeface="Perpetua"/>
              </a:rPr>
              <a:t>have </a:t>
            </a:r>
            <a:r>
              <a:rPr sz="2200" spc="-5" dirty="0">
                <a:latin typeface="Perpetua"/>
                <a:cs typeface="Perpetua"/>
              </a:rPr>
              <a:t>the  </a:t>
            </a:r>
            <a:r>
              <a:rPr sz="2200" spc="-10" dirty="0">
                <a:latin typeface="Perpetua"/>
                <a:cs typeface="Perpetua"/>
              </a:rPr>
              <a:t>ability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10" dirty="0">
                <a:latin typeface="Perpetua"/>
                <a:cs typeface="Perpetua"/>
              </a:rPr>
              <a:t>replicate </a:t>
            </a:r>
            <a:r>
              <a:rPr sz="2200" spc="-5" dirty="0">
                <a:latin typeface="Perpetua"/>
                <a:cs typeface="Perpetua"/>
              </a:rPr>
              <a:t>within </a:t>
            </a:r>
            <a:r>
              <a:rPr sz="2200" dirty="0">
                <a:latin typeface="Perpetua"/>
                <a:cs typeface="Perpetua"/>
              </a:rPr>
              <a:t>bacterial </a:t>
            </a:r>
            <a:r>
              <a:rPr sz="2200" spc="-10" dirty="0">
                <a:latin typeface="Perpetua"/>
                <a:cs typeface="Perpetua"/>
              </a:rPr>
              <a:t>cells  </a:t>
            </a:r>
            <a:r>
              <a:rPr sz="2200" spc="-5" dirty="0">
                <a:latin typeface="Perpetua"/>
                <a:cs typeface="Perpetua"/>
              </a:rPr>
              <a:t>independent of the control of  chromosomal</a:t>
            </a:r>
            <a:r>
              <a:rPr sz="2200" spc="2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DNA.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Perpetua"/>
                <a:cs typeface="Perpetua"/>
              </a:rPr>
              <a:t>Alien </a:t>
            </a:r>
            <a:r>
              <a:rPr sz="2200" spc="-5" dirty="0">
                <a:latin typeface="Perpetua"/>
                <a:cs typeface="Perpetua"/>
              </a:rPr>
              <a:t>DNA </a:t>
            </a:r>
            <a:r>
              <a:rPr sz="2200" spc="-10" dirty="0">
                <a:latin typeface="Perpetua"/>
                <a:cs typeface="Perpetua"/>
              </a:rPr>
              <a:t>linked </a:t>
            </a:r>
            <a:r>
              <a:rPr sz="2200" spc="-5" dirty="0">
                <a:latin typeface="Perpetua"/>
                <a:cs typeface="Perpetua"/>
              </a:rPr>
              <a:t>with the </a:t>
            </a:r>
            <a:r>
              <a:rPr sz="2200" spc="-15" dirty="0">
                <a:latin typeface="Perpetua"/>
                <a:cs typeface="Perpetua"/>
              </a:rPr>
              <a:t>vector multiply  </a:t>
            </a:r>
            <a:r>
              <a:rPr sz="2200" spc="-5" dirty="0">
                <a:latin typeface="Perpetua"/>
                <a:cs typeface="Perpetua"/>
              </a:rPr>
              <a:t>its number equal to the </a:t>
            </a:r>
            <a:r>
              <a:rPr sz="2200" spc="-15" dirty="0">
                <a:latin typeface="Perpetua"/>
                <a:cs typeface="Perpetua"/>
              </a:rPr>
              <a:t>copy </a:t>
            </a:r>
            <a:r>
              <a:rPr sz="2200" spc="-5" dirty="0">
                <a:latin typeface="Perpetua"/>
                <a:cs typeface="Perpetua"/>
              </a:rPr>
              <a:t>number of  the plasmid or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bacteriophage.</a:t>
            </a:r>
            <a:endParaRPr sz="2200">
              <a:latin typeface="Perpetua"/>
              <a:cs typeface="Perpetua"/>
            </a:endParaRPr>
          </a:p>
          <a:p>
            <a:pPr marL="12700" marR="1447800">
              <a:lnSpc>
                <a:spcPts val="2710"/>
              </a:lnSpc>
              <a:spcBef>
                <a:spcPts val="105"/>
              </a:spcBef>
            </a:pPr>
            <a:r>
              <a:rPr sz="2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Perpetua"/>
                <a:cs typeface="Perpetua"/>
              </a:rPr>
              <a:t>Features </a:t>
            </a:r>
            <a:r>
              <a:rPr sz="22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Perpetua"/>
                <a:cs typeface="Perpetua"/>
              </a:rPr>
              <a:t>of </a:t>
            </a:r>
            <a:r>
              <a:rPr sz="2200" b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Perpetua"/>
                <a:cs typeface="Perpetua"/>
              </a:rPr>
              <a:t>cloning vector: </a:t>
            </a:r>
            <a:r>
              <a:rPr sz="2200" b="1" spc="-1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200" b="1" spc="10" dirty="0">
                <a:solidFill>
                  <a:srgbClr val="00AF50"/>
                </a:solidFill>
                <a:latin typeface="Perpetua"/>
                <a:cs typeface="Perpetua"/>
              </a:rPr>
              <a:t>Origin </a:t>
            </a:r>
            <a:r>
              <a:rPr sz="2200" b="1" spc="-5" dirty="0">
                <a:solidFill>
                  <a:srgbClr val="00AF50"/>
                </a:solidFill>
                <a:latin typeface="Perpetua"/>
                <a:cs typeface="Perpetua"/>
              </a:rPr>
              <a:t>of</a:t>
            </a:r>
            <a:r>
              <a:rPr sz="2200" b="1" spc="-35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Perpetua"/>
                <a:cs typeface="Perpetua"/>
              </a:rPr>
              <a:t>replication:</a:t>
            </a:r>
            <a:endParaRPr sz="2200">
              <a:latin typeface="Perpetua"/>
              <a:cs typeface="Perpetua"/>
            </a:endParaRPr>
          </a:p>
          <a:p>
            <a:pPr marL="287020" marR="118110" indent="-274320">
              <a:lnSpc>
                <a:spcPct val="80000"/>
              </a:lnSpc>
              <a:spcBef>
                <a:spcPts val="5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This is the sequence </a:t>
            </a:r>
            <a:r>
              <a:rPr sz="2200" spc="-10" dirty="0">
                <a:latin typeface="Perpetua"/>
                <a:cs typeface="Perpetua"/>
              </a:rPr>
              <a:t>where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replication  </a:t>
            </a:r>
            <a:r>
              <a:rPr sz="2200" spc="5" dirty="0">
                <a:latin typeface="Perpetua"/>
                <a:cs typeface="Perpetua"/>
              </a:rPr>
              <a:t>starts </a:t>
            </a:r>
            <a:r>
              <a:rPr sz="2200" spc="-5" dirty="0">
                <a:latin typeface="Perpetua"/>
                <a:cs typeface="Perpetua"/>
              </a:rPr>
              <a:t>called </a:t>
            </a:r>
            <a:r>
              <a:rPr sz="2200" b="1" i="1" spc="-5" dirty="0">
                <a:latin typeface="Perpetua"/>
                <a:cs typeface="Perpetua"/>
              </a:rPr>
              <a:t>ori</a:t>
            </a:r>
            <a:r>
              <a:rPr sz="2200" b="1" i="1" spc="1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gene.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375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0" dirty="0">
                <a:latin typeface="Perpetua"/>
                <a:cs typeface="Perpetua"/>
              </a:rPr>
              <a:t>alien </a:t>
            </a:r>
            <a:r>
              <a:rPr sz="2200" spc="-5" dirty="0">
                <a:latin typeface="Perpetua"/>
                <a:cs typeface="Perpetua"/>
              </a:rPr>
              <a:t>DNA </a:t>
            </a:r>
            <a:r>
              <a:rPr sz="2200" spc="-10" dirty="0">
                <a:latin typeface="Perpetua"/>
                <a:cs typeface="Perpetua"/>
              </a:rPr>
              <a:t>linked </a:t>
            </a:r>
            <a:r>
              <a:rPr sz="2200" spc="-5" dirty="0">
                <a:latin typeface="Perpetua"/>
                <a:cs typeface="Perpetua"/>
              </a:rPr>
              <a:t>with </a:t>
            </a:r>
            <a:r>
              <a:rPr sz="2200" spc="-15" dirty="0">
                <a:latin typeface="Perpetua"/>
                <a:cs typeface="Perpetua"/>
              </a:rPr>
              <a:t>vector</a:t>
            </a:r>
            <a:r>
              <a:rPr sz="2200" spc="3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also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5"/>
              </a:lnSpc>
            </a:pPr>
            <a:r>
              <a:rPr sz="2200" spc="-15" dirty="0">
                <a:latin typeface="Perpetua"/>
                <a:cs typeface="Perpetua"/>
              </a:rPr>
              <a:t>replicates.</a:t>
            </a:r>
            <a:endParaRPr sz="2200">
              <a:latin typeface="Perpetua"/>
              <a:cs typeface="Perpetua"/>
            </a:endParaRPr>
          </a:p>
          <a:p>
            <a:pPr marL="287020" marR="341630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Perpetua"/>
                <a:cs typeface="Perpetua"/>
              </a:rPr>
              <a:t>Controls </a:t>
            </a: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spc="-15" dirty="0">
                <a:latin typeface="Perpetua"/>
                <a:cs typeface="Perpetua"/>
              </a:rPr>
              <a:t>copy </a:t>
            </a:r>
            <a:r>
              <a:rPr sz="2200" spc="-5" dirty="0">
                <a:latin typeface="Perpetua"/>
                <a:cs typeface="Perpetua"/>
              </a:rPr>
              <a:t>number of the </a:t>
            </a:r>
            <a:r>
              <a:rPr sz="2200" spc="-10" dirty="0">
                <a:latin typeface="Perpetua"/>
                <a:cs typeface="Perpetua"/>
              </a:rPr>
              <a:t>linked  </a:t>
            </a:r>
            <a:r>
              <a:rPr sz="2200" spc="-5" dirty="0">
                <a:latin typeface="Perpetua"/>
                <a:cs typeface="Perpetua"/>
              </a:rPr>
              <a:t>DNA.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066800"/>
            <a:ext cx="3333750" cy="41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381000"/>
            <a:ext cx="6858000" cy="603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59307"/>
            <a:ext cx="7811770" cy="47631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600" b="1" spc="-10" dirty="0">
                <a:solidFill>
                  <a:srgbClr val="00AF50"/>
                </a:solidFill>
                <a:latin typeface="Perpetua"/>
                <a:cs typeface="Perpetua"/>
              </a:rPr>
              <a:t>Selectable</a:t>
            </a:r>
            <a:r>
              <a:rPr sz="2600" b="1" spc="-2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Perpetua"/>
                <a:cs typeface="Perpetua"/>
              </a:rPr>
              <a:t>marker</a:t>
            </a:r>
            <a:endParaRPr sz="2600">
              <a:latin typeface="Perpetua"/>
              <a:cs typeface="Perpetua"/>
            </a:endParaRPr>
          </a:p>
          <a:p>
            <a:pPr marL="287020" marR="949325" indent="-274320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It is </a:t>
            </a:r>
            <a:r>
              <a:rPr sz="2600" spc="-10" dirty="0">
                <a:latin typeface="Perpetua"/>
                <a:cs typeface="Perpetua"/>
              </a:rPr>
              <a:t>required </a:t>
            </a:r>
            <a:r>
              <a:rPr sz="2600" dirty="0">
                <a:latin typeface="Perpetua"/>
                <a:cs typeface="Perpetua"/>
              </a:rPr>
              <a:t>to identify </a:t>
            </a:r>
            <a:r>
              <a:rPr sz="2600" b="1" dirty="0">
                <a:latin typeface="Perpetua"/>
                <a:cs typeface="Perpetua"/>
              </a:rPr>
              <a:t>recombinant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b="1" dirty="0">
                <a:latin typeface="Perpetua"/>
                <a:cs typeface="Perpetua"/>
              </a:rPr>
              <a:t>non-  recombinant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7020" marR="49212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Helps in </a:t>
            </a:r>
            <a:r>
              <a:rPr sz="2600" spc="-5" dirty="0">
                <a:latin typeface="Perpetua"/>
                <a:cs typeface="Perpetua"/>
              </a:rPr>
              <a:t>identifying and eliminating </a:t>
            </a:r>
            <a:r>
              <a:rPr sz="2600" dirty="0">
                <a:latin typeface="Perpetua"/>
                <a:cs typeface="Perpetua"/>
              </a:rPr>
              <a:t>non-transformants </a:t>
            </a:r>
            <a:r>
              <a:rPr sz="2600" spc="-5" dirty="0">
                <a:latin typeface="Perpetua"/>
                <a:cs typeface="Perpetua"/>
              </a:rPr>
              <a:t>and  </a:t>
            </a:r>
            <a:r>
              <a:rPr sz="2600" spc="-10" dirty="0">
                <a:latin typeface="Perpetua"/>
                <a:cs typeface="Perpetua"/>
              </a:rPr>
              <a:t>selectively </a:t>
            </a:r>
            <a:r>
              <a:rPr sz="2600" spc="5" dirty="0">
                <a:latin typeface="Perpetua"/>
                <a:cs typeface="Perpetua"/>
              </a:rPr>
              <a:t>permitting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growth </a:t>
            </a:r>
            <a:r>
              <a:rPr sz="2600" dirty="0">
                <a:latin typeface="Perpetua"/>
                <a:cs typeface="Perpetua"/>
              </a:rPr>
              <a:t>of the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transformants.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Transformation </a:t>
            </a:r>
            <a:r>
              <a:rPr sz="2600" dirty="0">
                <a:latin typeface="Perpetua"/>
                <a:cs typeface="Perpetua"/>
              </a:rPr>
              <a:t>is a </a:t>
            </a:r>
            <a:r>
              <a:rPr sz="2600" spc="-10" dirty="0">
                <a:latin typeface="Perpetua"/>
                <a:cs typeface="Perpetua"/>
              </a:rPr>
              <a:t>procedure </a:t>
            </a:r>
            <a:r>
              <a:rPr sz="2600" spc="-5" dirty="0">
                <a:latin typeface="Perpetua"/>
                <a:cs typeface="Perpetua"/>
              </a:rPr>
              <a:t>through </a:t>
            </a:r>
            <a:r>
              <a:rPr sz="2600" spc="5" dirty="0">
                <a:latin typeface="Perpetua"/>
                <a:cs typeface="Perpetua"/>
              </a:rPr>
              <a:t>which </a:t>
            </a:r>
            <a:r>
              <a:rPr sz="2600" dirty="0">
                <a:latin typeface="Perpetua"/>
                <a:cs typeface="Perpetua"/>
              </a:rPr>
              <a:t>a piece of </a:t>
            </a:r>
            <a:r>
              <a:rPr sz="2600" spc="-5" dirty="0">
                <a:latin typeface="Perpetua"/>
                <a:cs typeface="Perpetua"/>
              </a:rPr>
              <a:t>foreign  </a:t>
            </a:r>
            <a:r>
              <a:rPr sz="2600" dirty="0">
                <a:latin typeface="Perpetua"/>
                <a:cs typeface="Perpetua"/>
              </a:rPr>
              <a:t>DNA is </a:t>
            </a:r>
            <a:r>
              <a:rPr sz="2600" spc="-5" dirty="0">
                <a:latin typeface="Perpetua"/>
                <a:cs typeface="Perpetua"/>
              </a:rPr>
              <a:t>introduced </a:t>
            </a:r>
            <a:r>
              <a:rPr sz="2600" dirty="0">
                <a:latin typeface="Perpetua"/>
                <a:cs typeface="Perpetua"/>
              </a:rPr>
              <a:t>in a </a:t>
            </a:r>
            <a:r>
              <a:rPr sz="2600" spc="-5" dirty="0">
                <a:latin typeface="Perpetua"/>
                <a:cs typeface="Perpetua"/>
              </a:rPr>
              <a:t>host </a:t>
            </a:r>
            <a:r>
              <a:rPr sz="2600" dirty="0">
                <a:latin typeface="Perpetua"/>
                <a:cs typeface="Perpetua"/>
              </a:rPr>
              <a:t>bacterium.</a:t>
            </a:r>
            <a:endParaRPr sz="2600">
              <a:latin typeface="Perpetua"/>
              <a:cs typeface="Perpetua"/>
            </a:endParaRPr>
          </a:p>
          <a:p>
            <a:pPr marL="287020" marR="69215" indent="-274320">
              <a:lnSpc>
                <a:spcPts val="281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Perpetua"/>
                <a:cs typeface="Perpetua"/>
              </a:rPr>
              <a:t>Normally,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gene coding resistance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5" dirty="0">
                <a:latin typeface="Perpetua"/>
                <a:cs typeface="Perpetua"/>
              </a:rPr>
              <a:t>antibiotics </a:t>
            </a:r>
            <a:r>
              <a:rPr sz="2600" spc="10" dirty="0">
                <a:latin typeface="Perpetua"/>
                <a:cs typeface="Perpetua"/>
              </a:rPr>
              <a:t>such </a:t>
            </a:r>
            <a:r>
              <a:rPr sz="2600" spc="-5" dirty="0">
                <a:latin typeface="Perpetua"/>
                <a:cs typeface="Perpetua"/>
              </a:rPr>
              <a:t>as  </a:t>
            </a:r>
            <a:r>
              <a:rPr sz="2600" spc="-10" dirty="0">
                <a:latin typeface="Perpetua"/>
                <a:cs typeface="Perpetua"/>
              </a:rPr>
              <a:t>ampicilin.Tetracycline, </a:t>
            </a:r>
            <a:r>
              <a:rPr sz="2600" dirty="0">
                <a:latin typeface="Perpetua"/>
                <a:cs typeface="Perpetua"/>
              </a:rPr>
              <a:t>chloramphenicol or </a:t>
            </a:r>
            <a:r>
              <a:rPr sz="2600" spc="-15" dirty="0">
                <a:latin typeface="Perpetua"/>
                <a:cs typeface="Perpetua"/>
              </a:rPr>
              <a:t>kanamycins </a:t>
            </a:r>
            <a:r>
              <a:rPr sz="2600" dirty="0">
                <a:latin typeface="Perpetua"/>
                <a:cs typeface="Perpetua"/>
              </a:rPr>
              <a:t>etc </a:t>
            </a:r>
            <a:r>
              <a:rPr sz="2600" spc="-10" dirty="0">
                <a:latin typeface="Perpetua"/>
                <a:cs typeface="Perpetua"/>
              </a:rPr>
              <a:t>are  </a:t>
            </a:r>
            <a:r>
              <a:rPr sz="2600" spc="-5" dirty="0">
                <a:latin typeface="Perpetua"/>
                <a:cs typeface="Perpetua"/>
              </a:rPr>
              <a:t>considered as useful selectable </a:t>
            </a:r>
            <a:r>
              <a:rPr sz="2600" dirty="0">
                <a:latin typeface="Perpetua"/>
                <a:cs typeface="Perpetua"/>
              </a:rPr>
              <a:t>markers </a:t>
            </a:r>
            <a:r>
              <a:rPr sz="2600" spc="-5" dirty="0">
                <a:latin typeface="Perpetua"/>
                <a:cs typeface="Perpetua"/>
              </a:rPr>
              <a:t>for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i="1" spc="-5" dirty="0">
                <a:latin typeface="Perpetua"/>
                <a:cs typeface="Perpetua"/>
              </a:rPr>
              <a:t>E.coli.</a:t>
            </a:r>
            <a:endParaRPr sz="2600">
              <a:latin typeface="Perpetua"/>
              <a:cs typeface="Perpetua"/>
            </a:endParaRPr>
          </a:p>
          <a:p>
            <a:pPr marL="287020" marR="316865" indent="-274320">
              <a:lnSpc>
                <a:spcPts val="281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Thr </a:t>
            </a:r>
            <a:r>
              <a:rPr sz="2600" spc="5" dirty="0">
                <a:latin typeface="Perpetua"/>
                <a:cs typeface="Perpetua"/>
              </a:rPr>
              <a:t>normal </a:t>
            </a:r>
            <a:r>
              <a:rPr sz="2600" spc="-5" dirty="0">
                <a:latin typeface="Perpetua"/>
                <a:cs typeface="Perpetua"/>
              </a:rPr>
              <a:t>E.coli cells </a:t>
            </a:r>
            <a:r>
              <a:rPr sz="2600" dirty="0">
                <a:latin typeface="Perpetua"/>
                <a:cs typeface="Perpetua"/>
              </a:rPr>
              <a:t>do not </a:t>
            </a:r>
            <a:r>
              <a:rPr sz="2600" spc="10" dirty="0">
                <a:latin typeface="Perpetua"/>
                <a:cs typeface="Perpetua"/>
              </a:rPr>
              <a:t>carry </a:t>
            </a:r>
            <a:r>
              <a:rPr sz="2600" spc="-5" dirty="0">
                <a:latin typeface="Perpetua"/>
                <a:cs typeface="Perpetua"/>
              </a:rPr>
              <a:t>resistance against </a:t>
            </a:r>
            <a:r>
              <a:rPr sz="2600" spc="-20" dirty="0">
                <a:latin typeface="Perpetua"/>
                <a:cs typeface="Perpetua"/>
              </a:rPr>
              <a:t>any </a:t>
            </a:r>
            <a:r>
              <a:rPr sz="2600" spc="-5" dirty="0">
                <a:latin typeface="Perpetua"/>
                <a:cs typeface="Perpetua"/>
              </a:rPr>
              <a:t>of  </a:t>
            </a:r>
            <a:r>
              <a:rPr sz="2600" spc="-10" dirty="0">
                <a:latin typeface="Perpetua"/>
                <a:cs typeface="Perpetua"/>
              </a:rPr>
              <a:t>antibiotics.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017777"/>
            <a:ext cx="1407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AF50"/>
                </a:solidFill>
                <a:latin typeface="Perpetua"/>
                <a:cs typeface="Perpetua"/>
              </a:rPr>
              <a:t>Cloning</a:t>
            </a:r>
            <a:r>
              <a:rPr sz="2000" spc="-9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Perpetua"/>
                <a:cs typeface="Perpetua"/>
              </a:rPr>
              <a:t>sites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337818"/>
            <a:ext cx="7901940" cy="51276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marR="35560" indent="-274320">
              <a:lnSpc>
                <a:spcPct val="8000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order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5" dirty="0">
                <a:latin typeface="Perpetua"/>
                <a:cs typeface="Perpetua"/>
              </a:rPr>
              <a:t>link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alien DNA,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vector </a:t>
            </a:r>
            <a:r>
              <a:rPr sz="2000" spc="-5" dirty="0">
                <a:latin typeface="Perpetua"/>
                <a:cs typeface="Perpetua"/>
              </a:rPr>
              <a:t>needs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25" dirty="0">
                <a:latin typeface="Perpetua"/>
                <a:cs typeface="Perpetua"/>
              </a:rPr>
              <a:t>have </a:t>
            </a:r>
            <a:r>
              <a:rPr sz="2000" spc="-5" dirty="0">
                <a:latin typeface="Perpetua"/>
                <a:cs typeface="Perpetua"/>
              </a:rPr>
              <a:t>very </a:t>
            </a:r>
            <a:r>
              <a:rPr sz="2000" spc="-70" dirty="0">
                <a:latin typeface="Perpetua"/>
                <a:cs typeface="Perpetua"/>
              </a:rPr>
              <a:t>few, </a:t>
            </a:r>
            <a:r>
              <a:rPr sz="2000" spc="-15" dirty="0">
                <a:latin typeface="Perpetua"/>
                <a:cs typeface="Perpetua"/>
              </a:rPr>
              <a:t>preferably  </a:t>
            </a:r>
            <a:r>
              <a:rPr sz="2000" spc="-10" dirty="0">
                <a:latin typeface="Perpetua"/>
                <a:cs typeface="Perpetua"/>
              </a:rPr>
              <a:t>single, </a:t>
            </a:r>
            <a:r>
              <a:rPr sz="2000" b="1" dirty="0">
                <a:latin typeface="Perpetua"/>
                <a:cs typeface="Perpetua"/>
              </a:rPr>
              <a:t>recognition </a:t>
            </a:r>
            <a:r>
              <a:rPr sz="2000" b="1" spc="-5" dirty="0">
                <a:latin typeface="Perpetua"/>
                <a:cs typeface="Perpetua"/>
              </a:rPr>
              <a:t>sites </a:t>
            </a:r>
            <a:r>
              <a:rPr sz="2000" b="1" dirty="0">
                <a:latin typeface="Perpetua"/>
                <a:cs typeface="Perpetua"/>
              </a:rPr>
              <a:t>(palindromic </a:t>
            </a:r>
            <a:r>
              <a:rPr sz="2000" b="1" spc="-5" dirty="0">
                <a:latin typeface="Perpetua"/>
                <a:cs typeface="Perpetua"/>
              </a:rPr>
              <a:t>site)</a:t>
            </a:r>
            <a:r>
              <a:rPr sz="2000" spc="-5" dirty="0">
                <a:latin typeface="Perpetua"/>
                <a:cs typeface="Perpetua"/>
              </a:rPr>
              <a:t>for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commonly </a:t>
            </a:r>
            <a:r>
              <a:rPr sz="2000" spc="-5" dirty="0">
                <a:latin typeface="Perpetua"/>
                <a:cs typeface="Perpetua"/>
              </a:rPr>
              <a:t>used </a:t>
            </a:r>
            <a:r>
              <a:rPr sz="2000" dirty="0">
                <a:latin typeface="Perpetua"/>
                <a:cs typeface="Perpetua"/>
              </a:rPr>
              <a:t>restriction  </a:t>
            </a:r>
            <a:r>
              <a:rPr sz="2000" spc="-5" dirty="0">
                <a:latin typeface="Perpetua"/>
                <a:cs typeface="Perpetua"/>
              </a:rPr>
              <a:t>endonuclease.</a:t>
            </a:r>
            <a:endParaRPr sz="20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spc="-10" dirty="0">
                <a:latin typeface="Perpetua"/>
                <a:cs typeface="Perpetua"/>
              </a:rPr>
              <a:t>Commonly </a:t>
            </a:r>
            <a:r>
              <a:rPr sz="2000" dirty="0">
                <a:latin typeface="Perpetua"/>
                <a:cs typeface="Perpetua"/>
              </a:rPr>
              <a:t>used </a:t>
            </a:r>
            <a:r>
              <a:rPr sz="2000" spc="-5" dirty="0">
                <a:latin typeface="Perpetua"/>
                <a:cs typeface="Perpetua"/>
              </a:rPr>
              <a:t>vector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-5" dirty="0">
                <a:latin typeface="Perpetua"/>
                <a:cs typeface="Perpetua"/>
              </a:rPr>
              <a:t>pBR322, for</a:t>
            </a:r>
            <a:r>
              <a:rPr sz="2000" spc="-125" dirty="0">
                <a:latin typeface="Perpetua"/>
                <a:cs typeface="Perpetua"/>
              </a:rPr>
              <a:t> </a:t>
            </a:r>
            <a:r>
              <a:rPr sz="2000" i="1" spc="-5">
                <a:latin typeface="Perpetua"/>
                <a:cs typeface="Perpetua"/>
              </a:rPr>
              <a:t>E.coli</a:t>
            </a:r>
            <a:r>
              <a:rPr sz="2000" i="1" spc="-5" smtClean="0">
                <a:latin typeface="Perpetua"/>
                <a:cs typeface="Perpetua"/>
              </a:rPr>
              <a:t>.</a:t>
            </a:r>
            <a:endParaRPr lang="en-IN" sz="2000" i="1" spc="-5" dirty="0" smtClean="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12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lang="en-IN" sz="2000" i="1" spc="-5" dirty="0" smtClean="0">
                <a:latin typeface="Perpetua"/>
                <a:cs typeface="Perpetua"/>
              </a:rPr>
              <a:t>It contain 4361 base pairs in </a:t>
            </a:r>
            <a:r>
              <a:rPr lang="en-IN" sz="2000" i="1" spc="-5" smtClean="0">
                <a:latin typeface="Perpetua"/>
                <a:cs typeface="Perpetua"/>
              </a:rPr>
              <a:t>its structure</a:t>
            </a:r>
            <a:endParaRPr sz="2000">
              <a:latin typeface="Perpetua"/>
              <a:cs typeface="Perpetua"/>
            </a:endParaRPr>
          </a:p>
          <a:p>
            <a:pPr marL="287020" marR="46990" indent="-274320">
              <a:lnSpc>
                <a:spcPts val="1920"/>
              </a:lnSpc>
              <a:spcBef>
                <a:spcPts val="58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ligation </a:t>
            </a:r>
            <a:r>
              <a:rPr sz="2000" dirty="0">
                <a:latin typeface="Perpetua"/>
                <a:cs typeface="Perpetua"/>
              </a:rPr>
              <a:t>of </a:t>
            </a:r>
            <a:r>
              <a:rPr sz="2000" spc="-10" dirty="0">
                <a:latin typeface="Perpetua"/>
                <a:cs typeface="Perpetua"/>
              </a:rPr>
              <a:t>foreign </a:t>
            </a:r>
            <a:r>
              <a:rPr sz="2000" spc="-5" dirty="0">
                <a:latin typeface="Perpetua"/>
                <a:cs typeface="Perpetua"/>
              </a:rPr>
              <a:t>DNA </a:t>
            </a:r>
            <a:r>
              <a:rPr sz="2000" dirty="0">
                <a:latin typeface="Perpetua"/>
                <a:cs typeface="Perpetua"/>
              </a:rPr>
              <a:t>is </a:t>
            </a:r>
            <a:r>
              <a:rPr sz="2000" spc="5" dirty="0">
                <a:latin typeface="Perpetua"/>
                <a:cs typeface="Perpetua"/>
              </a:rPr>
              <a:t>carried </a:t>
            </a:r>
            <a:r>
              <a:rPr sz="2000" spc="-5" dirty="0">
                <a:latin typeface="Perpetua"/>
                <a:cs typeface="Perpetua"/>
              </a:rPr>
              <a:t>out </a:t>
            </a:r>
            <a:r>
              <a:rPr sz="2000" spc="-15" dirty="0">
                <a:latin typeface="Perpetua"/>
                <a:cs typeface="Perpetua"/>
              </a:rPr>
              <a:t>at </a:t>
            </a:r>
            <a:r>
              <a:rPr sz="2000" dirty="0">
                <a:latin typeface="Perpetua"/>
                <a:cs typeface="Perpetua"/>
              </a:rPr>
              <a:t>a restriction </a:t>
            </a:r>
            <a:r>
              <a:rPr sz="2000" spc="-5" dirty="0">
                <a:latin typeface="Perpetua"/>
                <a:cs typeface="Perpetua"/>
              </a:rPr>
              <a:t>site present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one of </a:t>
            </a:r>
            <a:r>
              <a:rPr sz="2000" dirty="0">
                <a:latin typeface="Perpetua"/>
                <a:cs typeface="Perpetua"/>
              </a:rPr>
              <a:t>the  </a:t>
            </a:r>
            <a:r>
              <a:rPr sz="2000" spc="-25" dirty="0">
                <a:latin typeface="Perpetua"/>
                <a:cs typeface="Perpetua"/>
              </a:rPr>
              <a:t>two </a:t>
            </a:r>
            <a:r>
              <a:rPr sz="2000" b="1" spc="-5" dirty="0">
                <a:latin typeface="Perpetua"/>
                <a:cs typeface="Perpetua"/>
              </a:rPr>
              <a:t>antibiotic </a:t>
            </a:r>
            <a:r>
              <a:rPr sz="2000" b="1" dirty="0">
                <a:latin typeface="Perpetua"/>
                <a:cs typeface="Perpetua"/>
              </a:rPr>
              <a:t>resistance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genes.</a:t>
            </a:r>
            <a:endParaRPr sz="2000">
              <a:latin typeface="Perpetua"/>
              <a:cs typeface="Perpetua"/>
            </a:endParaRPr>
          </a:p>
          <a:p>
            <a:pPr marL="287020" marR="144145" indent="-274320">
              <a:lnSpc>
                <a:spcPts val="1920"/>
              </a:lnSpc>
              <a:spcBef>
                <a:spcPts val="60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If a </a:t>
            </a:r>
            <a:r>
              <a:rPr sz="2000" spc="-10" dirty="0">
                <a:latin typeface="Perpetua"/>
                <a:cs typeface="Perpetua"/>
              </a:rPr>
              <a:t>foreign </a:t>
            </a:r>
            <a:r>
              <a:rPr sz="2000" spc="-5" dirty="0">
                <a:latin typeface="Perpetua"/>
                <a:cs typeface="Perpetua"/>
              </a:rPr>
              <a:t>DNA ligated </a:t>
            </a:r>
            <a:r>
              <a:rPr sz="2000" dirty="0">
                <a:latin typeface="Perpetua"/>
                <a:cs typeface="Perpetua"/>
              </a:rPr>
              <a:t>or </a:t>
            </a:r>
            <a:r>
              <a:rPr sz="2000" spc="5" dirty="0">
                <a:latin typeface="Perpetua"/>
                <a:cs typeface="Perpetua"/>
              </a:rPr>
              <a:t>inserted </a:t>
            </a:r>
            <a:r>
              <a:rPr sz="2000" spc="-10" dirty="0">
                <a:latin typeface="Perpetua"/>
                <a:cs typeface="Perpetua"/>
              </a:rPr>
              <a:t>at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spc="-5" dirty="0">
                <a:latin typeface="Perpetua"/>
                <a:cs typeface="Perpetua"/>
              </a:rPr>
              <a:t>Bam </a:t>
            </a:r>
            <a:r>
              <a:rPr sz="2000" b="1" dirty="0">
                <a:latin typeface="Perpetua"/>
                <a:cs typeface="Perpetua"/>
              </a:rPr>
              <a:t>H I </a:t>
            </a:r>
            <a:r>
              <a:rPr sz="2000" spc="-5" dirty="0">
                <a:latin typeface="Perpetua"/>
                <a:cs typeface="Perpetua"/>
              </a:rPr>
              <a:t>site of </a:t>
            </a:r>
            <a:r>
              <a:rPr sz="2000" dirty="0">
                <a:latin typeface="Perpetua"/>
                <a:cs typeface="Perpetua"/>
              </a:rPr>
              <a:t>tetracycline </a:t>
            </a:r>
            <a:r>
              <a:rPr sz="2000" spc="-5" dirty="0">
                <a:latin typeface="Perpetua"/>
                <a:cs typeface="Perpetua"/>
              </a:rPr>
              <a:t>resistance  </a:t>
            </a:r>
            <a:r>
              <a:rPr sz="2000" dirty="0">
                <a:latin typeface="Perpetua"/>
                <a:cs typeface="Perpetua"/>
              </a:rPr>
              <a:t>gene in the </a:t>
            </a:r>
            <a:r>
              <a:rPr sz="2000" spc="-5" dirty="0">
                <a:latin typeface="Perpetua"/>
                <a:cs typeface="Perpetua"/>
              </a:rPr>
              <a:t>vector pBR322,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10" dirty="0">
                <a:latin typeface="Perpetua"/>
                <a:cs typeface="Perpetua"/>
              </a:rPr>
              <a:t>recombinant </a:t>
            </a:r>
            <a:r>
              <a:rPr sz="2000" spc="-5" dirty="0">
                <a:latin typeface="Perpetua"/>
                <a:cs typeface="Perpetua"/>
              </a:rPr>
              <a:t>plasmid will lose </a:t>
            </a:r>
            <a:r>
              <a:rPr sz="2000" dirty="0">
                <a:latin typeface="Perpetua"/>
                <a:cs typeface="Perpetua"/>
              </a:rPr>
              <a:t>tetracycline  </a:t>
            </a:r>
            <a:r>
              <a:rPr sz="2000" spc="-10" dirty="0">
                <a:latin typeface="Perpetua"/>
                <a:cs typeface="Perpetua"/>
              </a:rPr>
              <a:t>resistance. </a:t>
            </a:r>
            <a:r>
              <a:rPr sz="2000" dirty="0">
                <a:latin typeface="Perpetua"/>
                <a:cs typeface="Perpetua"/>
              </a:rPr>
              <a:t>(insertional</a:t>
            </a:r>
            <a:r>
              <a:rPr sz="2000" spc="-75" dirty="0">
                <a:latin typeface="Perpetua"/>
                <a:cs typeface="Perpetua"/>
              </a:rPr>
              <a:t> </a:t>
            </a:r>
            <a:r>
              <a:rPr sz="2000" spc="-10" dirty="0">
                <a:latin typeface="Perpetua"/>
                <a:cs typeface="Perpetua"/>
              </a:rPr>
              <a:t>inactivation)</a:t>
            </a:r>
            <a:endParaRPr sz="20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7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1700">
              <a:latin typeface="Wingdings 2"/>
              <a:cs typeface="Wingdings 2"/>
            </a:endParaRPr>
          </a:p>
          <a:p>
            <a:pPr marL="287020" marR="277495" indent="-274320">
              <a:lnSpc>
                <a:spcPts val="1920"/>
              </a:lnSpc>
              <a:spcBef>
                <a:spcPts val="645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dirty="0">
                <a:latin typeface="Perpetua"/>
                <a:cs typeface="Perpetua"/>
              </a:rPr>
              <a:t>recombinant </a:t>
            </a:r>
            <a:r>
              <a:rPr sz="2000" dirty="0">
                <a:latin typeface="Perpetua"/>
                <a:cs typeface="Perpetua"/>
              </a:rPr>
              <a:t>can be </a:t>
            </a:r>
            <a:r>
              <a:rPr sz="2000" spc="-5" dirty="0">
                <a:latin typeface="Perpetua"/>
                <a:cs typeface="Perpetua"/>
              </a:rPr>
              <a:t>identified </a:t>
            </a:r>
            <a:r>
              <a:rPr sz="2000" spc="-10" dirty="0">
                <a:latin typeface="Perpetua"/>
                <a:cs typeface="Perpetua"/>
              </a:rPr>
              <a:t>from </a:t>
            </a:r>
            <a:r>
              <a:rPr sz="2000" dirty="0">
                <a:latin typeface="Perpetua"/>
                <a:cs typeface="Perpetua"/>
              </a:rPr>
              <a:t>the </a:t>
            </a:r>
            <a:r>
              <a:rPr sz="2000" b="1" dirty="0">
                <a:latin typeface="Perpetua"/>
                <a:cs typeface="Perpetua"/>
              </a:rPr>
              <a:t>non-recombinant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10" dirty="0">
                <a:latin typeface="Perpetua"/>
                <a:cs typeface="Perpetua"/>
              </a:rPr>
              <a:t>following  </a:t>
            </a:r>
            <a:r>
              <a:rPr sz="2000" spc="-5" dirty="0">
                <a:latin typeface="Perpetua"/>
                <a:cs typeface="Perpetua"/>
              </a:rPr>
              <a:t>steps: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All </a:t>
            </a:r>
            <a:r>
              <a:rPr sz="1900" spc="-15" dirty="0">
                <a:latin typeface="Perpetua"/>
                <a:cs typeface="Perpetua"/>
              </a:rPr>
              <a:t>are grown </a:t>
            </a:r>
            <a:r>
              <a:rPr sz="1900" spc="-5" dirty="0">
                <a:latin typeface="Perpetua"/>
                <a:cs typeface="Perpetua"/>
              </a:rPr>
              <a:t>in </a:t>
            </a:r>
            <a:r>
              <a:rPr sz="1900" b="1" spc="-5" dirty="0">
                <a:latin typeface="Perpetua"/>
                <a:cs typeface="Perpetua"/>
              </a:rPr>
              <a:t>ampicilin</a:t>
            </a:r>
            <a:r>
              <a:rPr sz="1900" b="1" spc="8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medium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2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10" dirty="0">
                <a:latin typeface="Perpetua"/>
                <a:cs typeface="Perpetua"/>
              </a:rPr>
              <a:t>One replica </a:t>
            </a:r>
            <a:r>
              <a:rPr sz="1900" spc="-5" dirty="0">
                <a:latin typeface="Perpetua"/>
                <a:cs typeface="Perpetua"/>
              </a:rPr>
              <a:t>of </a:t>
            </a:r>
            <a:r>
              <a:rPr sz="1900" spc="-25" dirty="0">
                <a:latin typeface="Perpetua"/>
                <a:cs typeface="Perpetua"/>
              </a:rPr>
              <a:t>above </a:t>
            </a:r>
            <a:r>
              <a:rPr sz="1900" spc="-10" dirty="0">
                <a:latin typeface="Perpetua"/>
                <a:cs typeface="Perpetua"/>
              </a:rPr>
              <a:t>plate </a:t>
            </a:r>
            <a:r>
              <a:rPr sz="1900" spc="-15" dirty="0">
                <a:latin typeface="Perpetua"/>
                <a:cs typeface="Perpetua"/>
              </a:rPr>
              <a:t>grown </a:t>
            </a:r>
            <a:r>
              <a:rPr sz="1900" spc="-5" dirty="0">
                <a:latin typeface="Perpetua"/>
                <a:cs typeface="Perpetua"/>
              </a:rPr>
              <a:t>in ampicilin </a:t>
            </a:r>
            <a:r>
              <a:rPr sz="1900" spc="-10" dirty="0">
                <a:latin typeface="Perpetua"/>
                <a:cs typeface="Perpetua"/>
              </a:rPr>
              <a:t>medium</a:t>
            </a:r>
            <a:r>
              <a:rPr sz="1900" spc="245" dirty="0">
                <a:latin typeface="Perpetua"/>
                <a:cs typeface="Perpetua"/>
              </a:rPr>
              <a:t> </a:t>
            </a:r>
            <a:r>
              <a:rPr sz="1900" spc="-10" dirty="0">
                <a:latin typeface="Perpetua"/>
                <a:cs typeface="Perpetua"/>
              </a:rPr>
              <a:t>(control)</a:t>
            </a:r>
            <a:endParaRPr sz="1900">
              <a:latin typeface="Perpetua"/>
              <a:cs typeface="Perpetua"/>
            </a:endParaRPr>
          </a:p>
          <a:p>
            <a:pPr marL="561340" lvl="1" indent="-228600">
              <a:lnSpc>
                <a:spcPts val="2250"/>
              </a:lnSpc>
              <a:buClr>
                <a:srgbClr val="9B2C1F"/>
              </a:buClr>
              <a:buSzPct val="84210"/>
              <a:buFont typeface="Wingdings 2"/>
              <a:buChar char=""/>
              <a:tabLst>
                <a:tab pos="561975" algn="l"/>
              </a:tabLst>
            </a:pPr>
            <a:r>
              <a:rPr sz="1900" spc="-5" dirty="0">
                <a:latin typeface="Perpetua"/>
                <a:cs typeface="Perpetua"/>
              </a:rPr>
              <a:t>Other </a:t>
            </a:r>
            <a:r>
              <a:rPr sz="1900" spc="-10" dirty="0">
                <a:latin typeface="Perpetua"/>
                <a:cs typeface="Perpetua"/>
              </a:rPr>
              <a:t>replica </a:t>
            </a:r>
            <a:r>
              <a:rPr sz="1900" spc="-20" dirty="0">
                <a:latin typeface="Perpetua"/>
                <a:cs typeface="Perpetua"/>
              </a:rPr>
              <a:t>grown </a:t>
            </a:r>
            <a:r>
              <a:rPr sz="1900" spc="-5" dirty="0">
                <a:latin typeface="Perpetua"/>
                <a:cs typeface="Perpetua"/>
              </a:rPr>
              <a:t>in the medium containing both </a:t>
            </a:r>
            <a:r>
              <a:rPr sz="1900" b="1" spc="-5" dirty="0">
                <a:latin typeface="Perpetua"/>
                <a:cs typeface="Perpetua"/>
              </a:rPr>
              <a:t>tetracycline and</a:t>
            </a:r>
            <a:r>
              <a:rPr sz="1900" b="1" spc="235" dirty="0">
                <a:latin typeface="Perpetua"/>
                <a:cs typeface="Perpetua"/>
              </a:rPr>
              <a:t> </a:t>
            </a:r>
            <a:r>
              <a:rPr sz="1900" b="1" spc="-5" dirty="0">
                <a:latin typeface="Perpetua"/>
                <a:cs typeface="Perpetua"/>
              </a:rPr>
              <a:t>ampicilin.</a:t>
            </a:r>
            <a:endParaRPr sz="1900">
              <a:latin typeface="Perpetua"/>
              <a:cs typeface="Perpetua"/>
            </a:endParaRPr>
          </a:p>
          <a:p>
            <a:pPr marL="287020" marR="1054735" indent="-274320">
              <a:lnSpc>
                <a:spcPts val="1920"/>
              </a:lnSpc>
              <a:spcBef>
                <a:spcPts val="580"/>
              </a:spcBef>
              <a:buClr>
                <a:srgbClr val="D24717"/>
              </a:buClr>
              <a:buSzPct val="8500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latin typeface="Perpetua"/>
                <a:cs typeface="Perpetua"/>
              </a:rPr>
              <a:t>The </a:t>
            </a:r>
            <a:r>
              <a:rPr sz="2000" spc="-5" dirty="0">
                <a:latin typeface="Perpetua"/>
                <a:cs typeface="Perpetua"/>
              </a:rPr>
              <a:t>colonies </a:t>
            </a:r>
            <a:r>
              <a:rPr sz="2000" spc="-15" dirty="0">
                <a:latin typeface="Perpetua"/>
                <a:cs typeface="Perpetua"/>
              </a:rPr>
              <a:t>grows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plate-I </a:t>
            </a:r>
            <a:r>
              <a:rPr sz="2000" spc="-10" dirty="0">
                <a:latin typeface="Perpetua"/>
                <a:cs typeface="Perpetua"/>
              </a:rPr>
              <a:t>but </a:t>
            </a:r>
            <a:r>
              <a:rPr sz="2000" spc="-5" dirty="0">
                <a:latin typeface="Perpetua"/>
                <a:cs typeface="Perpetua"/>
              </a:rPr>
              <a:t>failed </a:t>
            </a:r>
            <a:r>
              <a:rPr sz="2000" dirty="0">
                <a:latin typeface="Perpetua"/>
                <a:cs typeface="Perpetua"/>
              </a:rPr>
              <a:t>to </a:t>
            </a:r>
            <a:r>
              <a:rPr sz="2000" spc="-20" dirty="0">
                <a:latin typeface="Perpetua"/>
                <a:cs typeface="Perpetua"/>
              </a:rPr>
              <a:t>grow </a:t>
            </a:r>
            <a:r>
              <a:rPr sz="2000" dirty="0">
                <a:latin typeface="Perpetua"/>
                <a:cs typeface="Perpetua"/>
              </a:rPr>
              <a:t>in </a:t>
            </a:r>
            <a:r>
              <a:rPr sz="2000" spc="-5" dirty="0">
                <a:latin typeface="Perpetua"/>
                <a:cs typeface="Perpetua"/>
              </a:rPr>
              <a:t>plate-II </a:t>
            </a:r>
            <a:r>
              <a:rPr sz="2000" spc="-15" dirty="0">
                <a:latin typeface="Perpetua"/>
                <a:cs typeface="Perpetua"/>
              </a:rPr>
              <a:t>are </a:t>
            </a:r>
            <a:r>
              <a:rPr sz="2000" spc="-5" dirty="0">
                <a:latin typeface="Perpetua"/>
                <a:cs typeface="Perpetua"/>
              </a:rPr>
              <a:t>identified  </a:t>
            </a:r>
            <a:r>
              <a:rPr sz="2000" dirty="0">
                <a:latin typeface="Perpetua"/>
                <a:cs typeface="Perpetua"/>
              </a:rPr>
              <a:t>as</a:t>
            </a:r>
            <a:r>
              <a:rPr sz="2000" spc="-25" dirty="0">
                <a:latin typeface="Perpetua"/>
                <a:cs typeface="Perpetua"/>
              </a:rPr>
              <a:t> </a:t>
            </a:r>
            <a:r>
              <a:rPr sz="2000" b="1" dirty="0">
                <a:latin typeface="Perpetua"/>
                <a:cs typeface="Perpetua"/>
              </a:rPr>
              <a:t>recombinants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57402"/>
            <a:ext cx="8046084" cy="4872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10" dirty="0">
                <a:solidFill>
                  <a:srgbClr val="00AF50"/>
                </a:solidFill>
                <a:latin typeface="Perpetua"/>
                <a:cs typeface="Perpetua"/>
              </a:rPr>
              <a:t>Alternative </a:t>
            </a:r>
            <a:r>
              <a:rPr sz="2400" b="1" spc="-15" dirty="0">
                <a:solidFill>
                  <a:srgbClr val="00AF50"/>
                </a:solidFill>
                <a:latin typeface="Perpetua"/>
                <a:cs typeface="Perpetua"/>
              </a:rPr>
              <a:t>selectable</a:t>
            </a:r>
            <a:r>
              <a:rPr sz="2400" b="1" spc="-2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Perpetua"/>
                <a:cs typeface="Perpetua"/>
              </a:rPr>
              <a:t>marker</a:t>
            </a:r>
            <a:endParaRPr sz="2400">
              <a:latin typeface="Perpetua"/>
              <a:cs typeface="Perpetua"/>
            </a:endParaRPr>
          </a:p>
          <a:p>
            <a:pPr marL="287020" marR="129539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E.coli a </a:t>
            </a:r>
            <a:r>
              <a:rPr sz="2400" spc="-5" dirty="0">
                <a:latin typeface="Perpetua"/>
                <a:cs typeface="Perpetua"/>
              </a:rPr>
              <a:t>plasmid </a:t>
            </a:r>
            <a:r>
              <a:rPr sz="2400" dirty="0">
                <a:latin typeface="Perpetua"/>
                <a:cs typeface="Perpetua"/>
              </a:rPr>
              <a:t>called </a:t>
            </a:r>
            <a:r>
              <a:rPr sz="2400" b="1" spc="-5" dirty="0">
                <a:latin typeface="Perpetua"/>
                <a:cs typeface="Perpetua"/>
              </a:rPr>
              <a:t>PUK-18 </a:t>
            </a:r>
            <a:r>
              <a:rPr sz="2400" dirty="0">
                <a:latin typeface="Perpetua"/>
                <a:cs typeface="Perpetua"/>
              </a:rPr>
              <a:t>is used </a:t>
            </a:r>
            <a:r>
              <a:rPr sz="2400" spc="-5" dirty="0">
                <a:latin typeface="Perpetua"/>
                <a:cs typeface="Perpetua"/>
              </a:rPr>
              <a:t>as </a:t>
            </a:r>
            <a:r>
              <a:rPr sz="2400" spc="-10" dirty="0">
                <a:latin typeface="Perpetua"/>
                <a:cs typeface="Perpetua"/>
              </a:rPr>
              <a:t>selectable </a:t>
            </a:r>
            <a:r>
              <a:rPr sz="2400" spc="-40" dirty="0">
                <a:latin typeface="Perpetua"/>
                <a:cs typeface="Perpetua"/>
              </a:rPr>
              <a:t>marker, </a:t>
            </a:r>
            <a:r>
              <a:rPr sz="2400" spc="5" dirty="0">
                <a:latin typeface="Perpetua"/>
                <a:cs typeface="Perpetua"/>
              </a:rPr>
              <a:t>which 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better than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pBR322.</a:t>
            </a:r>
            <a:endParaRPr sz="2400">
              <a:latin typeface="Perpetua"/>
              <a:cs typeface="Perpetua"/>
            </a:endParaRPr>
          </a:p>
          <a:p>
            <a:pPr marL="287020" marR="29591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foreign DNA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introduced </a:t>
            </a:r>
            <a:r>
              <a:rPr sz="2400" dirty="0">
                <a:latin typeface="Perpetua"/>
                <a:cs typeface="Perpetua"/>
              </a:rPr>
              <a:t>within the coding sequence of </a:t>
            </a:r>
            <a:r>
              <a:rPr sz="2400" spc="-5" dirty="0">
                <a:latin typeface="Perpetua"/>
                <a:cs typeface="Perpetua"/>
              </a:rPr>
              <a:t>an  </a:t>
            </a:r>
            <a:r>
              <a:rPr sz="2400" dirty="0">
                <a:latin typeface="Perpetua"/>
                <a:cs typeface="Perpetua"/>
              </a:rPr>
              <a:t>enzyme </a:t>
            </a:r>
            <a:r>
              <a:rPr sz="2400" spc="-5" dirty="0">
                <a:latin typeface="Times New Roman"/>
                <a:cs typeface="Times New Roman"/>
              </a:rPr>
              <a:t>β</a:t>
            </a:r>
            <a:r>
              <a:rPr sz="2400" spc="-5" dirty="0">
                <a:latin typeface="Perpetua"/>
                <a:cs typeface="Perpetua"/>
              </a:rPr>
              <a:t>-galactosidase, </a:t>
            </a:r>
            <a:r>
              <a:rPr sz="2400" spc="5" dirty="0">
                <a:latin typeface="Perpetua"/>
                <a:cs typeface="Perpetua"/>
              </a:rPr>
              <a:t>which </a:t>
            </a:r>
            <a:r>
              <a:rPr sz="2400" spc="-5" dirty="0">
                <a:latin typeface="Perpetua"/>
                <a:cs typeface="Perpetua"/>
              </a:rPr>
              <a:t>convert </a:t>
            </a:r>
            <a:r>
              <a:rPr sz="2400" dirty="0">
                <a:latin typeface="Perpetua"/>
                <a:cs typeface="Perpetua"/>
              </a:rPr>
              <a:t>X-Gal </a:t>
            </a:r>
            <a:r>
              <a:rPr sz="2400" spc="-5" dirty="0">
                <a:latin typeface="Perpetua"/>
                <a:cs typeface="Perpetua"/>
              </a:rPr>
              <a:t>(chromatogenic  substrate) </a:t>
            </a:r>
            <a:r>
              <a:rPr sz="2400" dirty="0">
                <a:latin typeface="Perpetua"/>
                <a:cs typeface="Perpetua"/>
              </a:rPr>
              <a:t>into </a:t>
            </a:r>
            <a:r>
              <a:rPr sz="2400" spc="-5" dirty="0">
                <a:latin typeface="Perpetua"/>
                <a:cs typeface="Perpetua"/>
              </a:rPr>
              <a:t>Galactose and 5-bromo+4 </a:t>
            </a:r>
            <a:r>
              <a:rPr sz="2400" dirty="0">
                <a:latin typeface="Perpetua"/>
                <a:cs typeface="Perpetua"/>
              </a:rPr>
              <a:t>chloro indigo </a:t>
            </a:r>
            <a:r>
              <a:rPr sz="2400" spc="-10" dirty="0">
                <a:latin typeface="Perpetua"/>
                <a:cs typeface="Perpetua"/>
              </a:rPr>
              <a:t>(blue</a:t>
            </a:r>
            <a:r>
              <a:rPr sz="2400" spc="-4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color)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non-recombinant produce </a:t>
            </a:r>
            <a:r>
              <a:rPr sz="2400" dirty="0">
                <a:latin typeface="Perpetua"/>
                <a:cs typeface="Perpetua"/>
              </a:rPr>
              <a:t>enzyme </a:t>
            </a:r>
            <a:r>
              <a:rPr sz="2400" spc="-5" dirty="0">
                <a:latin typeface="Perpetua"/>
                <a:cs typeface="Perpetua"/>
              </a:rPr>
              <a:t>and give </a:t>
            </a:r>
            <a:r>
              <a:rPr sz="2400" spc="-15" dirty="0">
                <a:latin typeface="Perpetua"/>
                <a:cs typeface="Perpetua"/>
              </a:rPr>
              <a:t>blue </a:t>
            </a:r>
            <a:r>
              <a:rPr sz="2400" spc="-5" dirty="0">
                <a:latin typeface="Perpetua"/>
                <a:cs typeface="Perpetua"/>
              </a:rPr>
              <a:t>colored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colonies.</a:t>
            </a:r>
            <a:endParaRPr sz="2400">
              <a:latin typeface="Perpetua"/>
              <a:cs typeface="Perpetua"/>
            </a:endParaRPr>
          </a:p>
          <a:p>
            <a:pPr marL="287020" marR="305435" indent="-274320">
              <a:lnSpc>
                <a:spcPct val="99000"/>
              </a:lnSpc>
              <a:spcBef>
                <a:spcPts val="69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recombinant </a:t>
            </a:r>
            <a:r>
              <a:rPr sz="2400" spc="-10" dirty="0">
                <a:latin typeface="Perpetua"/>
                <a:cs typeface="Perpetua"/>
              </a:rPr>
              <a:t>unable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produce </a:t>
            </a:r>
            <a:r>
              <a:rPr sz="2400" b="1" spc="-5" dirty="0">
                <a:latin typeface="Times New Roman"/>
                <a:cs typeface="Times New Roman"/>
              </a:rPr>
              <a:t>β</a:t>
            </a:r>
            <a:r>
              <a:rPr sz="2400" b="1" spc="-5" dirty="0">
                <a:latin typeface="Perpetua"/>
                <a:cs typeface="Perpetua"/>
              </a:rPr>
              <a:t>-galactosidase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does not  </a:t>
            </a:r>
            <a:r>
              <a:rPr sz="2400" spc="-5" dirty="0">
                <a:latin typeface="Perpetua"/>
                <a:cs typeface="Perpetua"/>
              </a:rPr>
              <a:t>produce </a:t>
            </a:r>
            <a:r>
              <a:rPr sz="2400" spc="-15" dirty="0">
                <a:latin typeface="Perpetua"/>
                <a:cs typeface="Perpetua"/>
              </a:rPr>
              <a:t>blue </a:t>
            </a:r>
            <a:r>
              <a:rPr sz="2400" spc="-5" dirty="0">
                <a:latin typeface="Perpetua"/>
                <a:cs typeface="Perpetua"/>
              </a:rPr>
              <a:t>colored </a:t>
            </a:r>
            <a:r>
              <a:rPr sz="2400" dirty="0">
                <a:latin typeface="Perpetua"/>
                <a:cs typeface="Perpetua"/>
              </a:rPr>
              <a:t>colonies </a:t>
            </a:r>
            <a:r>
              <a:rPr sz="2400" spc="-5" dirty="0">
                <a:latin typeface="Perpetua"/>
                <a:cs typeface="Perpetua"/>
              </a:rPr>
              <a:t>after addition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chromatogenic  substrate </a:t>
            </a:r>
            <a:r>
              <a:rPr sz="2400" spc="-15" dirty="0">
                <a:latin typeface="Perpetua"/>
                <a:cs typeface="Perpetua"/>
              </a:rPr>
              <a:t>i.e.</a:t>
            </a:r>
            <a:r>
              <a:rPr sz="2400" spc="-14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X-Gal.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</a:t>
            </a:r>
            <a:r>
              <a:rPr sz="2400" spc="-5" dirty="0">
                <a:latin typeface="Perpetua"/>
                <a:cs typeface="Perpetua"/>
              </a:rPr>
              <a:t>inactivation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5" dirty="0">
                <a:latin typeface="Perpetua"/>
                <a:cs typeface="Perpetua"/>
              </a:rPr>
              <a:t>insertion </a:t>
            </a:r>
            <a:r>
              <a:rPr sz="2400" dirty="0">
                <a:latin typeface="Perpetua"/>
                <a:cs typeface="Perpetua"/>
              </a:rPr>
              <a:t>of </a:t>
            </a:r>
            <a:r>
              <a:rPr sz="2400" spc="-5" dirty="0">
                <a:latin typeface="Perpetua"/>
                <a:cs typeface="Perpetua"/>
              </a:rPr>
              <a:t>foreign DNA </a:t>
            </a:r>
            <a:r>
              <a:rPr sz="2400" dirty="0">
                <a:latin typeface="Perpetua"/>
                <a:cs typeface="Perpetua"/>
              </a:rPr>
              <a:t>called</a:t>
            </a:r>
            <a:r>
              <a:rPr sz="2400" spc="-80" dirty="0">
                <a:latin typeface="Perpetua"/>
                <a:cs typeface="Perpetua"/>
              </a:rPr>
              <a:t> </a:t>
            </a:r>
            <a:r>
              <a:rPr sz="2400" b="1" spc="5" dirty="0">
                <a:latin typeface="Perpetua"/>
                <a:cs typeface="Perpetua"/>
              </a:rPr>
              <a:t>insertional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400" b="1" spc="-15" dirty="0">
                <a:latin typeface="Perpetua"/>
                <a:cs typeface="Perpetua"/>
              </a:rPr>
              <a:t>inactivation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Vectors for </a:t>
            </a:r>
            <a:r>
              <a:rPr dirty="0"/>
              <a:t>cloning </a:t>
            </a:r>
            <a:r>
              <a:rPr spc="5" dirty="0"/>
              <a:t>genes </a:t>
            </a:r>
            <a:r>
              <a:rPr dirty="0"/>
              <a:t>in </a:t>
            </a:r>
            <a:r>
              <a:rPr spc="5" dirty="0"/>
              <a:t>plants</a:t>
            </a:r>
            <a:r>
              <a:rPr spc="-195" dirty="0"/>
              <a:t> </a:t>
            </a:r>
            <a:r>
              <a:rPr spc="5" dirty="0"/>
              <a:t>and  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83538"/>
            <a:ext cx="7881620" cy="4577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7020" marR="538480" indent="-274320">
              <a:lnSpc>
                <a:spcPts val="2300"/>
              </a:lnSpc>
              <a:spcBef>
                <a:spcPts val="66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i="1" dirty="0">
                <a:latin typeface="Perpetua"/>
                <a:cs typeface="Perpetua"/>
              </a:rPr>
              <a:t>Agrobacterium </a:t>
            </a:r>
            <a:r>
              <a:rPr sz="2400" i="1" spc="-5" dirty="0">
                <a:latin typeface="Perpetua"/>
                <a:cs typeface="Perpetua"/>
              </a:rPr>
              <a:t>tumefaciens</a:t>
            </a:r>
            <a:r>
              <a:rPr sz="2400" spc="-5" dirty="0">
                <a:latin typeface="Perpetua"/>
                <a:cs typeface="Perpetua"/>
              </a:rPr>
              <a:t>, </a:t>
            </a:r>
            <a:r>
              <a:rPr sz="2400" dirty="0">
                <a:latin typeface="Perpetua"/>
                <a:cs typeface="Perpetua"/>
              </a:rPr>
              <a:t>a </a:t>
            </a:r>
            <a:r>
              <a:rPr sz="2400" spc="-5" dirty="0">
                <a:latin typeface="Perpetua"/>
                <a:cs typeface="Perpetua"/>
              </a:rPr>
              <a:t>pathogenic </a:t>
            </a:r>
            <a:r>
              <a:rPr sz="2400" dirty="0">
                <a:latin typeface="Perpetua"/>
                <a:cs typeface="Perpetua"/>
              </a:rPr>
              <a:t>bacterium of </a:t>
            </a:r>
            <a:r>
              <a:rPr sz="2400" spc="-15" dirty="0">
                <a:latin typeface="Perpetua"/>
                <a:cs typeface="Perpetua"/>
              </a:rPr>
              <a:t>several</a:t>
            </a:r>
            <a:r>
              <a:rPr sz="2400" spc="-10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dicot  </a:t>
            </a:r>
            <a:r>
              <a:rPr sz="2400" spc="-10" dirty="0">
                <a:latin typeface="Perpetua"/>
                <a:cs typeface="Perpetua"/>
              </a:rPr>
              <a:t>plants.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595"/>
              </a:lnSpc>
              <a:spcBef>
                <a:spcPts val="4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</a:t>
            </a:r>
            <a:r>
              <a:rPr sz="2400" spc="5" dirty="0">
                <a:latin typeface="Perpetua"/>
                <a:cs typeface="Perpetua"/>
              </a:rPr>
              <a:t>bacterium </a:t>
            </a:r>
            <a:r>
              <a:rPr sz="2400" spc="-5" dirty="0">
                <a:latin typeface="Perpetua"/>
                <a:cs typeface="Perpetua"/>
              </a:rPr>
              <a:t>contains </a:t>
            </a:r>
            <a:r>
              <a:rPr sz="2400" dirty="0">
                <a:latin typeface="Perpetua"/>
                <a:cs typeface="Perpetua"/>
              </a:rPr>
              <a:t>a plasmid called</a:t>
            </a:r>
            <a:r>
              <a:rPr sz="2400" spc="-7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Ti-plasmid</a:t>
            </a:r>
            <a:r>
              <a:rPr sz="2400" spc="-5" dirty="0">
                <a:latin typeface="Perpetua"/>
                <a:cs typeface="Perpetua"/>
              </a:rPr>
              <a:t>.(tumor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5"/>
              </a:lnSpc>
            </a:pPr>
            <a:r>
              <a:rPr sz="2400" dirty="0">
                <a:latin typeface="Perpetua"/>
                <a:cs typeface="Perpetua"/>
              </a:rPr>
              <a:t>inducing)</a:t>
            </a:r>
            <a:endParaRPr sz="2400">
              <a:latin typeface="Perpetua"/>
              <a:cs typeface="Perpetua"/>
            </a:endParaRPr>
          </a:p>
          <a:p>
            <a:pPr marL="287020" marR="87630" indent="-274320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natural </a:t>
            </a:r>
            <a:r>
              <a:rPr sz="2400" dirty="0">
                <a:latin typeface="Perpetua"/>
                <a:cs typeface="Perpetua"/>
              </a:rPr>
              <a:t>condition the </a:t>
            </a:r>
            <a:r>
              <a:rPr sz="2400" i="1" spc="-10" dirty="0">
                <a:latin typeface="Perpetua"/>
                <a:cs typeface="Perpetua"/>
              </a:rPr>
              <a:t>A.tumifaciens </a:t>
            </a:r>
            <a:r>
              <a:rPr sz="2400" dirty="0">
                <a:latin typeface="Perpetua"/>
                <a:cs typeface="Perpetua"/>
              </a:rPr>
              <a:t>transfer the </a:t>
            </a:r>
            <a:r>
              <a:rPr sz="2400" b="1" spc="-70" dirty="0">
                <a:latin typeface="Perpetua"/>
                <a:cs typeface="Perpetua"/>
              </a:rPr>
              <a:t>T-DNA </a:t>
            </a:r>
            <a:r>
              <a:rPr sz="2400" dirty="0">
                <a:latin typeface="Perpetua"/>
                <a:cs typeface="Perpetua"/>
              </a:rPr>
              <a:t>into the  plant </a:t>
            </a:r>
            <a:r>
              <a:rPr sz="2400" spc="5" dirty="0">
                <a:latin typeface="Perpetua"/>
                <a:cs typeface="Perpetua"/>
              </a:rPr>
              <a:t>which transform </a:t>
            </a:r>
            <a:r>
              <a:rPr sz="2400" spc="10" dirty="0">
                <a:latin typeface="Perpetua"/>
                <a:cs typeface="Perpetua"/>
              </a:rPr>
              <a:t>normal </a:t>
            </a:r>
            <a:r>
              <a:rPr sz="2400" dirty="0">
                <a:latin typeface="Perpetua"/>
                <a:cs typeface="Perpetua"/>
              </a:rPr>
              <a:t>plant cells into a </a:t>
            </a:r>
            <a:r>
              <a:rPr sz="2400" b="1" spc="-5" dirty="0">
                <a:latin typeface="Perpetua"/>
                <a:cs typeface="Perpetua"/>
              </a:rPr>
              <a:t>tumor </a:t>
            </a:r>
            <a:r>
              <a:rPr sz="2400" spc="-5" dirty="0">
                <a:latin typeface="Perpetua"/>
                <a:cs typeface="Perpetua"/>
              </a:rPr>
              <a:t>and direct  </a:t>
            </a:r>
            <a:r>
              <a:rPr sz="2400" dirty="0">
                <a:latin typeface="Perpetua"/>
                <a:cs typeface="Perpetua"/>
              </a:rPr>
              <a:t>these tumor cells to </a:t>
            </a:r>
            <a:r>
              <a:rPr sz="2400" spc="-5" dirty="0">
                <a:latin typeface="Perpetua"/>
                <a:cs typeface="Perpetua"/>
              </a:rPr>
              <a:t>produce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chemical </a:t>
            </a:r>
            <a:r>
              <a:rPr sz="2400" spc="-5" dirty="0">
                <a:latin typeface="Perpetua"/>
                <a:cs typeface="Perpetua"/>
              </a:rPr>
              <a:t>required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spc="-5" dirty="0">
                <a:latin typeface="Perpetua"/>
                <a:cs typeface="Perpetua"/>
              </a:rPr>
              <a:t>the</a:t>
            </a:r>
            <a:r>
              <a:rPr sz="2400" spc="-13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pathogen.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590"/>
              </a:lnSpc>
              <a:spcBef>
                <a:spcPts val="5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Retroviruses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animals </a:t>
            </a:r>
            <a:r>
              <a:rPr sz="2400" spc="-35" dirty="0">
                <a:latin typeface="Perpetua"/>
                <a:cs typeface="Perpetua"/>
              </a:rPr>
              <a:t>have </a:t>
            </a:r>
            <a:r>
              <a:rPr sz="2400" spc="-5" dirty="0">
                <a:latin typeface="Perpetua"/>
                <a:cs typeface="Perpetua"/>
              </a:rPr>
              <a:t>the ability </a:t>
            </a:r>
            <a:r>
              <a:rPr sz="2400" spc="-10" dirty="0">
                <a:latin typeface="Perpetua"/>
                <a:cs typeface="Perpetua"/>
              </a:rPr>
              <a:t>to </a:t>
            </a:r>
            <a:r>
              <a:rPr sz="2400" spc="5" dirty="0">
                <a:latin typeface="Perpetua"/>
                <a:cs typeface="Perpetua"/>
              </a:rPr>
              <a:t>transform </a:t>
            </a:r>
            <a:r>
              <a:rPr sz="2400" spc="10" dirty="0">
                <a:latin typeface="Perpetua"/>
                <a:cs typeface="Perpetua"/>
              </a:rPr>
              <a:t>normal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cells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dirty="0">
                <a:latin typeface="Perpetua"/>
                <a:cs typeface="Perpetua"/>
              </a:rPr>
              <a:t>into </a:t>
            </a:r>
            <a:r>
              <a:rPr sz="2400" b="1" spc="-5" dirty="0">
                <a:latin typeface="Perpetua"/>
                <a:cs typeface="Perpetua"/>
              </a:rPr>
              <a:t>cancerous</a:t>
            </a:r>
            <a:r>
              <a:rPr sz="2400" b="1" spc="-2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cells.</a:t>
            </a:r>
            <a:endParaRPr sz="2400">
              <a:latin typeface="Perpetua"/>
              <a:cs typeface="Perpetua"/>
            </a:endParaRPr>
          </a:p>
          <a:p>
            <a:pPr marL="287020" marR="667385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dis-armed </a:t>
            </a:r>
            <a:r>
              <a:rPr sz="2400" spc="-10" dirty="0">
                <a:latin typeface="Perpetua"/>
                <a:cs typeface="Perpetua"/>
              </a:rPr>
              <a:t>retroviruses are </a:t>
            </a:r>
            <a:r>
              <a:rPr sz="2400" dirty="0">
                <a:latin typeface="Perpetua"/>
                <a:cs typeface="Perpetua"/>
              </a:rPr>
              <a:t>being used to transfer gene</a:t>
            </a:r>
            <a:r>
              <a:rPr sz="2400" spc="-1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into  </a:t>
            </a:r>
            <a:r>
              <a:rPr sz="2400" spc="-10" dirty="0">
                <a:latin typeface="Perpetua"/>
                <a:cs typeface="Perpetua"/>
              </a:rPr>
              <a:t>animals.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Ti-plasmid the </a:t>
            </a:r>
            <a:r>
              <a:rPr sz="2400" spc="-65" dirty="0">
                <a:latin typeface="Perpetua"/>
                <a:cs typeface="Perpetua"/>
              </a:rPr>
              <a:t>T-DNA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5" dirty="0">
                <a:latin typeface="Perpetua"/>
                <a:cs typeface="Perpetua"/>
              </a:rPr>
              <a:t>replaced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gene of </a:t>
            </a:r>
            <a:r>
              <a:rPr sz="2400" spc="-5" dirty="0">
                <a:latin typeface="Perpetua"/>
                <a:cs typeface="Perpetua"/>
              </a:rPr>
              <a:t>interest, </a:t>
            </a:r>
            <a:r>
              <a:rPr sz="2400" dirty="0">
                <a:latin typeface="Perpetua"/>
                <a:cs typeface="Perpetua"/>
              </a:rPr>
              <a:t>still  </a:t>
            </a:r>
            <a:r>
              <a:rPr sz="2400" spc="-5" dirty="0">
                <a:latin typeface="Perpetua"/>
                <a:cs typeface="Perpetua"/>
              </a:rPr>
              <a:t>A.tumifaciens </a:t>
            </a:r>
            <a:r>
              <a:rPr sz="2400" spc="-15" dirty="0">
                <a:latin typeface="Perpetua"/>
                <a:cs typeface="Perpetua"/>
              </a:rPr>
              <a:t>able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transfer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gene </a:t>
            </a:r>
            <a:r>
              <a:rPr sz="2400" dirty="0">
                <a:latin typeface="Perpetua"/>
                <a:cs typeface="Perpetua"/>
              </a:rPr>
              <a:t>into the plant </a:t>
            </a:r>
            <a:r>
              <a:rPr sz="2400" spc="-5" dirty="0">
                <a:latin typeface="Perpetua"/>
                <a:cs typeface="Perpetua"/>
              </a:rPr>
              <a:t>without </a:t>
            </a:r>
            <a:r>
              <a:rPr sz="2400" dirty="0">
                <a:latin typeface="Perpetua"/>
                <a:cs typeface="Perpetua"/>
              </a:rPr>
              <a:t>causing  tumor in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plants.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5711"/>
            <a:ext cx="80460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Competent </a:t>
            </a:r>
            <a:r>
              <a:rPr sz="2800" dirty="0"/>
              <a:t>Host </a:t>
            </a:r>
            <a:r>
              <a:rPr sz="2800" spc="-15" dirty="0"/>
              <a:t>(for </a:t>
            </a:r>
            <a:r>
              <a:rPr sz="2800" spc="-5" dirty="0"/>
              <a:t>transformation </a:t>
            </a:r>
            <a:r>
              <a:rPr sz="2800" dirty="0"/>
              <a:t>with</a:t>
            </a:r>
            <a:r>
              <a:rPr sz="2800" spc="-185" dirty="0"/>
              <a:t> </a:t>
            </a:r>
            <a:r>
              <a:rPr sz="2800" dirty="0"/>
              <a:t>recombinant  DNA)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2140" y="1383538"/>
            <a:ext cx="8198484" cy="494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DNA </a:t>
            </a:r>
            <a:r>
              <a:rPr sz="2400" dirty="0">
                <a:latin typeface="Perpetua"/>
                <a:cs typeface="Perpetua"/>
              </a:rPr>
              <a:t>is a </a:t>
            </a:r>
            <a:r>
              <a:rPr sz="2400" spc="-10" dirty="0">
                <a:latin typeface="Perpetua"/>
                <a:cs typeface="Perpetua"/>
              </a:rPr>
              <a:t>hydrophilic </a:t>
            </a:r>
            <a:r>
              <a:rPr sz="2400" spc="-5" dirty="0">
                <a:latin typeface="Perpetua"/>
                <a:cs typeface="Perpetua"/>
              </a:rPr>
              <a:t>molecule; </a:t>
            </a:r>
            <a:r>
              <a:rPr sz="2400" dirty="0">
                <a:latin typeface="Perpetua"/>
                <a:cs typeface="Perpetua"/>
              </a:rPr>
              <a:t>it cannot pass </a:t>
            </a:r>
            <a:r>
              <a:rPr sz="2400" spc="-5" dirty="0">
                <a:latin typeface="Perpetua"/>
                <a:cs typeface="Perpetua"/>
              </a:rPr>
              <a:t>through </a:t>
            </a:r>
            <a:r>
              <a:rPr sz="2400" dirty="0">
                <a:latin typeface="Perpetua"/>
                <a:cs typeface="Perpetua"/>
              </a:rPr>
              <a:t>cell</a:t>
            </a:r>
            <a:r>
              <a:rPr sz="2400" spc="-204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membranes.</a:t>
            </a:r>
            <a:endParaRPr sz="2400">
              <a:latin typeface="Perpetua"/>
              <a:cs typeface="Perpetua"/>
            </a:endParaRPr>
          </a:p>
          <a:p>
            <a:pPr marL="287020" marR="560070" indent="-274320">
              <a:lnSpc>
                <a:spcPts val="2310"/>
              </a:lnSpc>
              <a:spcBef>
                <a:spcPts val="5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In order to force bacteria to </a:t>
            </a:r>
            <a:r>
              <a:rPr sz="2400" spc="-10" dirty="0">
                <a:latin typeface="Perpetua"/>
                <a:cs typeface="Perpetua"/>
              </a:rPr>
              <a:t>take-up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plasmid, </a:t>
            </a:r>
            <a:r>
              <a:rPr sz="2400" dirty="0">
                <a:latin typeface="Perpetua"/>
                <a:cs typeface="Perpetua"/>
              </a:rPr>
              <a:t>the bacterial</a:t>
            </a:r>
            <a:r>
              <a:rPr sz="2400" spc="-15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cells  </a:t>
            </a:r>
            <a:r>
              <a:rPr sz="2400" spc="-10" dirty="0">
                <a:latin typeface="Perpetua"/>
                <a:cs typeface="Perpetua"/>
              </a:rPr>
              <a:t>must </a:t>
            </a:r>
            <a:r>
              <a:rPr sz="2400" spc="5" dirty="0">
                <a:latin typeface="Perpetua"/>
                <a:cs typeface="Perpetua"/>
              </a:rPr>
              <a:t>first </a:t>
            </a:r>
            <a:r>
              <a:rPr sz="2400" dirty="0">
                <a:latin typeface="Perpetua"/>
                <a:cs typeface="Perpetua"/>
              </a:rPr>
              <a:t>be </a:t>
            </a:r>
            <a:r>
              <a:rPr sz="2400" spc="-5" dirty="0">
                <a:latin typeface="Perpetua"/>
                <a:cs typeface="Perpetua"/>
              </a:rPr>
              <a:t>made </a:t>
            </a:r>
            <a:r>
              <a:rPr sz="2400" spc="-160" dirty="0">
                <a:latin typeface="Perpetua"/>
                <a:cs typeface="Perpetua"/>
              </a:rPr>
              <a:t>„competent‟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15" dirty="0">
                <a:latin typeface="Perpetua"/>
                <a:cs typeface="Perpetua"/>
              </a:rPr>
              <a:t>take </a:t>
            </a:r>
            <a:r>
              <a:rPr sz="2400" dirty="0">
                <a:latin typeface="Perpetua"/>
                <a:cs typeface="Perpetua"/>
              </a:rPr>
              <a:t>up</a:t>
            </a:r>
            <a:r>
              <a:rPr sz="2400" spc="-2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DNA.</a:t>
            </a:r>
            <a:endParaRPr sz="2400">
              <a:latin typeface="Perpetua"/>
              <a:cs typeface="Perpetua"/>
            </a:endParaRPr>
          </a:p>
          <a:p>
            <a:pPr marL="287020" marR="46355" indent="-274320">
              <a:lnSpc>
                <a:spcPts val="23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bacterial </a:t>
            </a:r>
            <a:r>
              <a:rPr sz="2400" dirty="0">
                <a:latin typeface="Perpetua"/>
                <a:cs typeface="Perpetua"/>
              </a:rPr>
              <a:t>cell is </a:t>
            </a:r>
            <a:r>
              <a:rPr sz="2400" spc="-10" dirty="0">
                <a:latin typeface="Perpetua"/>
                <a:cs typeface="Perpetua"/>
              </a:rPr>
              <a:t>treated </a:t>
            </a:r>
            <a:r>
              <a:rPr sz="2400" spc="-5" dirty="0">
                <a:latin typeface="Perpetua"/>
                <a:cs typeface="Perpetua"/>
              </a:rPr>
              <a:t>with </a:t>
            </a:r>
            <a:r>
              <a:rPr sz="2400" spc="-10" dirty="0">
                <a:latin typeface="Perpetua"/>
                <a:cs typeface="Perpetua"/>
              </a:rPr>
              <a:t>divalent </a:t>
            </a:r>
            <a:r>
              <a:rPr sz="2400" spc="-5" dirty="0">
                <a:latin typeface="Perpetua"/>
                <a:cs typeface="Perpetua"/>
              </a:rPr>
              <a:t>cations </a:t>
            </a:r>
            <a:r>
              <a:rPr sz="2400" spc="10" dirty="0">
                <a:latin typeface="Perpetua"/>
                <a:cs typeface="Perpetua"/>
              </a:rPr>
              <a:t>such </a:t>
            </a:r>
            <a:r>
              <a:rPr sz="2400" spc="-5" dirty="0">
                <a:latin typeface="Perpetua"/>
                <a:cs typeface="Perpetua"/>
              </a:rPr>
              <a:t>as </a:t>
            </a:r>
            <a:r>
              <a:rPr sz="2400" dirty="0">
                <a:latin typeface="Perpetua"/>
                <a:cs typeface="Perpetua"/>
              </a:rPr>
              <a:t>calcium,</a:t>
            </a:r>
            <a:r>
              <a:rPr sz="2400" spc="-19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which  </a:t>
            </a:r>
            <a:r>
              <a:rPr sz="2400" spc="-5" dirty="0">
                <a:latin typeface="Perpetua"/>
                <a:cs typeface="Perpetua"/>
              </a:rPr>
              <a:t>increases </a:t>
            </a:r>
            <a:r>
              <a:rPr sz="2400" dirty="0">
                <a:latin typeface="Perpetua"/>
                <a:cs typeface="Perpetua"/>
              </a:rPr>
              <a:t>the efficiency of </a:t>
            </a:r>
            <a:r>
              <a:rPr sz="2400" spc="-5" dirty="0">
                <a:latin typeface="Perpetua"/>
                <a:cs typeface="Perpetua"/>
              </a:rPr>
              <a:t>DNA </a:t>
            </a:r>
            <a:r>
              <a:rPr sz="2400" dirty="0">
                <a:latin typeface="Perpetua"/>
                <a:cs typeface="Perpetua"/>
              </a:rPr>
              <a:t>up </a:t>
            </a:r>
            <a:r>
              <a:rPr sz="2400" spc="-10" dirty="0">
                <a:latin typeface="Perpetua"/>
                <a:cs typeface="Perpetua"/>
              </a:rPr>
              <a:t>take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spc="-5" dirty="0">
                <a:latin typeface="Perpetua"/>
                <a:cs typeface="Perpetua"/>
              </a:rPr>
              <a:t>the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bacteria.</a:t>
            </a:r>
            <a:endParaRPr sz="2400">
              <a:latin typeface="Perpetua"/>
              <a:cs typeface="Perpetua"/>
            </a:endParaRPr>
          </a:p>
          <a:p>
            <a:pPr marL="287020" marR="5080" indent="-274320" algn="just">
              <a:lnSpc>
                <a:spcPct val="80000"/>
              </a:lnSpc>
              <a:spcBef>
                <a:spcPts val="6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Perpetua"/>
                <a:cs typeface="Perpetua"/>
              </a:rPr>
              <a:t>Recombinant DNA and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bacterial </a:t>
            </a:r>
            <a:r>
              <a:rPr sz="2400" dirty="0">
                <a:latin typeface="Perpetua"/>
                <a:cs typeface="Perpetua"/>
              </a:rPr>
              <a:t>cells </a:t>
            </a:r>
            <a:r>
              <a:rPr sz="2400" spc="-15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incubated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15" dirty="0">
                <a:latin typeface="Perpetua"/>
                <a:cs typeface="Perpetua"/>
              </a:rPr>
              <a:t>ice, </a:t>
            </a:r>
            <a:r>
              <a:rPr sz="2400" spc="-20" dirty="0">
                <a:latin typeface="Perpetua"/>
                <a:cs typeface="Perpetua"/>
              </a:rPr>
              <a:t>followed  </a:t>
            </a:r>
            <a:r>
              <a:rPr sz="2400" spc="-25" dirty="0">
                <a:latin typeface="Perpetua"/>
                <a:cs typeface="Perpetua"/>
              </a:rPr>
              <a:t>by </a:t>
            </a:r>
            <a:r>
              <a:rPr sz="2400" dirty="0">
                <a:latin typeface="Perpetua"/>
                <a:cs typeface="Perpetua"/>
              </a:rPr>
              <a:t>placing them briefly </a:t>
            </a:r>
            <a:r>
              <a:rPr sz="2400" spc="-15" dirty="0">
                <a:latin typeface="Perpetua"/>
                <a:cs typeface="Perpetua"/>
              </a:rPr>
              <a:t>at </a:t>
            </a:r>
            <a:r>
              <a:rPr sz="2400" dirty="0">
                <a:latin typeface="Perpetua"/>
                <a:cs typeface="Perpetua"/>
              </a:rPr>
              <a:t>42</a:t>
            </a:r>
            <a:r>
              <a:rPr sz="2400" baseline="24305" dirty="0">
                <a:latin typeface="Perpetua"/>
                <a:cs typeface="Perpetua"/>
              </a:rPr>
              <a:t>o</a:t>
            </a:r>
            <a:r>
              <a:rPr sz="2400" dirty="0">
                <a:latin typeface="Perpetua"/>
                <a:cs typeface="Perpetua"/>
              </a:rPr>
              <a:t>C </a:t>
            </a:r>
            <a:r>
              <a:rPr sz="2400" spc="-5" dirty="0">
                <a:latin typeface="Perpetua"/>
                <a:cs typeface="Perpetua"/>
              </a:rPr>
              <a:t>(heat </a:t>
            </a:r>
            <a:r>
              <a:rPr sz="2400" spc="5" dirty="0">
                <a:latin typeface="Perpetua"/>
                <a:cs typeface="Perpetua"/>
              </a:rPr>
              <a:t>shock) </a:t>
            </a:r>
            <a:r>
              <a:rPr sz="2400" spc="-5" dirty="0">
                <a:latin typeface="Perpetua"/>
                <a:cs typeface="Perpetua"/>
              </a:rPr>
              <a:t>and </a:t>
            </a:r>
            <a:r>
              <a:rPr sz="2400" dirty="0">
                <a:latin typeface="Perpetua"/>
                <a:cs typeface="Perpetua"/>
              </a:rPr>
              <a:t>then </a:t>
            </a:r>
            <a:r>
              <a:rPr sz="2400" spc="-5" dirty="0">
                <a:latin typeface="Perpetua"/>
                <a:cs typeface="Perpetua"/>
              </a:rPr>
              <a:t>putting </a:t>
            </a:r>
            <a:r>
              <a:rPr sz="2400" dirty="0">
                <a:latin typeface="Perpetua"/>
                <a:cs typeface="Perpetua"/>
              </a:rPr>
              <a:t>them</a:t>
            </a:r>
            <a:r>
              <a:rPr sz="2400" spc="-110" dirty="0">
                <a:latin typeface="Perpetua"/>
                <a:cs typeface="Perpetua"/>
              </a:rPr>
              <a:t> </a:t>
            </a:r>
            <a:r>
              <a:rPr sz="2400" spc="10" dirty="0">
                <a:latin typeface="Perpetua"/>
                <a:cs typeface="Perpetua"/>
              </a:rPr>
              <a:t>back  </a:t>
            </a:r>
            <a:r>
              <a:rPr sz="2400" dirty="0">
                <a:latin typeface="Perpetua"/>
                <a:cs typeface="Perpetua"/>
              </a:rPr>
              <a:t>in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ice.</a:t>
            </a:r>
            <a:endParaRPr sz="2400">
              <a:latin typeface="Perpetua"/>
              <a:cs typeface="Perpetua"/>
            </a:endParaRPr>
          </a:p>
          <a:p>
            <a:pPr marL="287020" marR="332105" indent="-274320">
              <a:lnSpc>
                <a:spcPts val="2300"/>
              </a:lnSpc>
              <a:spcBef>
                <a:spcPts val="58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By </a:t>
            </a:r>
            <a:r>
              <a:rPr sz="2400" b="1" spc="-5" dirty="0">
                <a:latin typeface="Perpetua"/>
                <a:cs typeface="Perpetua"/>
              </a:rPr>
              <a:t>microinjection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recombinant DNA </a:t>
            </a:r>
            <a:r>
              <a:rPr sz="2400" spc="-10" dirty="0">
                <a:latin typeface="Perpetua"/>
                <a:cs typeface="Perpetua"/>
              </a:rPr>
              <a:t>directly </a:t>
            </a:r>
            <a:r>
              <a:rPr sz="2400" dirty="0">
                <a:latin typeface="Perpetua"/>
                <a:cs typeface="Perpetua"/>
              </a:rPr>
              <a:t>injected into </a:t>
            </a:r>
            <a:r>
              <a:rPr sz="2400" spc="-5" dirty="0">
                <a:latin typeface="Perpetua"/>
                <a:cs typeface="Perpetua"/>
              </a:rPr>
              <a:t>the  </a:t>
            </a:r>
            <a:r>
              <a:rPr sz="2400" dirty="0">
                <a:latin typeface="Perpetua"/>
                <a:cs typeface="Perpetua"/>
              </a:rPr>
              <a:t>nucleus of </a:t>
            </a:r>
            <a:r>
              <a:rPr sz="2400" spc="-5" dirty="0">
                <a:latin typeface="Perpetua"/>
                <a:cs typeface="Perpetua"/>
              </a:rPr>
              <a:t>the animal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cell.</a:t>
            </a:r>
            <a:endParaRPr sz="2400">
              <a:latin typeface="Perpetua"/>
              <a:cs typeface="Perpetua"/>
            </a:endParaRPr>
          </a:p>
          <a:p>
            <a:pPr marL="287020" marR="146050" indent="-274320">
              <a:lnSpc>
                <a:spcPct val="80000"/>
              </a:lnSpc>
              <a:spcBef>
                <a:spcPts val="6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Plant cells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bombarded </a:t>
            </a:r>
            <a:r>
              <a:rPr sz="2400" dirty="0">
                <a:latin typeface="Perpetua"/>
                <a:cs typeface="Perpetua"/>
              </a:rPr>
              <a:t>with high </a:t>
            </a:r>
            <a:r>
              <a:rPr sz="2400" spc="-10" dirty="0">
                <a:latin typeface="Perpetua"/>
                <a:cs typeface="Perpetua"/>
              </a:rPr>
              <a:t>velocity </a:t>
            </a:r>
            <a:r>
              <a:rPr sz="2400" dirty="0">
                <a:latin typeface="Perpetua"/>
                <a:cs typeface="Perpetua"/>
              </a:rPr>
              <a:t>micro-particles of gold or  tungsten </a:t>
            </a:r>
            <a:r>
              <a:rPr sz="2400" spc="-5" dirty="0">
                <a:latin typeface="Perpetua"/>
                <a:cs typeface="Perpetua"/>
              </a:rPr>
              <a:t>coated </a:t>
            </a:r>
            <a:r>
              <a:rPr sz="2400" dirty="0">
                <a:latin typeface="Perpetua"/>
                <a:cs typeface="Perpetua"/>
              </a:rPr>
              <a:t>with </a:t>
            </a:r>
            <a:r>
              <a:rPr sz="2400" spc="-5" dirty="0">
                <a:latin typeface="Perpetua"/>
                <a:cs typeface="Perpetua"/>
              </a:rPr>
              <a:t>DNA </a:t>
            </a:r>
            <a:r>
              <a:rPr sz="2400" dirty="0">
                <a:latin typeface="Perpetua"/>
                <a:cs typeface="Perpetua"/>
              </a:rPr>
              <a:t>in a </a:t>
            </a:r>
            <a:r>
              <a:rPr sz="2400" spc="-5" dirty="0">
                <a:latin typeface="Perpetua"/>
                <a:cs typeface="Perpetua"/>
              </a:rPr>
              <a:t>method </a:t>
            </a:r>
            <a:r>
              <a:rPr sz="2400" spc="-15" dirty="0">
                <a:latin typeface="Perpetua"/>
                <a:cs typeface="Perpetua"/>
              </a:rPr>
              <a:t>known </a:t>
            </a:r>
            <a:r>
              <a:rPr sz="2400" spc="-5" dirty="0">
                <a:latin typeface="Perpetua"/>
                <a:cs typeface="Perpetua"/>
              </a:rPr>
              <a:t>as </a:t>
            </a:r>
            <a:r>
              <a:rPr sz="2400" b="1" spc="-5" dirty="0">
                <a:latin typeface="Perpetua"/>
                <a:cs typeface="Perpetua"/>
              </a:rPr>
              <a:t>biolistics </a:t>
            </a:r>
            <a:r>
              <a:rPr sz="2400" dirty="0">
                <a:latin typeface="Perpetua"/>
                <a:cs typeface="Perpetua"/>
              </a:rPr>
              <a:t>or </a:t>
            </a:r>
            <a:r>
              <a:rPr sz="2400" b="1" dirty="0">
                <a:latin typeface="Perpetua"/>
                <a:cs typeface="Perpetua"/>
              </a:rPr>
              <a:t>gene  gun</a:t>
            </a:r>
            <a:r>
              <a:rPr sz="2400" dirty="0">
                <a:latin typeface="Perpetua"/>
                <a:cs typeface="Perpetua"/>
              </a:rPr>
              <a:t>.</a:t>
            </a:r>
            <a:endParaRPr sz="2400">
              <a:latin typeface="Perpetua"/>
              <a:cs typeface="Perpetua"/>
            </a:endParaRPr>
          </a:p>
          <a:p>
            <a:pPr marL="287020" marR="257810" indent="-274320">
              <a:lnSpc>
                <a:spcPct val="8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disarmed </a:t>
            </a:r>
            <a:r>
              <a:rPr sz="2400" spc="-5" dirty="0">
                <a:latin typeface="Perpetua"/>
                <a:cs typeface="Perpetua"/>
              </a:rPr>
              <a:t>pathogen vectors </a:t>
            </a:r>
            <a:r>
              <a:rPr sz="2400" spc="5" dirty="0">
                <a:latin typeface="Perpetua"/>
                <a:cs typeface="Perpetua"/>
              </a:rPr>
              <a:t>which </a:t>
            </a:r>
            <a:r>
              <a:rPr sz="2400" spc="-5" dirty="0">
                <a:latin typeface="Perpetua"/>
                <a:cs typeface="Perpetua"/>
              </a:rPr>
              <a:t>when </a:t>
            </a:r>
            <a:r>
              <a:rPr sz="2400" spc="-25" dirty="0">
                <a:latin typeface="Perpetua"/>
                <a:cs typeface="Perpetua"/>
              </a:rPr>
              <a:t>allowed </a:t>
            </a:r>
            <a:r>
              <a:rPr sz="2400" dirty="0">
                <a:latin typeface="Perpetua"/>
                <a:cs typeface="Perpetua"/>
              </a:rPr>
              <a:t>infecting </a:t>
            </a:r>
            <a:r>
              <a:rPr sz="2400" spc="-5" dirty="0">
                <a:latin typeface="Perpetua"/>
                <a:cs typeface="Perpetua"/>
              </a:rPr>
              <a:t>the </a:t>
            </a:r>
            <a:r>
              <a:rPr sz="2400" dirty="0">
                <a:latin typeface="Perpetua"/>
                <a:cs typeface="Perpetua"/>
              </a:rPr>
              <a:t>cell  transfer the </a:t>
            </a:r>
            <a:r>
              <a:rPr sz="2400" spc="-5" dirty="0">
                <a:latin typeface="Perpetua"/>
                <a:cs typeface="Perpetua"/>
              </a:rPr>
              <a:t>recombinant DNA </a:t>
            </a:r>
            <a:r>
              <a:rPr sz="2400" dirty="0">
                <a:latin typeface="Perpetua"/>
                <a:cs typeface="Perpetua"/>
              </a:rPr>
              <a:t>into the</a:t>
            </a:r>
            <a:r>
              <a:rPr sz="2400" spc="-7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host.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" y="325958"/>
            <a:ext cx="8376919" cy="492443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925" y="1433830"/>
            <a:ext cx="8004149" cy="2400657"/>
          </a:xfrm>
        </p:spPr>
        <p:txBody>
          <a:bodyPr/>
          <a:lstStyle/>
          <a:p>
            <a:r>
              <a:rPr lang="en-US" dirty="0" smtClean="0"/>
              <a:t>Father of biotechnology – Paul berg </a:t>
            </a:r>
          </a:p>
          <a:p>
            <a:r>
              <a:rPr lang="en-US" dirty="0" smtClean="0"/>
              <a:t>Biotechnology is a process of using living organisms or their enzymes or their molecules  to obtain products or to develop processes for the welfare of mankind.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813943"/>
            <a:ext cx="74650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PROCESS </a:t>
            </a:r>
            <a:r>
              <a:rPr dirty="0"/>
              <a:t>OF RECOMBINANT</a:t>
            </a:r>
            <a:r>
              <a:rPr spc="-135" dirty="0"/>
              <a:t> </a:t>
            </a:r>
            <a:r>
              <a:rPr spc="-30" dirty="0"/>
              <a:t>TECHNOLOGY: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58239"/>
            <a:ext cx="7629525" cy="37293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Isolation </a:t>
            </a:r>
            <a:r>
              <a:rPr sz="2600" dirty="0">
                <a:latin typeface="Perpetua"/>
                <a:cs typeface="Perpetua"/>
              </a:rPr>
              <a:t>of DNA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Fragmentation </a:t>
            </a:r>
            <a:r>
              <a:rPr sz="2600" dirty="0">
                <a:latin typeface="Perpetua"/>
                <a:cs typeface="Perpetua"/>
              </a:rPr>
              <a:t>of DNA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b="1" spc="5" dirty="0">
                <a:latin typeface="Perpetua"/>
                <a:cs typeface="Perpetua"/>
              </a:rPr>
              <a:t>restriction</a:t>
            </a:r>
            <a:r>
              <a:rPr sz="2600" b="1" spc="3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endonuclease.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Isolation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desired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5" dirty="0">
                <a:latin typeface="Perpetua"/>
                <a:cs typeface="Perpetua"/>
              </a:rPr>
              <a:t>fragment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b="1" dirty="0">
                <a:latin typeface="Perpetua"/>
                <a:cs typeface="Perpetua"/>
              </a:rPr>
              <a:t>gel</a:t>
            </a:r>
            <a:r>
              <a:rPr sz="2600" b="1" spc="1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electrophoresis.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Ligation </a:t>
            </a:r>
            <a:r>
              <a:rPr sz="2600" dirty="0">
                <a:latin typeface="Perpetua"/>
                <a:cs typeface="Perpetua"/>
              </a:rPr>
              <a:t>of DNA </a:t>
            </a:r>
            <a:r>
              <a:rPr sz="2600" spc="-5" dirty="0">
                <a:latin typeface="Perpetua"/>
                <a:cs typeface="Perpetua"/>
              </a:rPr>
              <a:t>fragment </a:t>
            </a:r>
            <a:r>
              <a:rPr sz="2600" dirty="0">
                <a:latin typeface="Perpetua"/>
                <a:cs typeface="Perpetua"/>
              </a:rPr>
              <a:t>with a </a:t>
            </a:r>
            <a:r>
              <a:rPr sz="2600" spc="-10" dirty="0">
                <a:latin typeface="Perpetua"/>
                <a:cs typeface="Perpetua"/>
              </a:rPr>
              <a:t>vector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b="1" spc="-5" dirty="0">
                <a:latin typeface="Perpetua"/>
                <a:cs typeface="Perpetua"/>
              </a:rPr>
              <a:t>DNA</a:t>
            </a:r>
            <a:r>
              <a:rPr sz="2600" b="1" spc="5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ligase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Perpetua"/>
                <a:cs typeface="Perpetua"/>
              </a:rPr>
              <a:t>Transferring </a:t>
            </a:r>
            <a:r>
              <a:rPr sz="2600" spc="-5" dirty="0">
                <a:latin typeface="Perpetua"/>
                <a:cs typeface="Perpetua"/>
              </a:rPr>
              <a:t>the </a:t>
            </a:r>
            <a:r>
              <a:rPr sz="2600" spc="-10" dirty="0">
                <a:latin typeface="Perpetua"/>
                <a:cs typeface="Perpetua"/>
              </a:rPr>
              <a:t>recombinant </a:t>
            </a:r>
            <a:r>
              <a:rPr sz="2600" dirty="0">
                <a:latin typeface="Perpetua"/>
                <a:cs typeface="Perpetua"/>
              </a:rPr>
              <a:t>DNA into the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host</a:t>
            </a:r>
            <a:endParaRPr sz="2600">
              <a:latin typeface="Perpetua"/>
              <a:cs typeface="Perpetua"/>
            </a:endParaRPr>
          </a:p>
          <a:p>
            <a:pPr marL="287020" marR="1104265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Culturing the </a:t>
            </a:r>
            <a:r>
              <a:rPr sz="2600" spc="-5" dirty="0">
                <a:latin typeface="Perpetua"/>
                <a:cs typeface="Perpetua"/>
              </a:rPr>
              <a:t>host </a:t>
            </a:r>
            <a:r>
              <a:rPr sz="2600" dirty="0">
                <a:latin typeface="Perpetua"/>
                <a:cs typeface="Perpetua"/>
              </a:rPr>
              <a:t>cells in a </a:t>
            </a:r>
            <a:r>
              <a:rPr sz="2600" spc="-5" dirty="0">
                <a:latin typeface="Perpetua"/>
                <a:cs typeface="Perpetua"/>
              </a:rPr>
              <a:t>medium </a:t>
            </a:r>
            <a:r>
              <a:rPr sz="2600" spc="-20" dirty="0">
                <a:latin typeface="Perpetua"/>
                <a:cs typeface="Perpetua"/>
              </a:rPr>
              <a:t>at </a:t>
            </a:r>
            <a:r>
              <a:rPr sz="2600" spc="-5" dirty="0">
                <a:latin typeface="Perpetua"/>
                <a:cs typeface="Perpetua"/>
              </a:rPr>
              <a:t>large scale </a:t>
            </a:r>
            <a:r>
              <a:rPr sz="2600" dirty="0">
                <a:latin typeface="Perpetua"/>
                <a:cs typeface="Perpetua"/>
              </a:rPr>
              <a:t>in  a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b="1" spc="-15" dirty="0">
                <a:latin typeface="Perpetua"/>
                <a:cs typeface="Perpetua"/>
              </a:rPr>
              <a:t>bioreactor.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Extraction of </a:t>
            </a:r>
            <a:r>
              <a:rPr sz="2600" spc="-5" dirty="0">
                <a:latin typeface="Perpetua"/>
                <a:cs typeface="Perpetua"/>
              </a:rPr>
              <a:t>desired </a:t>
            </a:r>
            <a:r>
              <a:rPr sz="2600" spc="-10" dirty="0">
                <a:latin typeface="Perpetua"/>
                <a:cs typeface="Perpetua"/>
              </a:rPr>
              <a:t>product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b="1" spc="-5" dirty="0">
                <a:latin typeface="Perpetua"/>
                <a:cs typeface="Perpetua"/>
              </a:rPr>
              <a:t>downstream</a:t>
            </a:r>
            <a:r>
              <a:rPr sz="2600" b="1" spc="-25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processing.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3943"/>
            <a:ext cx="6698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Isolation </a:t>
            </a:r>
            <a:r>
              <a:rPr spc="5" dirty="0"/>
              <a:t>of the </a:t>
            </a:r>
            <a:r>
              <a:rPr dirty="0"/>
              <a:t>Genetic </a:t>
            </a:r>
            <a:r>
              <a:rPr spc="-5" dirty="0"/>
              <a:t>material</a:t>
            </a:r>
            <a:r>
              <a:rPr spc="-254" dirty="0"/>
              <a:t> </a:t>
            </a:r>
            <a:r>
              <a:rPr dirty="0"/>
              <a:t>(DNA):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240270" cy="41262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Perpetua"/>
                <a:cs typeface="Perpetua"/>
              </a:rPr>
              <a:t>Bacterial </a:t>
            </a:r>
            <a:r>
              <a:rPr sz="2600" spc="-5" dirty="0">
                <a:latin typeface="Perpetua"/>
                <a:cs typeface="Perpetua"/>
              </a:rPr>
              <a:t>cell </a:t>
            </a:r>
            <a:r>
              <a:rPr sz="2600" spc="-10" dirty="0">
                <a:latin typeface="Perpetua"/>
                <a:cs typeface="Perpetua"/>
              </a:rPr>
              <a:t>wall </a:t>
            </a:r>
            <a:r>
              <a:rPr sz="2600" dirty="0">
                <a:latin typeface="Perpetua"/>
                <a:cs typeface="Perpetua"/>
              </a:rPr>
              <a:t>digested </a:t>
            </a:r>
            <a:r>
              <a:rPr sz="2600" spc="-25" dirty="0">
                <a:latin typeface="Perpetua"/>
                <a:cs typeface="Perpetua"/>
              </a:rPr>
              <a:t>by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Lysozyme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Plant </a:t>
            </a:r>
            <a:r>
              <a:rPr sz="2600" spc="-5" dirty="0">
                <a:latin typeface="Perpetua"/>
                <a:cs typeface="Perpetua"/>
              </a:rPr>
              <a:t>cell </a:t>
            </a:r>
            <a:r>
              <a:rPr sz="2600" spc="-10" dirty="0">
                <a:latin typeface="Perpetua"/>
                <a:cs typeface="Perpetua"/>
              </a:rPr>
              <a:t>wall </a:t>
            </a:r>
            <a:r>
              <a:rPr sz="2600" dirty="0">
                <a:latin typeface="Perpetua"/>
                <a:cs typeface="Perpetua"/>
              </a:rPr>
              <a:t>is digested </a:t>
            </a:r>
            <a:r>
              <a:rPr sz="2600" spc="-25" dirty="0">
                <a:latin typeface="Perpetua"/>
                <a:cs typeface="Perpetua"/>
              </a:rPr>
              <a:t>by </a:t>
            </a:r>
            <a:r>
              <a:rPr sz="2600" b="1" spc="-5" dirty="0">
                <a:latin typeface="Perpetua"/>
                <a:cs typeface="Perpetua"/>
              </a:rPr>
              <a:t>cellulase </a:t>
            </a:r>
            <a:r>
              <a:rPr sz="2600" spc="-5" dirty="0">
                <a:latin typeface="Perpetua"/>
                <a:cs typeface="Perpetua"/>
              </a:rPr>
              <a:t>and </a:t>
            </a:r>
            <a:r>
              <a:rPr sz="2600" b="1" dirty="0">
                <a:latin typeface="Perpetua"/>
                <a:cs typeface="Perpetua"/>
              </a:rPr>
              <a:t>pectinase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Fungal cell </a:t>
            </a:r>
            <a:r>
              <a:rPr sz="2600" spc="-10" dirty="0">
                <a:latin typeface="Perpetua"/>
                <a:cs typeface="Perpetua"/>
              </a:rPr>
              <a:t>wall </a:t>
            </a:r>
            <a:r>
              <a:rPr sz="2600" dirty="0">
                <a:latin typeface="Perpetua"/>
                <a:cs typeface="Perpetua"/>
              </a:rPr>
              <a:t>is </a:t>
            </a:r>
            <a:r>
              <a:rPr sz="2600" spc="-5" dirty="0">
                <a:latin typeface="Perpetua"/>
                <a:cs typeface="Perpetua"/>
              </a:rPr>
              <a:t>digested </a:t>
            </a:r>
            <a:r>
              <a:rPr sz="2600" spc="-30" dirty="0">
                <a:latin typeface="Perpetua"/>
                <a:cs typeface="Perpetua"/>
              </a:rPr>
              <a:t>by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chitinase.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RNA of the cellular content </a:t>
            </a:r>
            <a:r>
              <a:rPr sz="2600" dirty="0">
                <a:latin typeface="Perpetua"/>
                <a:cs typeface="Perpetua"/>
              </a:rPr>
              <a:t>is digested </a:t>
            </a:r>
            <a:r>
              <a:rPr sz="2600" spc="-25" dirty="0">
                <a:latin typeface="Perpetua"/>
                <a:cs typeface="Perpetua"/>
              </a:rPr>
              <a:t>by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ribonuclease.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Proteins </a:t>
            </a:r>
            <a:r>
              <a:rPr sz="2600" spc="-10" dirty="0">
                <a:latin typeface="Perpetua"/>
                <a:cs typeface="Perpetua"/>
              </a:rPr>
              <a:t>are </a:t>
            </a:r>
            <a:r>
              <a:rPr sz="2600" spc="-25" dirty="0">
                <a:latin typeface="Perpetua"/>
                <a:cs typeface="Perpetua"/>
              </a:rPr>
              <a:t>removed by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Proteases.</a:t>
            </a:r>
            <a:endParaRPr sz="2600">
              <a:latin typeface="Perpetua"/>
              <a:cs typeface="Perpetua"/>
            </a:endParaRPr>
          </a:p>
          <a:p>
            <a:pPr marL="286385" marR="36004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5" dirty="0">
                <a:latin typeface="Perpetua"/>
                <a:cs typeface="Perpetua"/>
              </a:rPr>
              <a:t>Purified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10" dirty="0">
                <a:latin typeface="Perpetua"/>
                <a:cs typeface="Perpetua"/>
              </a:rPr>
              <a:t>ultimately </a:t>
            </a:r>
            <a:r>
              <a:rPr sz="2600" spc="-5" dirty="0">
                <a:latin typeface="Perpetua"/>
                <a:cs typeface="Perpetua"/>
              </a:rPr>
              <a:t>precipitated out after addition  of </a:t>
            </a:r>
            <a:r>
              <a:rPr sz="2600" b="1" spc="-5" dirty="0">
                <a:latin typeface="Perpetua"/>
                <a:cs typeface="Perpetua"/>
              </a:rPr>
              <a:t>chilled</a:t>
            </a:r>
            <a:r>
              <a:rPr sz="2600" b="1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ethanol</a:t>
            </a:r>
            <a:r>
              <a:rPr sz="2600" spc="-5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  <a:p>
            <a:pPr marL="286385" marR="121285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precipitated </a:t>
            </a:r>
            <a:r>
              <a:rPr sz="2600" dirty="0">
                <a:latin typeface="Perpetua"/>
                <a:cs typeface="Perpetua"/>
              </a:rPr>
              <a:t>DNA is </a:t>
            </a:r>
            <a:r>
              <a:rPr sz="2600" spc="-5" dirty="0">
                <a:latin typeface="Perpetua"/>
                <a:cs typeface="Perpetua"/>
              </a:rPr>
              <a:t>separated and</a:t>
            </a:r>
            <a:r>
              <a:rPr sz="2600" spc="-70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removed  by </a:t>
            </a:r>
            <a:r>
              <a:rPr sz="2600" b="1" spc="-10" dirty="0">
                <a:latin typeface="Perpetua"/>
                <a:cs typeface="Perpetua"/>
              </a:rPr>
              <a:t>spooling.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58239"/>
            <a:ext cx="7466330" cy="38055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spc="-5" dirty="0">
                <a:solidFill>
                  <a:srgbClr val="00AF50"/>
                </a:solidFill>
                <a:latin typeface="Perpetua"/>
                <a:cs typeface="Perpetua"/>
              </a:rPr>
              <a:t>Amplification </a:t>
            </a:r>
            <a:r>
              <a:rPr sz="2600" b="1" dirty="0">
                <a:solidFill>
                  <a:srgbClr val="00AF50"/>
                </a:solidFill>
                <a:latin typeface="Perpetua"/>
                <a:cs typeface="Perpetua"/>
              </a:rPr>
              <a:t>of Gene of Interest </a:t>
            </a:r>
            <a:r>
              <a:rPr sz="2600" b="1" spc="-5" dirty="0">
                <a:solidFill>
                  <a:srgbClr val="00AF50"/>
                </a:solidFill>
                <a:latin typeface="Perpetua"/>
                <a:cs typeface="Perpetua"/>
              </a:rPr>
              <a:t>using</a:t>
            </a:r>
            <a:r>
              <a:rPr sz="2600" b="1" dirty="0">
                <a:solidFill>
                  <a:srgbClr val="00AF50"/>
                </a:solidFill>
                <a:latin typeface="Perpetua"/>
                <a:cs typeface="Perpetua"/>
              </a:rPr>
              <a:t> PCR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5" dirty="0">
                <a:latin typeface="Perpetua"/>
                <a:cs typeface="Perpetua"/>
              </a:rPr>
              <a:t>PCR </a:t>
            </a:r>
            <a:r>
              <a:rPr sz="2600" spc="-5" dirty="0">
                <a:latin typeface="Perpetua"/>
                <a:cs typeface="Perpetua"/>
              </a:rPr>
              <a:t>stands for </a:t>
            </a:r>
            <a:r>
              <a:rPr sz="2600" b="1" spc="-20" dirty="0">
                <a:latin typeface="Perpetua"/>
                <a:cs typeface="Perpetua"/>
              </a:rPr>
              <a:t>Polymerase </a:t>
            </a:r>
            <a:r>
              <a:rPr sz="2600" b="1" spc="-5" dirty="0">
                <a:latin typeface="Perpetua"/>
                <a:cs typeface="Perpetua"/>
              </a:rPr>
              <a:t>chain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reaction</a:t>
            </a:r>
            <a:r>
              <a:rPr sz="260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Perpetua"/>
                <a:cs typeface="Perpetua"/>
              </a:rPr>
              <a:t>Multiple </a:t>
            </a:r>
            <a:r>
              <a:rPr sz="2600" spc="-15" dirty="0">
                <a:latin typeface="Perpetua"/>
                <a:cs typeface="Perpetua"/>
              </a:rPr>
              <a:t>copy </a:t>
            </a:r>
            <a:r>
              <a:rPr sz="2600" spc="-5" dirty="0">
                <a:latin typeface="Perpetua"/>
                <a:cs typeface="Perpetua"/>
              </a:rPr>
              <a:t>of gene </a:t>
            </a:r>
            <a:r>
              <a:rPr sz="2600" spc="-10" dirty="0">
                <a:latin typeface="Perpetua"/>
                <a:cs typeface="Perpetua"/>
              </a:rPr>
              <a:t>of </a:t>
            </a:r>
            <a:r>
              <a:rPr sz="2600" spc="-5" dirty="0">
                <a:latin typeface="Perpetua"/>
                <a:cs typeface="Perpetua"/>
              </a:rPr>
              <a:t>interest can </a:t>
            </a:r>
            <a:r>
              <a:rPr sz="2600" dirty="0">
                <a:latin typeface="Perpetua"/>
                <a:cs typeface="Perpetua"/>
              </a:rPr>
              <a:t>be synthesized in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30" dirty="0">
                <a:latin typeface="Perpetua"/>
                <a:cs typeface="Perpetua"/>
              </a:rPr>
              <a:t>vitro.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5" dirty="0">
                <a:latin typeface="Perpetua"/>
                <a:cs typeface="Perpetua"/>
              </a:rPr>
              <a:t>PCR </a:t>
            </a:r>
            <a:r>
              <a:rPr sz="2600" spc="-5" dirty="0">
                <a:latin typeface="Perpetua"/>
                <a:cs typeface="Perpetua"/>
              </a:rPr>
              <a:t>includes </a:t>
            </a:r>
            <a:r>
              <a:rPr sz="2600" spc="-10" dirty="0">
                <a:latin typeface="Perpetua"/>
                <a:cs typeface="Perpetua"/>
              </a:rPr>
              <a:t>following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steps:</a:t>
            </a:r>
            <a:endParaRPr sz="2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spc="-10" dirty="0">
                <a:solidFill>
                  <a:srgbClr val="00AF50"/>
                </a:solidFill>
                <a:latin typeface="Perpetua"/>
                <a:cs typeface="Perpetua"/>
              </a:rPr>
              <a:t>Denaturation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10" dirty="0">
                <a:latin typeface="Perpetua"/>
                <a:cs typeface="Perpetua"/>
              </a:rPr>
              <a:t>Double </a:t>
            </a:r>
            <a:r>
              <a:rPr sz="2600" spc="-5" dirty="0">
                <a:latin typeface="Perpetua"/>
                <a:cs typeface="Perpetua"/>
              </a:rPr>
              <a:t>stranded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5" dirty="0">
                <a:latin typeface="Perpetua"/>
                <a:cs typeface="Perpetua"/>
              </a:rPr>
              <a:t>made single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stranded.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Perpetua"/>
                <a:cs typeface="Perpetua"/>
              </a:rPr>
              <a:t>It is </a:t>
            </a:r>
            <a:r>
              <a:rPr sz="2600" spc="-5" dirty="0">
                <a:latin typeface="Perpetua"/>
                <a:cs typeface="Perpetua"/>
              </a:rPr>
              <a:t>done </a:t>
            </a:r>
            <a:r>
              <a:rPr sz="2600" spc="-30" dirty="0">
                <a:latin typeface="Perpetua"/>
                <a:cs typeface="Perpetua"/>
              </a:rPr>
              <a:t>by </a:t>
            </a:r>
            <a:r>
              <a:rPr sz="2600" spc="-5" dirty="0">
                <a:latin typeface="Perpetua"/>
                <a:cs typeface="Perpetua"/>
              </a:rPr>
              <a:t>heating </a:t>
            </a:r>
            <a:r>
              <a:rPr sz="2600" dirty="0">
                <a:latin typeface="Perpetua"/>
                <a:cs typeface="Perpetua"/>
              </a:rPr>
              <a:t>the DNA </a:t>
            </a:r>
            <a:r>
              <a:rPr sz="2600" spc="-10" dirty="0">
                <a:latin typeface="Perpetua"/>
                <a:cs typeface="Perpetua"/>
              </a:rPr>
              <a:t>at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30" dirty="0">
                <a:latin typeface="Perpetua"/>
                <a:cs typeface="Perpetua"/>
              </a:rPr>
              <a:t>94</a:t>
            </a:r>
            <a:r>
              <a:rPr sz="2550" spc="-44" baseline="26143" dirty="0">
                <a:latin typeface="Perpetua"/>
                <a:cs typeface="Perpetua"/>
              </a:rPr>
              <a:t>o</a:t>
            </a:r>
            <a:r>
              <a:rPr sz="2600" spc="-30" dirty="0">
                <a:latin typeface="Perpetua"/>
                <a:cs typeface="Perpetua"/>
              </a:rPr>
              <a:t>C.</a:t>
            </a:r>
            <a:endParaRPr sz="26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10" dirty="0">
                <a:latin typeface="Perpetua"/>
                <a:cs typeface="Perpetua"/>
              </a:rPr>
              <a:t>Each </a:t>
            </a:r>
            <a:r>
              <a:rPr sz="2600" dirty="0">
                <a:latin typeface="Perpetua"/>
                <a:cs typeface="Perpetua"/>
              </a:rPr>
              <a:t>single stranded DNA is </a:t>
            </a:r>
            <a:r>
              <a:rPr sz="2600" spc="-5" dirty="0">
                <a:latin typeface="Perpetua"/>
                <a:cs typeface="Perpetua"/>
              </a:rPr>
              <a:t>called </a:t>
            </a:r>
            <a:r>
              <a:rPr sz="2600" spc="-50" dirty="0">
                <a:latin typeface="Perpetua"/>
                <a:cs typeface="Perpetua"/>
              </a:rPr>
              <a:t>Template</a:t>
            </a:r>
            <a:r>
              <a:rPr sz="2600" spc="-35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strand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552450"/>
            <a:ext cx="7219950" cy="5915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383538"/>
            <a:ext cx="7159625" cy="443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Perpetua"/>
                <a:cs typeface="Perpetua"/>
              </a:rPr>
              <a:t>Annealing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ts val="259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10" dirty="0">
                <a:latin typeface="Perpetua"/>
                <a:cs typeface="Perpetua"/>
              </a:rPr>
              <a:t>Two </a:t>
            </a:r>
            <a:r>
              <a:rPr sz="2400" dirty="0">
                <a:latin typeface="Perpetua"/>
                <a:cs typeface="Perpetua"/>
              </a:rPr>
              <a:t>sets of </a:t>
            </a:r>
            <a:r>
              <a:rPr sz="2400" b="1" spc="5" dirty="0">
                <a:latin typeface="Perpetua"/>
                <a:cs typeface="Perpetua"/>
              </a:rPr>
              <a:t>primer </a:t>
            </a:r>
            <a:r>
              <a:rPr sz="2400" spc="-5" dirty="0">
                <a:latin typeface="Perpetua"/>
                <a:cs typeface="Perpetua"/>
              </a:rPr>
              <a:t>(small </a:t>
            </a:r>
            <a:r>
              <a:rPr sz="2400" dirty="0">
                <a:latin typeface="Perpetua"/>
                <a:cs typeface="Perpetua"/>
              </a:rPr>
              <a:t>oligonucleotide </a:t>
            </a:r>
            <a:r>
              <a:rPr sz="2400" spc="5" dirty="0">
                <a:latin typeface="Perpetua"/>
                <a:cs typeface="Perpetua"/>
              </a:rPr>
              <a:t>chain </a:t>
            </a:r>
            <a:r>
              <a:rPr sz="2400" spc="-10" dirty="0">
                <a:latin typeface="Perpetua"/>
                <a:cs typeface="Perpetua"/>
              </a:rPr>
              <a:t>that</a:t>
            </a:r>
            <a:r>
              <a:rPr sz="2400" spc="1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are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305"/>
              </a:lnSpc>
            </a:pPr>
            <a:r>
              <a:rPr sz="2400" dirty="0">
                <a:latin typeface="Perpetua"/>
                <a:cs typeface="Perpetua"/>
              </a:rPr>
              <a:t>complementary to </a:t>
            </a:r>
            <a:r>
              <a:rPr sz="2400" spc="-5" dirty="0">
                <a:latin typeface="Perpetua"/>
                <a:cs typeface="Perpetua"/>
              </a:rPr>
              <a:t>the DNA </a:t>
            </a:r>
            <a:r>
              <a:rPr sz="2400" spc="-15" dirty="0">
                <a:latin typeface="Perpetua"/>
                <a:cs typeface="Perpetua"/>
              </a:rPr>
              <a:t>at </a:t>
            </a:r>
            <a:r>
              <a:rPr sz="2400" spc="-850" dirty="0">
                <a:latin typeface="Perpetua"/>
                <a:cs typeface="Perpetua"/>
              </a:rPr>
              <a:t>3‟</a:t>
            </a:r>
            <a:r>
              <a:rPr sz="2400" spc="-1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end of the </a:t>
            </a:r>
            <a:r>
              <a:rPr sz="2400" spc="-5" dirty="0">
                <a:latin typeface="Perpetua"/>
                <a:cs typeface="Perpetua"/>
              </a:rPr>
              <a:t>DNA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template)</a:t>
            </a:r>
            <a:endParaRPr sz="2400">
              <a:latin typeface="Perpetua"/>
              <a:cs typeface="Perpetua"/>
            </a:endParaRPr>
          </a:p>
          <a:p>
            <a:pPr marL="286385">
              <a:lnSpc>
                <a:spcPts val="2590"/>
              </a:lnSpc>
            </a:pPr>
            <a:r>
              <a:rPr sz="2400" spc="-5" dirty="0">
                <a:latin typeface="Perpetua"/>
                <a:cs typeface="Perpetua"/>
              </a:rPr>
              <a:t>added </a:t>
            </a:r>
            <a:r>
              <a:rPr sz="2400" dirty="0">
                <a:latin typeface="Perpetua"/>
                <a:cs typeface="Perpetua"/>
              </a:rPr>
              <a:t>to the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medium.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This is done </a:t>
            </a:r>
            <a:r>
              <a:rPr sz="2400" spc="-15" dirty="0">
                <a:latin typeface="Perpetua"/>
                <a:cs typeface="Perpetua"/>
              </a:rPr>
              <a:t>at </a:t>
            </a:r>
            <a:r>
              <a:rPr sz="2400" spc="-5" dirty="0">
                <a:latin typeface="Perpetua"/>
                <a:cs typeface="Perpetua"/>
              </a:rPr>
              <a:t>around</a:t>
            </a:r>
            <a:r>
              <a:rPr sz="2400" spc="-60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50</a:t>
            </a:r>
            <a:r>
              <a:rPr sz="2400" spc="-44" baseline="24305" dirty="0">
                <a:latin typeface="Perpetua"/>
                <a:cs typeface="Perpetua"/>
              </a:rPr>
              <a:t>o</a:t>
            </a:r>
            <a:r>
              <a:rPr sz="2400" spc="-30" dirty="0">
                <a:latin typeface="Perpetua"/>
                <a:cs typeface="Perpetua"/>
              </a:rPr>
              <a:t>C.</a:t>
            </a:r>
            <a:endParaRPr sz="2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solidFill>
                  <a:srgbClr val="00AF50"/>
                </a:solidFill>
                <a:latin typeface="Perpetua"/>
                <a:cs typeface="Perpetua"/>
              </a:rPr>
              <a:t>Extension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Deoxyribonucleotides triphosphates </a:t>
            </a:r>
            <a:r>
              <a:rPr sz="2400" spc="-10" dirty="0">
                <a:latin typeface="Perpetua"/>
                <a:cs typeface="Perpetua"/>
              </a:rPr>
              <a:t>are </a:t>
            </a:r>
            <a:r>
              <a:rPr sz="2400" spc="-5" dirty="0">
                <a:latin typeface="Perpetua"/>
                <a:cs typeface="Perpetua"/>
              </a:rPr>
              <a:t>added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the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medium.</a:t>
            </a:r>
            <a:endParaRPr sz="2400">
              <a:latin typeface="Perpetua"/>
              <a:cs typeface="Perpetua"/>
            </a:endParaRPr>
          </a:p>
          <a:p>
            <a:pPr marL="286385" marR="112395" indent="-273685" algn="just">
              <a:lnSpc>
                <a:spcPts val="2300"/>
              </a:lnSpc>
              <a:spcBef>
                <a:spcPts val="58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b="1" spc="-55" dirty="0">
                <a:latin typeface="Perpetua"/>
                <a:cs typeface="Perpetua"/>
              </a:rPr>
              <a:t>Taq </a:t>
            </a:r>
            <a:r>
              <a:rPr sz="2400" b="1" spc="-10" dirty="0">
                <a:latin typeface="Perpetua"/>
                <a:cs typeface="Perpetua"/>
              </a:rPr>
              <a:t>polymerase </a:t>
            </a:r>
            <a:r>
              <a:rPr sz="2400" spc="-10" dirty="0">
                <a:latin typeface="Perpetua"/>
                <a:cs typeface="Perpetua"/>
              </a:rPr>
              <a:t>catalyses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polymerization reaction </a:t>
            </a:r>
            <a:r>
              <a:rPr sz="2400" dirty="0">
                <a:latin typeface="Perpetua"/>
                <a:cs typeface="Perpetua"/>
              </a:rPr>
              <a:t>using  nucleotides extending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5" dirty="0">
                <a:latin typeface="Perpetua"/>
                <a:cs typeface="Perpetua"/>
              </a:rPr>
              <a:t>primer </a:t>
            </a:r>
            <a:r>
              <a:rPr sz="2400" spc="-20" dirty="0">
                <a:latin typeface="Perpetua"/>
                <a:cs typeface="Perpetua"/>
              </a:rPr>
              <a:t>towards </a:t>
            </a:r>
            <a:r>
              <a:rPr sz="2400" spc="-850" dirty="0">
                <a:latin typeface="Perpetua"/>
                <a:cs typeface="Perpetua"/>
              </a:rPr>
              <a:t>5‟</a:t>
            </a:r>
            <a:r>
              <a:rPr sz="2400" spc="-10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end of the  </a:t>
            </a:r>
            <a:r>
              <a:rPr sz="2400" spc="-10" dirty="0">
                <a:latin typeface="Perpetua"/>
                <a:cs typeface="Perpetua"/>
              </a:rPr>
              <a:t>template.</a:t>
            </a:r>
            <a:endParaRPr sz="2400">
              <a:latin typeface="Perpetua"/>
              <a:cs typeface="Perpetua"/>
            </a:endParaRPr>
          </a:p>
          <a:p>
            <a:pPr marL="286385" marR="221615" indent="-273685">
              <a:lnSpc>
                <a:spcPts val="2300"/>
              </a:lnSpc>
              <a:spcBef>
                <a:spcPts val="61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85" dirty="0">
                <a:latin typeface="Perpetua"/>
                <a:cs typeface="Perpetua"/>
              </a:rPr>
              <a:t>Taq </a:t>
            </a:r>
            <a:r>
              <a:rPr sz="2400" spc="-5" dirty="0">
                <a:latin typeface="Perpetua"/>
                <a:cs typeface="Perpetua"/>
              </a:rPr>
              <a:t>polymerase </a:t>
            </a:r>
            <a:r>
              <a:rPr sz="2400" dirty="0">
                <a:latin typeface="Perpetua"/>
                <a:cs typeface="Perpetua"/>
              </a:rPr>
              <a:t>is a thermostable </a:t>
            </a:r>
            <a:r>
              <a:rPr sz="2400" spc="-5" dirty="0">
                <a:latin typeface="Perpetua"/>
                <a:cs typeface="Perpetua"/>
              </a:rPr>
              <a:t>polymerase isolated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a  </a:t>
            </a:r>
            <a:r>
              <a:rPr sz="2400" spc="5" dirty="0">
                <a:latin typeface="Perpetua"/>
                <a:cs typeface="Perpetua"/>
              </a:rPr>
              <a:t>bacterium </a:t>
            </a:r>
            <a:r>
              <a:rPr sz="2400" dirty="0">
                <a:latin typeface="Perpetua"/>
                <a:cs typeface="Perpetua"/>
              </a:rPr>
              <a:t>called </a:t>
            </a:r>
            <a:r>
              <a:rPr sz="2400" b="1" i="1" spc="-10" dirty="0">
                <a:latin typeface="Perpetua"/>
                <a:cs typeface="Perpetua"/>
              </a:rPr>
              <a:t>Thermus</a:t>
            </a:r>
            <a:r>
              <a:rPr sz="2400" b="1" i="1" spc="-45" dirty="0">
                <a:latin typeface="Perpetua"/>
                <a:cs typeface="Perpetua"/>
              </a:rPr>
              <a:t> </a:t>
            </a:r>
            <a:r>
              <a:rPr sz="2400" b="1" i="1" spc="-5" dirty="0">
                <a:latin typeface="Perpetua"/>
                <a:cs typeface="Perpetua"/>
              </a:rPr>
              <a:t>aquaticus.</a:t>
            </a:r>
            <a:endParaRPr sz="24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5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It </a:t>
            </a:r>
            <a:r>
              <a:rPr sz="2400" spc="-10" dirty="0">
                <a:latin typeface="Perpetua"/>
                <a:cs typeface="Perpetua"/>
              </a:rPr>
              <a:t>catalyses </a:t>
            </a:r>
            <a:r>
              <a:rPr sz="2400" spc="-5" dirty="0">
                <a:latin typeface="Perpetua"/>
                <a:cs typeface="Perpetua"/>
              </a:rPr>
              <a:t>polymerization reaction </a:t>
            </a:r>
            <a:r>
              <a:rPr sz="2400" spc="-15" dirty="0">
                <a:latin typeface="Perpetua"/>
                <a:cs typeface="Perpetua"/>
              </a:rPr>
              <a:t>at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30" dirty="0">
                <a:latin typeface="Perpetua"/>
                <a:cs typeface="Perpetua"/>
              </a:rPr>
              <a:t>74</a:t>
            </a:r>
            <a:r>
              <a:rPr sz="2400" spc="-44" baseline="24305" dirty="0">
                <a:latin typeface="Perpetua"/>
                <a:cs typeface="Perpetua"/>
              </a:rPr>
              <a:t>o</a:t>
            </a:r>
            <a:r>
              <a:rPr sz="2400" spc="-30" dirty="0">
                <a:latin typeface="Perpetua"/>
                <a:cs typeface="Perpetua"/>
              </a:rPr>
              <a:t>C.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33830"/>
            <a:ext cx="755332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75641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Obtaining the </a:t>
            </a:r>
            <a:r>
              <a:rPr sz="2600" b="1" dirty="0">
                <a:latin typeface="Perpetua"/>
                <a:cs typeface="Perpetua"/>
              </a:rPr>
              <a:t>Foreign Gene product or  Recombinant</a:t>
            </a:r>
            <a:r>
              <a:rPr sz="2600" b="1" spc="-5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product: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protein encoding gene </a:t>
            </a:r>
            <a:r>
              <a:rPr sz="2600" dirty="0">
                <a:latin typeface="Perpetua"/>
                <a:cs typeface="Perpetua"/>
              </a:rPr>
              <a:t>is </a:t>
            </a:r>
            <a:r>
              <a:rPr sz="2600" spc="-5" dirty="0">
                <a:latin typeface="Perpetua"/>
                <a:cs typeface="Perpetua"/>
              </a:rPr>
              <a:t>expressed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b="1" dirty="0">
                <a:latin typeface="Perpetua"/>
                <a:cs typeface="Perpetua"/>
              </a:rPr>
              <a:t>heterogeneous host </a:t>
            </a:r>
            <a:r>
              <a:rPr sz="2600" dirty="0">
                <a:latin typeface="Perpetua"/>
                <a:cs typeface="Perpetua"/>
              </a:rPr>
              <a:t>is called a </a:t>
            </a:r>
            <a:r>
              <a:rPr sz="2600" b="1" dirty="0">
                <a:latin typeface="Perpetua"/>
                <a:cs typeface="Perpetua"/>
              </a:rPr>
              <a:t>recombinant</a:t>
            </a:r>
            <a:r>
              <a:rPr sz="2600" b="1" spc="-7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protein.</a:t>
            </a:r>
            <a:endParaRPr sz="2600">
              <a:latin typeface="Perpetua"/>
              <a:cs typeface="Perpetua"/>
            </a:endParaRPr>
          </a:p>
          <a:p>
            <a:pPr marL="286385" marR="7937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host is </a:t>
            </a:r>
            <a:r>
              <a:rPr sz="2600" spc="-10" dirty="0">
                <a:latin typeface="Perpetua"/>
                <a:cs typeface="Perpetua"/>
              </a:rPr>
              <a:t>cultured </a:t>
            </a:r>
            <a:r>
              <a:rPr sz="2600" dirty="0">
                <a:latin typeface="Perpetua"/>
                <a:cs typeface="Perpetua"/>
              </a:rPr>
              <a:t>in a </a:t>
            </a:r>
            <a:r>
              <a:rPr sz="2600" spc="-5" dirty="0">
                <a:latin typeface="Perpetua"/>
                <a:cs typeface="Perpetua"/>
              </a:rPr>
              <a:t>continuous </a:t>
            </a:r>
            <a:r>
              <a:rPr sz="2600" spc="-10" dirty="0">
                <a:latin typeface="Perpetua"/>
                <a:cs typeface="Perpetua"/>
              </a:rPr>
              <a:t>culture </a:t>
            </a:r>
            <a:r>
              <a:rPr sz="2600" dirty="0">
                <a:latin typeface="Perpetua"/>
                <a:cs typeface="Perpetua"/>
              </a:rPr>
              <a:t>system </a:t>
            </a:r>
            <a:r>
              <a:rPr sz="2600" spc="-15" dirty="0">
                <a:latin typeface="Perpetua"/>
                <a:cs typeface="Perpetua"/>
              </a:rPr>
              <a:t>provided 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bioreactor.</a:t>
            </a:r>
            <a:endParaRPr sz="2600">
              <a:latin typeface="Perpetua"/>
              <a:cs typeface="Perpetua"/>
            </a:endParaRPr>
          </a:p>
          <a:p>
            <a:pPr marL="286385" marR="100520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bioreactor </a:t>
            </a:r>
            <a:r>
              <a:rPr sz="2600" spc="-15" dirty="0">
                <a:latin typeface="Perpetua"/>
                <a:cs typeface="Perpetua"/>
              </a:rPr>
              <a:t>provides </a:t>
            </a:r>
            <a:r>
              <a:rPr sz="2600" spc="-5" dirty="0">
                <a:latin typeface="Perpetua"/>
                <a:cs typeface="Perpetua"/>
              </a:rPr>
              <a:t>optimum </a:t>
            </a:r>
            <a:r>
              <a:rPr sz="2600" spc="-10" dirty="0">
                <a:latin typeface="Perpetua"/>
                <a:cs typeface="Perpetua"/>
              </a:rPr>
              <a:t>growth </a:t>
            </a:r>
            <a:r>
              <a:rPr sz="2600" spc="-5" dirty="0">
                <a:latin typeface="Perpetua"/>
                <a:cs typeface="Perpetua"/>
              </a:rPr>
              <a:t>conditions  </a:t>
            </a:r>
            <a:r>
              <a:rPr sz="2600" spc="-10" dirty="0">
                <a:latin typeface="Perpetua"/>
                <a:cs typeface="Perpetua"/>
              </a:rPr>
              <a:t>(temperature,</a:t>
            </a:r>
            <a:r>
              <a:rPr sz="2600" spc="-1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pH,</a:t>
            </a:r>
            <a:r>
              <a:rPr sz="2600" spc="-114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substrate,</a:t>
            </a:r>
            <a:r>
              <a:rPr sz="2600" spc="-10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salts,</a:t>
            </a:r>
            <a:r>
              <a:rPr sz="2600" spc="-1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vitamins,</a:t>
            </a:r>
            <a:r>
              <a:rPr sz="2600" spc="-9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oxygen)</a:t>
            </a:r>
            <a:endParaRPr sz="2600">
              <a:latin typeface="Perpetua"/>
              <a:cs typeface="Perpetua"/>
            </a:endParaRPr>
          </a:p>
          <a:p>
            <a:pPr marL="286385" marR="439420" indent="-273685">
              <a:lnSpc>
                <a:spcPct val="100000"/>
              </a:lnSpc>
              <a:spcBef>
                <a:spcPts val="5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Bioreactor </a:t>
            </a:r>
            <a:r>
              <a:rPr sz="2600" spc="-10" dirty="0">
                <a:latin typeface="Perpetua"/>
                <a:cs typeface="Perpetua"/>
              </a:rPr>
              <a:t>covert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35" dirty="0">
                <a:latin typeface="Perpetua"/>
                <a:cs typeface="Perpetua"/>
              </a:rPr>
              <a:t>raw </a:t>
            </a:r>
            <a:r>
              <a:rPr sz="2600" dirty="0">
                <a:latin typeface="Perpetua"/>
                <a:cs typeface="Perpetua"/>
              </a:rPr>
              <a:t>materials into specific </a:t>
            </a:r>
            <a:r>
              <a:rPr sz="2600" spc="-10" dirty="0">
                <a:latin typeface="Perpetua"/>
                <a:cs typeface="Perpetua"/>
              </a:rPr>
              <a:t>product,  </a:t>
            </a:r>
            <a:r>
              <a:rPr sz="2600" spc="-5" dirty="0">
                <a:latin typeface="Perpetua"/>
                <a:cs typeface="Perpetua"/>
              </a:rPr>
              <a:t>specific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enzyme.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1720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Downstream</a:t>
            </a:r>
            <a:r>
              <a:rPr sz="4000" spc="-90" dirty="0"/>
              <a:t> </a:t>
            </a:r>
            <a:r>
              <a:rPr sz="4000" spc="-10" dirty="0"/>
              <a:t>processing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9295" marR="5080" indent="-27368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10565" algn="l"/>
              </a:tabLst>
            </a:pPr>
            <a:r>
              <a:rPr spc="-5" dirty="0"/>
              <a:t>After biosynthesis </a:t>
            </a:r>
            <a:r>
              <a:rPr dirty="0"/>
              <a:t>inside the </a:t>
            </a:r>
            <a:r>
              <a:rPr spc="-25" dirty="0"/>
              <a:t>bioreactor, </a:t>
            </a:r>
            <a:r>
              <a:rPr dirty="0"/>
              <a:t>the </a:t>
            </a:r>
            <a:r>
              <a:rPr spc="-10" dirty="0"/>
              <a:t>product </a:t>
            </a:r>
            <a:r>
              <a:rPr dirty="0"/>
              <a:t>has to be  </a:t>
            </a:r>
            <a:r>
              <a:rPr spc="-5" dirty="0"/>
              <a:t>subjected through </a:t>
            </a:r>
            <a:r>
              <a:rPr dirty="0"/>
              <a:t>a </a:t>
            </a:r>
            <a:r>
              <a:rPr spc="10" dirty="0"/>
              <a:t>series </a:t>
            </a:r>
            <a:r>
              <a:rPr spc="-10" dirty="0"/>
              <a:t>of </a:t>
            </a:r>
            <a:r>
              <a:rPr spc="-5" dirty="0"/>
              <a:t>processes before </a:t>
            </a:r>
            <a:r>
              <a:rPr dirty="0"/>
              <a:t>it is </a:t>
            </a:r>
            <a:r>
              <a:rPr spc="-15" dirty="0"/>
              <a:t>ready </a:t>
            </a:r>
            <a:r>
              <a:rPr spc="-5" dirty="0"/>
              <a:t>for  </a:t>
            </a:r>
            <a:r>
              <a:rPr spc="-30" dirty="0"/>
              <a:t>marketing.</a:t>
            </a:r>
          </a:p>
          <a:p>
            <a:pPr marL="709295" marR="26543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10565" algn="l"/>
              </a:tabLst>
            </a:pPr>
            <a:r>
              <a:rPr dirty="0"/>
              <a:t>The </a:t>
            </a:r>
            <a:r>
              <a:rPr spc="-5" dirty="0"/>
              <a:t>process includes separation and </a:t>
            </a:r>
            <a:r>
              <a:rPr dirty="0"/>
              <a:t>purification, </a:t>
            </a:r>
            <a:r>
              <a:rPr spc="5" dirty="0"/>
              <a:t>which</a:t>
            </a:r>
            <a:r>
              <a:rPr spc="-120" dirty="0"/>
              <a:t> </a:t>
            </a:r>
            <a:r>
              <a:rPr spc="-10" dirty="0"/>
              <a:t>are  </a:t>
            </a:r>
            <a:r>
              <a:rPr spc="-15" dirty="0"/>
              <a:t>collectively </a:t>
            </a:r>
            <a:r>
              <a:rPr dirty="0"/>
              <a:t>referred </a:t>
            </a:r>
            <a:r>
              <a:rPr spc="-5" dirty="0"/>
              <a:t>as </a:t>
            </a:r>
            <a:r>
              <a:rPr spc="-10" dirty="0"/>
              <a:t>downstream</a:t>
            </a:r>
            <a:r>
              <a:rPr spc="-20" dirty="0"/>
              <a:t> </a:t>
            </a:r>
            <a:r>
              <a:rPr spc="-25" dirty="0"/>
              <a:t>processing.</a:t>
            </a:r>
          </a:p>
          <a:p>
            <a:pPr marL="709295" indent="-27368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10565" algn="l"/>
              </a:tabLst>
            </a:pPr>
            <a:r>
              <a:rPr dirty="0"/>
              <a:t>The </a:t>
            </a:r>
            <a:r>
              <a:rPr spc="-10" dirty="0"/>
              <a:t>product </a:t>
            </a:r>
            <a:r>
              <a:rPr dirty="0"/>
              <a:t>has to be formulated in </a:t>
            </a:r>
            <a:r>
              <a:rPr spc="-10" dirty="0"/>
              <a:t>suitable</a:t>
            </a:r>
            <a:r>
              <a:rPr spc="-20" dirty="0"/>
              <a:t> </a:t>
            </a:r>
            <a:r>
              <a:rPr spc="-10" dirty="0"/>
              <a:t>preservatives.</a:t>
            </a:r>
          </a:p>
          <a:p>
            <a:pPr marL="709295" marR="20447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710565" algn="l"/>
              </a:tabLst>
            </a:pPr>
            <a:r>
              <a:rPr spc="5" dirty="0"/>
              <a:t>Such </a:t>
            </a:r>
            <a:r>
              <a:rPr dirty="0"/>
              <a:t>formulation has to </a:t>
            </a:r>
            <a:r>
              <a:rPr spc="-5" dirty="0"/>
              <a:t>undergo </a:t>
            </a:r>
            <a:r>
              <a:rPr spc="-10" dirty="0"/>
              <a:t>through </a:t>
            </a:r>
            <a:r>
              <a:rPr dirty="0"/>
              <a:t>clinical </a:t>
            </a:r>
            <a:r>
              <a:rPr spc="5" dirty="0"/>
              <a:t>trials </a:t>
            </a:r>
            <a:r>
              <a:rPr spc="-5" dirty="0"/>
              <a:t>as </a:t>
            </a:r>
            <a:r>
              <a:rPr dirty="0"/>
              <a:t>in  </a:t>
            </a:r>
            <a:r>
              <a:rPr spc="-5" dirty="0"/>
              <a:t>case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drugs.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ns\Desktop\restriction-enzymes_m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73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" y="325958"/>
            <a:ext cx="8376919" cy="984885"/>
          </a:xfrm>
        </p:spPr>
        <p:txBody>
          <a:bodyPr/>
          <a:lstStyle/>
          <a:p>
            <a:r>
              <a:rPr lang="en-IN" dirty="0" smtClean="0"/>
              <a:t>Difference between </a:t>
            </a:r>
            <a:r>
              <a:rPr lang="en-IN" dirty="0" err="1" smtClean="0"/>
              <a:t>endonuclease</a:t>
            </a:r>
            <a:r>
              <a:rPr lang="en-IN" dirty="0" smtClean="0"/>
              <a:t> and </a:t>
            </a:r>
            <a:r>
              <a:rPr lang="en-IN" dirty="0" err="1" smtClean="0"/>
              <a:t>exo</a:t>
            </a:r>
            <a:r>
              <a:rPr lang="en-IN" dirty="0" smtClean="0"/>
              <a:t> nuclease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2362200"/>
          <a:ext cx="6096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Exonuclease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Endonuclease</a:t>
                      </a:r>
                      <a:r>
                        <a:rPr lang="e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These nucleases</a:t>
                      </a:r>
                      <a:r>
                        <a:rPr lang="en-IN" baseline="0" dirty="0" smtClean="0"/>
                        <a:t> cleave base pairs of DNA at their terminal 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They cleave DNA at specific point except the terminal end.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They act on single strand or gap  in double</a:t>
                      </a:r>
                      <a:r>
                        <a:rPr lang="en-IN" baseline="0" dirty="0" smtClean="0"/>
                        <a:t> stranded DNA.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They cleave one strand or both strands of</a:t>
                      </a:r>
                      <a:r>
                        <a:rPr lang="en-IN" baseline="0" dirty="0" smtClean="0"/>
                        <a:t> double stranded DNA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They do not cut RNA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They may cut RNA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40" y="325958"/>
            <a:ext cx="8376919" cy="984885"/>
          </a:xfrm>
        </p:spPr>
        <p:txBody>
          <a:bodyPr/>
          <a:lstStyle/>
          <a:p>
            <a:r>
              <a:rPr lang="en-US" dirty="0" smtClean="0"/>
              <a:t>Difference between plasmid DNA and chromosomal DNA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362200"/>
          <a:ext cx="6096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Plasmid DNA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Chromosomal</a:t>
                      </a:r>
                      <a:r>
                        <a:rPr lang="en-US" baseline="0" dirty="0" smtClean="0"/>
                        <a:t> DNA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circular</a:t>
                      </a:r>
                      <a:r>
                        <a:rPr lang="en-US" baseline="0" dirty="0" smtClean="0"/>
                        <a:t>, extra chromosomal DNA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linear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associated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histone</a:t>
                      </a:r>
                      <a:r>
                        <a:rPr lang="en-US" baseline="0" dirty="0" smtClean="0"/>
                        <a:t>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histone</a:t>
                      </a:r>
                      <a:r>
                        <a:rPr lang="en-US" baseline="0" dirty="0" smtClean="0"/>
                        <a:t> proteins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very few genes but may not be necessary for the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Consists</a:t>
                      </a:r>
                      <a:r>
                        <a:rPr lang="en-US" baseline="0" dirty="0" smtClean="0"/>
                        <a:t> of complete genome vital for the cellular functions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Replicates independently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Replicates with genome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64998"/>
            <a:ext cx="8267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BIOTECHNOLOGY: </a:t>
            </a:r>
            <a:r>
              <a:rPr spc="-5" dirty="0"/>
              <a:t>PRINCIPLES </a:t>
            </a:r>
            <a:r>
              <a:rPr spc="5" dirty="0"/>
              <a:t>AND</a:t>
            </a:r>
            <a:r>
              <a:rPr spc="-114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52830"/>
            <a:ext cx="8049259" cy="323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786255" indent="-2743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120" dirty="0">
                <a:latin typeface="Perpetua"/>
                <a:cs typeface="Perpetua"/>
              </a:rPr>
              <a:t>Two </a:t>
            </a:r>
            <a:r>
              <a:rPr sz="2600" spc="-10" dirty="0">
                <a:latin typeface="Perpetua"/>
                <a:cs typeface="Perpetua"/>
              </a:rPr>
              <a:t>core </a:t>
            </a:r>
            <a:r>
              <a:rPr sz="2600" dirty="0">
                <a:latin typeface="Perpetua"/>
                <a:cs typeface="Perpetua"/>
              </a:rPr>
              <a:t>techniques </a:t>
            </a:r>
            <a:r>
              <a:rPr sz="2600" spc="-10" dirty="0">
                <a:latin typeface="Perpetua"/>
                <a:cs typeface="Perpetua"/>
              </a:rPr>
              <a:t>that enabled </a:t>
            </a:r>
            <a:r>
              <a:rPr sz="2600" spc="20" dirty="0">
                <a:latin typeface="Perpetua"/>
                <a:cs typeface="Perpetua"/>
              </a:rPr>
              <a:t>birth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5" dirty="0">
                <a:latin typeface="Perpetua"/>
                <a:cs typeface="Perpetua"/>
              </a:rPr>
              <a:t>modern  </a:t>
            </a:r>
            <a:r>
              <a:rPr sz="2600" dirty="0">
                <a:latin typeface="Perpetua"/>
                <a:cs typeface="Perpetua"/>
              </a:rPr>
              <a:t>biotechnology:</a:t>
            </a:r>
            <a:endParaRPr sz="2600">
              <a:latin typeface="Perpetua"/>
              <a:cs typeface="Perpetua"/>
            </a:endParaRPr>
          </a:p>
          <a:p>
            <a:pPr marL="561340" marR="151130" lvl="1" indent="-228600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b="1" dirty="0">
                <a:latin typeface="Perpetua"/>
                <a:cs typeface="Perpetua"/>
              </a:rPr>
              <a:t>Genetic </a:t>
            </a:r>
            <a:r>
              <a:rPr sz="2400" b="1" spc="-5" dirty="0">
                <a:latin typeface="Perpetua"/>
                <a:cs typeface="Perpetua"/>
              </a:rPr>
              <a:t>engineering</a:t>
            </a:r>
            <a:r>
              <a:rPr sz="2400" spc="-5" dirty="0">
                <a:latin typeface="Perpetua"/>
                <a:cs typeface="Perpetua"/>
              </a:rPr>
              <a:t>:Techniques </a:t>
            </a:r>
            <a:r>
              <a:rPr sz="240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alter the </a:t>
            </a:r>
            <a:r>
              <a:rPr sz="2400" spc="5" dirty="0">
                <a:latin typeface="Perpetua"/>
                <a:cs typeface="Perpetua"/>
              </a:rPr>
              <a:t>chemistry </a:t>
            </a:r>
            <a:r>
              <a:rPr sz="2400" dirty="0">
                <a:latin typeface="Perpetua"/>
                <a:cs typeface="Perpetua"/>
              </a:rPr>
              <a:t>of  </a:t>
            </a:r>
            <a:r>
              <a:rPr sz="2400" spc="-5" dirty="0">
                <a:latin typeface="Perpetua"/>
                <a:cs typeface="Perpetua"/>
              </a:rPr>
              <a:t>genetic </a:t>
            </a:r>
            <a:r>
              <a:rPr sz="2400" dirty="0">
                <a:latin typeface="Perpetua"/>
                <a:cs typeface="Perpetua"/>
              </a:rPr>
              <a:t>material (DNA </a:t>
            </a:r>
            <a:r>
              <a:rPr sz="2400" spc="-5" dirty="0">
                <a:latin typeface="Perpetua"/>
                <a:cs typeface="Perpetua"/>
              </a:rPr>
              <a:t>and RNA) </a:t>
            </a:r>
            <a:r>
              <a:rPr sz="2400" spc="-10" dirty="0">
                <a:latin typeface="Perpetua"/>
                <a:cs typeface="Perpetua"/>
              </a:rPr>
              <a:t>to </a:t>
            </a:r>
            <a:r>
              <a:rPr sz="2400" spc="-5" dirty="0">
                <a:latin typeface="Perpetua"/>
                <a:cs typeface="Perpetua"/>
              </a:rPr>
              <a:t>introduce </a:t>
            </a:r>
            <a:r>
              <a:rPr sz="2400" dirty="0">
                <a:latin typeface="Perpetua"/>
                <a:cs typeface="Perpetua"/>
              </a:rPr>
              <a:t>into host </a:t>
            </a:r>
            <a:r>
              <a:rPr sz="2400" spc="-5" dirty="0">
                <a:latin typeface="Perpetua"/>
                <a:cs typeface="Perpetua"/>
              </a:rPr>
              <a:t>organisms  and </a:t>
            </a:r>
            <a:r>
              <a:rPr sz="2400" dirty="0">
                <a:latin typeface="Perpetua"/>
                <a:cs typeface="Perpetua"/>
              </a:rPr>
              <a:t>thus </a:t>
            </a:r>
            <a:r>
              <a:rPr sz="2400" spc="5" dirty="0">
                <a:latin typeface="Perpetua"/>
                <a:cs typeface="Perpetua"/>
              </a:rPr>
              <a:t>change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phenotype </a:t>
            </a:r>
            <a:r>
              <a:rPr sz="2400" dirty="0">
                <a:latin typeface="Perpetua"/>
                <a:cs typeface="Perpetua"/>
              </a:rPr>
              <a:t>of the host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organism.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ct val="100000"/>
              </a:lnSpc>
              <a:spcBef>
                <a:spcPts val="57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Maintenance of </a:t>
            </a:r>
            <a:r>
              <a:rPr sz="2600" b="1" spc="5" dirty="0">
                <a:latin typeface="Perpetua"/>
                <a:cs typeface="Perpetua"/>
              </a:rPr>
              <a:t>sterile </a:t>
            </a:r>
            <a:r>
              <a:rPr sz="2600" spc="-5" dirty="0">
                <a:latin typeface="Perpetua"/>
                <a:cs typeface="Perpetua"/>
              </a:rPr>
              <a:t>(microbial contamination-free)  ambient </a:t>
            </a:r>
            <a:r>
              <a:rPr sz="2600" spc="5" dirty="0">
                <a:latin typeface="Perpetua"/>
                <a:cs typeface="Perpetua"/>
              </a:rPr>
              <a:t>chemical engineering </a:t>
            </a:r>
            <a:r>
              <a:rPr sz="2600" spc="-5" dirty="0">
                <a:latin typeface="Perpetua"/>
                <a:cs typeface="Perpetua"/>
              </a:rPr>
              <a:t>processes </a:t>
            </a:r>
            <a:r>
              <a:rPr sz="2600" dirty="0">
                <a:latin typeface="Perpetua"/>
                <a:cs typeface="Perpetua"/>
              </a:rPr>
              <a:t>to </a:t>
            </a:r>
            <a:r>
              <a:rPr sz="2600" spc="-10" dirty="0">
                <a:latin typeface="Perpetua"/>
                <a:cs typeface="Perpetua"/>
              </a:rPr>
              <a:t>enable growth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-15" dirty="0">
                <a:latin typeface="Perpetua"/>
                <a:cs typeface="Perpetua"/>
              </a:rPr>
              <a:t>only 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5" dirty="0">
                <a:latin typeface="Perpetua"/>
                <a:cs typeface="Perpetua"/>
              </a:rPr>
              <a:t>desired microbe/eukaryotic cell </a:t>
            </a:r>
            <a:r>
              <a:rPr sz="2600" dirty="0">
                <a:latin typeface="Perpetua"/>
                <a:cs typeface="Perpetua"/>
              </a:rPr>
              <a:t>in </a:t>
            </a:r>
            <a:r>
              <a:rPr sz="2600" spc="-5" dirty="0">
                <a:latin typeface="Perpetua"/>
                <a:cs typeface="Perpetua"/>
              </a:rPr>
              <a:t>large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quantities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Conceptual </a:t>
            </a:r>
            <a:r>
              <a:rPr spc="-10" dirty="0"/>
              <a:t>development </a:t>
            </a:r>
            <a:r>
              <a:rPr spc="5" dirty="0"/>
              <a:t>of </a:t>
            </a:r>
            <a:r>
              <a:rPr dirty="0"/>
              <a:t>the principle</a:t>
            </a:r>
            <a:r>
              <a:rPr spc="-210" dirty="0"/>
              <a:t> </a:t>
            </a:r>
            <a:r>
              <a:rPr spc="5" dirty="0"/>
              <a:t>of  </a:t>
            </a:r>
            <a:r>
              <a:rPr dirty="0"/>
              <a:t>genetic</a:t>
            </a:r>
            <a:r>
              <a:rPr spc="-60" dirty="0"/>
              <a:t> </a:t>
            </a:r>
            <a:r>
              <a:rPr dirty="0"/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91158"/>
            <a:ext cx="7874634" cy="447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Perpetua"/>
                <a:cs typeface="Perpetua"/>
              </a:rPr>
              <a:t>Asexual reproduction </a:t>
            </a:r>
            <a:r>
              <a:rPr sz="2200" spc="-5" dirty="0">
                <a:latin typeface="Perpetua"/>
                <a:cs typeface="Perpetua"/>
              </a:rPr>
              <a:t>preserves the genetic identity </a:t>
            </a:r>
            <a:r>
              <a:rPr sz="2200" dirty="0">
                <a:latin typeface="Perpetua"/>
                <a:cs typeface="Perpetua"/>
              </a:rPr>
              <a:t>of</a:t>
            </a:r>
            <a:r>
              <a:rPr sz="2200" spc="15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species.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375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Sexual </a:t>
            </a:r>
            <a:r>
              <a:rPr sz="2200" spc="-10" dirty="0">
                <a:latin typeface="Perpetua"/>
                <a:cs typeface="Perpetua"/>
              </a:rPr>
              <a:t>reproduction </a:t>
            </a:r>
            <a:r>
              <a:rPr sz="2200" spc="-15" dirty="0">
                <a:latin typeface="Perpetua"/>
                <a:cs typeface="Perpetua"/>
              </a:rPr>
              <a:t>creates </a:t>
            </a:r>
            <a:r>
              <a:rPr sz="2200" spc="-5" dirty="0">
                <a:latin typeface="Perpetua"/>
                <a:cs typeface="Perpetua"/>
              </a:rPr>
              <a:t>variation and </a:t>
            </a:r>
            <a:r>
              <a:rPr sz="2200" spc="-15" dirty="0">
                <a:latin typeface="Perpetua"/>
                <a:cs typeface="Perpetua"/>
              </a:rPr>
              <a:t>creates </a:t>
            </a:r>
            <a:r>
              <a:rPr sz="2200" spc="-5" dirty="0">
                <a:latin typeface="Perpetua"/>
                <a:cs typeface="Perpetua"/>
              </a:rPr>
              <a:t>unique combinations</a:t>
            </a:r>
            <a:r>
              <a:rPr sz="2200" spc="25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of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5"/>
              </a:lnSpc>
            </a:pPr>
            <a:r>
              <a:rPr sz="2200" spc="-5" dirty="0">
                <a:latin typeface="Perpetua"/>
                <a:cs typeface="Perpetua"/>
              </a:rPr>
              <a:t>genetic</a:t>
            </a:r>
            <a:r>
              <a:rPr sz="2200" spc="-10" dirty="0">
                <a:latin typeface="Perpetua"/>
                <a:cs typeface="Perpetua"/>
              </a:rPr>
              <a:t> </a:t>
            </a:r>
            <a:r>
              <a:rPr sz="2200" spc="-25" dirty="0">
                <a:latin typeface="Perpetua"/>
                <a:cs typeface="Perpetua"/>
              </a:rPr>
              <a:t>makeup.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0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0" dirty="0">
                <a:latin typeface="Perpetua"/>
                <a:cs typeface="Perpetua"/>
              </a:rPr>
              <a:t>Traditional </a:t>
            </a:r>
            <a:r>
              <a:rPr sz="2200" spc="-5" dirty="0">
                <a:latin typeface="Perpetua"/>
                <a:cs typeface="Perpetua"/>
              </a:rPr>
              <a:t>hybridization </a:t>
            </a:r>
            <a:r>
              <a:rPr sz="2200" spc="-10" dirty="0">
                <a:latin typeface="Perpetua"/>
                <a:cs typeface="Perpetua"/>
              </a:rPr>
              <a:t>procedures </a:t>
            </a:r>
            <a:r>
              <a:rPr sz="2200" spc="-5" dirty="0">
                <a:latin typeface="Perpetua"/>
                <a:cs typeface="Perpetua"/>
              </a:rPr>
              <a:t>used in plant and animal </a:t>
            </a:r>
            <a:r>
              <a:rPr sz="2200" spc="-10" dirty="0">
                <a:latin typeface="Perpetua"/>
                <a:cs typeface="Perpetua"/>
              </a:rPr>
              <a:t>breeding lead  </a:t>
            </a:r>
            <a:r>
              <a:rPr sz="2200" spc="-5" dirty="0">
                <a:latin typeface="Perpetua"/>
                <a:cs typeface="Perpetua"/>
              </a:rPr>
              <a:t>to </a:t>
            </a:r>
            <a:r>
              <a:rPr sz="2200" spc="-10" dirty="0">
                <a:latin typeface="Perpetua"/>
                <a:cs typeface="Perpetua"/>
              </a:rPr>
              <a:t>inclusion </a:t>
            </a: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b="1" spc="-10" dirty="0">
                <a:latin typeface="Perpetua"/>
                <a:cs typeface="Perpetua"/>
              </a:rPr>
              <a:t>undesirable </a:t>
            </a:r>
            <a:r>
              <a:rPr sz="2200" b="1" spc="-5" dirty="0">
                <a:latin typeface="Perpetua"/>
                <a:cs typeface="Perpetua"/>
              </a:rPr>
              <a:t>genes </a:t>
            </a:r>
            <a:r>
              <a:rPr sz="2200" spc="-5" dirty="0">
                <a:latin typeface="Perpetua"/>
                <a:cs typeface="Perpetua"/>
              </a:rPr>
              <a:t>along with </a:t>
            </a:r>
            <a:r>
              <a:rPr sz="2200" b="1" spc="-5" dirty="0">
                <a:latin typeface="Perpetua"/>
                <a:cs typeface="Perpetua"/>
              </a:rPr>
              <a:t>desired</a:t>
            </a:r>
            <a:r>
              <a:rPr sz="2200" b="1" spc="170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genes.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375"/>
              </a:lnSpc>
              <a:spcBef>
                <a:spcPts val="7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The </a:t>
            </a:r>
            <a:r>
              <a:rPr sz="2200" dirty="0">
                <a:latin typeface="Perpetua"/>
                <a:cs typeface="Perpetua"/>
              </a:rPr>
              <a:t>techniques </a:t>
            </a:r>
            <a:r>
              <a:rPr sz="2200" spc="-5" dirty="0">
                <a:latin typeface="Perpetua"/>
                <a:cs typeface="Perpetua"/>
              </a:rPr>
              <a:t>of genetic </a:t>
            </a:r>
            <a:r>
              <a:rPr sz="2200" spc="5" dirty="0">
                <a:latin typeface="Perpetua"/>
                <a:cs typeface="Perpetua"/>
              </a:rPr>
              <a:t>engineering which </a:t>
            </a:r>
            <a:r>
              <a:rPr sz="2200" spc="-5" dirty="0">
                <a:latin typeface="Perpetua"/>
                <a:cs typeface="Perpetua"/>
              </a:rPr>
              <a:t>includes</a:t>
            </a:r>
            <a:r>
              <a:rPr sz="2200" spc="4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creation</a:t>
            </a:r>
            <a:endParaRPr sz="2200">
              <a:latin typeface="Perpetua"/>
              <a:cs typeface="Perpetua"/>
            </a:endParaRPr>
          </a:p>
          <a:p>
            <a:pPr marL="286385" marR="90805">
              <a:lnSpc>
                <a:spcPct val="80000"/>
              </a:lnSpc>
              <a:spcBef>
                <a:spcPts val="265"/>
              </a:spcBef>
            </a:pPr>
            <a:r>
              <a:rPr sz="2200" spc="-5" dirty="0">
                <a:latin typeface="Perpetua"/>
                <a:cs typeface="Perpetua"/>
              </a:rPr>
              <a:t>of </a:t>
            </a:r>
            <a:r>
              <a:rPr sz="2200" b="1" spc="-5" dirty="0">
                <a:latin typeface="Perpetua"/>
                <a:cs typeface="Perpetua"/>
              </a:rPr>
              <a:t>recombinant </a:t>
            </a:r>
            <a:r>
              <a:rPr sz="2200" b="1" spc="-10" dirty="0">
                <a:latin typeface="Perpetua"/>
                <a:cs typeface="Perpetua"/>
              </a:rPr>
              <a:t>DNA</a:t>
            </a:r>
            <a:r>
              <a:rPr sz="2200" spc="-10" dirty="0">
                <a:latin typeface="Perpetua"/>
                <a:cs typeface="Perpetua"/>
              </a:rPr>
              <a:t>, </a:t>
            </a:r>
            <a:r>
              <a:rPr sz="2200" spc="-5" dirty="0">
                <a:latin typeface="Perpetua"/>
                <a:cs typeface="Perpetua"/>
              </a:rPr>
              <a:t>use of </a:t>
            </a:r>
            <a:r>
              <a:rPr sz="2200" b="1" spc="-5" dirty="0">
                <a:latin typeface="Perpetua"/>
                <a:cs typeface="Perpetua"/>
              </a:rPr>
              <a:t>gene </a:t>
            </a:r>
            <a:r>
              <a:rPr sz="2200" b="1" spc="-10" dirty="0">
                <a:latin typeface="Perpetua"/>
                <a:cs typeface="Perpetua"/>
              </a:rPr>
              <a:t>cloning</a:t>
            </a:r>
            <a:r>
              <a:rPr sz="2200" spc="-10" dirty="0">
                <a:latin typeface="Perpetua"/>
                <a:cs typeface="Perpetua"/>
              </a:rPr>
              <a:t>and </a:t>
            </a:r>
            <a:r>
              <a:rPr sz="2200" b="1" spc="-5" dirty="0">
                <a:latin typeface="Perpetua"/>
                <a:cs typeface="Perpetua"/>
              </a:rPr>
              <a:t>gene </a:t>
            </a:r>
            <a:r>
              <a:rPr sz="2200" b="1" spc="-10" dirty="0">
                <a:latin typeface="Perpetua"/>
                <a:cs typeface="Perpetua"/>
              </a:rPr>
              <a:t>transfer</a:t>
            </a:r>
            <a:r>
              <a:rPr sz="2200" spc="-10" dirty="0">
                <a:latin typeface="Perpetua"/>
                <a:cs typeface="Perpetua"/>
              </a:rPr>
              <a:t>,  </a:t>
            </a:r>
            <a:r>
              <a:rPr sz="2200" spc="-20" dirty="0">
                <a:latin typeface="Perpetua"/>
                <a:cs typeface="Perpetua"/>
              </a:rPr>
              <a:t>overcome </a:t>
            </a:r>
            <a:r>
              <a:rPr sz="2200" spc="-5" dirty="0">
                <a:latin typeface="Perpetua"/>
                <a:cs typeface="Perpetua"/>
              </a:rPr>
              <a:t>this </a:t>
            </a:r>
            <a:r>
              <a:rPr sz="2200" spc="-10" dirty="0">
                <a:latin typeface="Perpetua"/>
                <a:cs typeface="Perpetua"/>
              </a:rPr>
              <a:t>limitation </a:t>
            </a:r>
            <a:r>
              <a:rPr sz="2200" spc="-5" dirty="0">
                <a:latin typeface="Perpetua"/>
                <a:cs typeface="Perpetua"/>
              </a:rPr>
              <a:t>and </a:t>
            </a:r>
            <a:r>
              <a:rPr sz="2200" spc="-15" dirty="0">
                <a:latin typeface="Perpetua"/>
                <a:cs typeface="Perpetua"/>
              </a:rPr>
              <a:t>allows </a:t>
            </a:r>
            <a:r>
              <a:rPr sz="2200" spc="-5" dirty="0">
                <a:latin typeface="Perpetua"/>
                <a:cs typeface="Perpetua"/>
              </a:rPr>
              <a:t>us to isolate and introduce </a:t>
            </a:r>
            <a:r>
              <a:rPr sz="2200" spc="-15" dirty="0">
                <a:latin typeface="Perpetua"/>
                <a:cs typeface="Perpetua"/>
              </a:rPr>
              <a:t>only </a:t>
            </a:r>
            <a:r>
              <a:rPr sz="2200" spc="-5" dirty="0">
                <a:latin typeface="Perpetua"/>
                <a:cs typeface="Perpetua"/>
              </a:rPr>
              <a:t>one or  a set of </a:t>
            </a:r>
            <a:r>
              <a:rPr sz="2200" spc="-10" dirty="0">
                <a:latin typeface="Perpetua"/>
                <a:cs typeface="Perpetua"/>
              </a:rPr>
              <a:t>desirable </a:t>
            </a:r>
            <a:r>
              <a:rPr sz="2200" spc="-5" dirty="0">
                <a:latin typeface="Perpetua"/>
                <a:cs typeface="Perpetua"/>
              </a:rPr>
              <a:t>genes without introducing </a:t>
            </a:r>
            <a:r>
              <a:rPr sz="2200" spc="-10" dirty="0">
                <a:latin typeface="Perpetua"/>
                <a:cs typeface="Perpetua"/>
              </a:rPr>
              <a:t>undesirable </a:t>
            </a:r>
            <a:r>
              <a:rPr sz="2200" spc="-5" dirty="0">
                <a:latin typeface="Perpetua"/>
                <a:cs typeface="Perpetua"/>
              </a:rPr>
              <a:t>genes into target  organism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61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solidFill>
                  <a:srgbClr val="00AF50"/>
                </a:solidFill>
                <a:latin typeface="Perpetua"/>
                <a:cs typeface="Perpetua"/>
              </a:rPr>
              <a:t>Three </a:t>
            </a:r>
            <a:r>
              <a:rPr sz="2200" spc="-5" dirty="0">
                <a:solidFill>
                  <a:srgbClr val="00AF50"/>
                </a:solidFill>
                <a:latin typeface="Perpetua"/>
                <a:cs typeface="Perpetua"/>
              </a:rPr>
              <a:t>basic steps in </a:t>
            </a:r>
            <a:r>
              <a:rPr sz="2200" spc="-10" dirty="0">
                <a:solidFill>
                  <a:srgbClr val="00AF50"/>
                </a:solidFill>
                <a:latin typeface="Perpetua"/>
                <a:cs typeface="Perpetua"/>
              </a:rPr>
              <a:t>genetically </a:t>
            </a:r>
            <a:r>
              <a:rPr sz="2200" spc="-5" dirty="0">
                <a:solidFill>
                  <a:srgbClr val="00AF50"/>
                </a:solidFill>
                <a:latin typeface="Perpetua"/>
                <a:cs typeface="Perpetua"/>
              </a:rPr>
              <a:t>modifying </a:t>
            </a:r>
            <a:r>
              <a:rPr sz="2200" dirty="0">
                <a:solidFill>
                  <a:srgbClr val="00AF50"/>
                </a:solidFill>
                <a:latin typeface="Perpetua"/>
                <a:cs typeface="Perpetua"/>
              </a:rPr>
              <a:t>an </a:t>
            </a:r>
            <a:r>
              <a:rPr sz="2200" spc="-5" dirty="0">
                <a:solidFill>
                  <a:srgbClr val="00AF50"/>
                </a:solidFill>
                <a:latin typeface="Perpetua"/>
                <a:cs typeface="Perpetua"/>
              </a:rPr>
              <a:t>organism</a:t>
            </a:r>
            <a:r>
              <a:rPr sz="2200" spc="100" dirty="0">
                <a:solidFill>
                  <a:srgbClr val="00AF50"/>
                </a:solidFill>
                <a:latin typeface="Perpetua"/>
                <a:cs typeface="Perpetua"/>
              </a:rPr>
              <a:t> </a:t>
            </a:r>
            <a:r>
              <a:rPr sz="2200" spc="-5" dirty="0">
                <a:solidFill>
                  <a:srgbClr val="00AF50"/>
                </a:solidFill>
                <a:latin typeface="Perpetua"/>
                <a:cs typeface="Perpetua"/>
              </a:rPr>
              <a:t>–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33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10" dirty="0">
                <a:latin typeface="Perpetua"/>
                <a:cs typeface="Perpetua"/>
              </a:rPr>
              <a:t>Identification </a:t>
            </a:r>
            <a:r>
              <a:rPr sz="2000" b="1" dirty="0">
                <a:latin typeface="Perpetua"/>
                <a:cs typeface="Perpetua"/>
              </a:rPr>
              <a:t>of </a:t>
            </a:r>
            <a:r>
              <a:rPr sz="2000" b="1" spc="-5" dirty="0">
                <a:latin typeface="Perpetua"/>
                <a:cs typeface="Perpetua"/>
              </a:rPr>
              <a:t>DNA </a:t>
            </a:r>
            <a:r>
              <a:rPr sz="2000" b="1" dirty="0">
                <a:latin typeface="Perpetua"/>
                <a:cs typeface="Perpetua"/>
              </a:rPr>
              <a:t>with </a:t>
            </a:r>
            <a:r>
              <a:rPr sz="2000" b="1" spc="-10" dirty="0">
                <a:latin typeface="Perpetua"/>
                <a:cs typeface="Perpetua"/>
              </a:rPr>
              <a:t>desirable</a:t>
            </a:r>
            <a:r>
              <a:rPr sz="2000" b="1" spc="-1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gene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325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5" dirty="0">
                <a:latin typeface="Perpetua"/>
                <a:cs typeface="Perpetua"/>
              </a:rPr>
              <a:t>Introduction </a:t>
            </a:r>
            <a:r>
              <a:rPr sz="2000" b="1" dirty="0">
                <a:latin typeface="Perpetua"/>
                <a:cs typeface="Perpetua"/>
              </a:rPr>
              <a:t>of </a:t>
            </a:r>
            <a:r>
              <a:rPr sz="2000" b="1" spc="-5" dirty="0">
                <a:latin typeface="Perpetua"/>
                <a:cs typeface="Perpetua"/>
              </a:rPr>
              <a:t>the identified DNA </a:t>
            </a:r>
            <a:r>
              <a:rPr sz="2000" b="1" dirty="0">
                <a:latin typeface="Perpetua"/>
                <a:cs typeface="Perpetua"/>
              </a:rPr>
              <a:t>into </a:t>
            </a:r>
            <a:r>
              <a:rPr sz="2000" b="1" spc="-5" dirty="0">
                <a:latin typeface="Perpetua"/>
                <a:cs typeface="Perpetua"/>
              </a:rPr>
              <a:t>the</a:t>
            </a:r>
            <a:r>
              <a:rPr sz="2000" b="1" spc="-10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host.</a:t>
            </a:r>
            <a:endParaRPr sz="2000">
              <a:latin typeface="Perpetua"/>
              <a:cs typeface="Perpetua"/>
            </a:endParaRPr>
          </a:p>
          <a:p>
            <a:pPr marL="561340" lvl="1" indent="-228600">
              <a:lnSpc>
                <a:spcPts val="2120"/>
              </a:lnSpc>
              <a:buClr>
                <a:srgbClr val="9B2C1F"/>
              </a:buClr>
              <a:buSzPct val="85000"/>
              <a:buFont typeface="Wingdings 2"/>
              <a:buChar char=""/>
              <a:tabLst>
                <a:tab pos="561975" algn="l"/>
              </a:tabLst>
            </a:pPr>
            <a:r>
              <a:rPr sz="2000" b="1" spc="-5" dirty="0">
                <a:latin typeface="Perpetua"/>
                <a:cs typeface="Perpetua"/>
              </a:rPr>
              <a:t>Maintenance </a:t>
            </a:r>
            <a:r>
              <a:rPr sz="2000" b="1" dirty="0">
                <a:latin typeface="Perpetua"/>
                <a:cs typeface="Perpetua"/>
              </a:rPr>
              <a:t>of introduced </a:t>
            </a:r>
            <a:r>
              <a:rPr sz="2000" b="1" spc="-5" dirty="0">
                <a:latin typeface="Perpetua"/>
                <a:cs typeface="Perpetua"/>
              </a:rPr>
              <a:t>DNA </a:t>
            </a:r>
            <a:r>
              <a:rPr sz="2000" b="1" dirty="0">
                <a:latin typeface="Perpetua"/>
                <a:cs typeface="Perpetua"/>
              </a:rPr>
              <a:t>in </a:t>
            </a:r>
            <a:r>
              <a:rPr sz="2000" b="1" spc="-5" dirty="0">
                <a:latin typeface="Perpetua"/>
                <a:cs typeface="Perpetua"/>
              </a:rPr>
              <a:t>the </a:t>
            </a:r>
            <a:r>
              <a:rPr sz="2000" b="1" dirty="0">
                <a:latin typeface="Perpetua"/>
                <a:cs typeface="Perpetua"/>
              </a:rPr>
              <a:t>host and </a:t>
            </a:r>
            <a:r>
              <a:rPr sz="2000" b="1" spc="-5" dirty="0">
                <a:latin typeface="Perpetua"/>
                <a:cs typeface="Perpetua"/>
              </a:rPr>
              <a:t>transfer </a:t>
            </a:r>
            <a:r>
              <a:rPr sz="2000" b="1" dirty="0">
                <a:latin typeface="Perpetua"/>
                <a:cs typeface="Perpetua"/>
              </a:rPr>
              <a:t>of</a:t>
            </a:r>
            <a:r>
              <a:rPr sz="2000" b="1" spc="-65" dirty="0">
                <a:latin typeface="Perpetua"/>
                <a:cs typeface="Perpetua"/>
              </a:rPr>
              <a:t> </a:t>
            </a:r>
            <a:r>
              <a:rPr sz="2000" b="1" spc="-5" dirty="0">
                <a:latin typeface="Perpetua"/>
                <a:cs typeface="Perpetua"/>
              </a:rPr>
              <a:t>the</a:t>
            </a:r>
            <a:endParaRPr sz="2000">
              <a:latin typeface="Perpetua"/>
              <a:cs typeface="Perpetua"/>
            </a:endParaRPr>
          </a:p>
          <a:p>
            <a:pPr marL="561340">
              <a:lnSpc>
                <a:spcPts val="2160"/>
              </a:lnSpc>
            </a:pPr>
            <a:r>
              <a:rPr sz="2000" b="1" spc="-5" dirty="0">
                <a:latin typeface="Perpetua"/>
                <a:cs typeface="Perpetua"/>
              </a:rPr>
              <a:t>DNA to </a:t>
            </a:r>
            <a:r>
              <a:rPr sz="2000" b="1" dirty="0">
                <a:latin typeface="Perpetua"/>
                <a:cs typeface="Perpetua"/>
              </a:rPr>
              <a:t>its</a:t>
            </a:r>
            <a:r>
              <a:rPr sz="2000" b="1" spc="-35" dirty="0">
                <a:latin typeface="Perpetua"/>
                <a:cs typeface="Perpetua"/>
              </a:rPr>
              <a:t> </a:t>
            </a:r>
            <a:r>
              <a:rPr sz="2000" b="1" spc="-30" dirty="0">
                <a:latin typeface="Perpetua"/>
                <a:cs typeface="Perpetua"/>
              </a:rPr>
              <a:t>progeny.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43"/>
            <a:ext cx="77076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TOOLS </a:t>
            </a:r>
            <a:r>
              <a:rPr dirty="0"/>
              <a:t>OF </a:t>
            </a:r>
            <a:r>
              <a:rPr spc="-5" dirty="0"/>
              <a:t>RECOMBINANT </a:t>
            </a:r>
            <a:r>
              <a:rPr dirty="0"/>
              <a:t>DNA</a:t>
            </a:r>
            <a:r>
              <a:rPr spc="-114" dirty="0"/>
              <a:t> </a:t>
            </a:r>
            <a:r>
              <a:rPr spc="-20"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6130925" cy="1839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5" dirty="0">
                <a:latin typeface="Perpetua"/>
                <a:cs typeface="Perpetua"/>
              </a:rPr>
              <a:t>Restriction</a:t>
            </a:r>
            <a:r>
              <a:rPr sz="2600" b="1" spc="-15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Enzymes</a:t>
            </a:r>
            <a:endParaRPr sz="2600">
              <a:latin typeface="Perpetua"/>
              <a:cs typeface="Perpetua"/>
            </a:endParaRPr>
          </a:p>
          <a:p>
            <a:pPr marL="286385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Perpetua"/>
                <a:cs typeface="Perpetua"/>
              </a:rPr>
              <a:t>Cloning</a:t>
            </a:r>
            <a:r>
              <a:rPr sz="2600" b="1" spc="-2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vectors</a:t>
            </a:r>
            <a:endParaRPr sz="2600">
              <a:latin typeface="Perpetua"/>
              <a:cs typeface="Perpetua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Perpetua"/>
                <a:cs typeface="Perpetua"/>
              </a:rPr>
              <a:t>Competent Host </a:t>
            </a:r>
            <a:r>
              <a:rPr sz="2600" b="1" spc="-5" dirty="0">
                <a:latin typeface="Perpetua"/>
                <a:cs typeface="Perpetua"/>
              </a:rPr>
              <a:t>(for </a:t>
            </a:r>
            <a:r>
              <a:rPr sz="2600" b="1" dirty="0">
                <a:latin typeface="Perpetua"/>
                <a:cs typeface="Perpetua"/>
              </a:rPr>
              <a:t>transformation with  recombinant</a:t>
            </a:r>
            <a:r>
              <a:rPr sz="2600" b="1" spc="-3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DNA)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490169"/>
            <a:ext cx="434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Restriction</a:t>
            </a:r>
            <a:r>
              <a:rPr sz="4000" spc="-85" dirty="0"/>
              <a:t> </a:t>
            </a:r>
            <a:r>
              <a:rPr sz="4000" dirty="0"/>
              <a:t>Enzymes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404874"/>
            <a:ext cx="7854315" cy="46970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620395" indent="-274320">
              <a:lnSpc>
                <a:spcPts val="2810"/>
              </a:lnSpc>
              <a:spcBef>
                <a:spcPts val="4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Perpetua"/>
                <a:cs typeface="Perpetua"/>
              </a:rPr>
              <a:t>In </a:t>
            </a: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-15" dirty="0">
                <a:latin typeface="Perpetua"/>
                <a:cs typeface="Perpetua"/>
              </a:rPr>
              <a:t>year </a:t>
            </a:r>
            <a:r>
              <a:rPr sz="2600" spc="-5" dirty="0">
                <a:latin typeface="Perpetua"/>
                <a:cs typeface="Perpetua"/>
              </a:rPr>
              <a:t>1963 </a:t>
            </a:r>
            <a:r>
              <a:rPr sz="2600" spc="-35" dirty="0">
                <a:latin typeface="Perpetua"/>
                <a:cs typeface="Perpetua"/>
              </a:rPr>
              <a:t>two </a:t>
            </a:r>
            <a:r>
              <a:rPr sz="2600" spc="-5" dirty="0">
                <a:latin typeface="Perpetua"/>
                <a:cs typeface="Perpetua"/>
              </a:rPr>
              <a:t>enzymes </a:t>
            </a:r>
            <a:r>
              <a:rPr sz="2600" spc="-15" dirty="0">
                <a:latin typeface="Perpetua"/>
                <a:cs typeface="Perpetua"/>
              </a:rPr>
              <a:t>discovered </a:t>
            </a:r>
            <a:r>
              <a:rPr sz="2600" spc="-10" dirty="0">
                <a:latin typeface="Perpetua"/>
                <a:cs typeface="Perpetua"/>
              </a:rPr>
              <a:t>from </a:t>
            </a:r>
            <a:r>
              <a:rPr sz="2600" i="1" dirty="0">
                <a:latin typeface="Perpetua"/>
                <a:cs typeface="Perpetua"/>
              </a:rPr>
              <a:t>Escherichia  </a:t>
            </a:r>
            <a:r>
              <a:rPr sz="2600" i="1" spc="-5" dirty="0">
                <a:latin typeface="Perpetua"/>
                <a:cs typeface="Perpetua"/>
              </a:rPr>
              <a:t>coli </a:t>
            </a:r>
            <a:r>
              <a:rPr sz="2600" spc="5" dirty="0">
                <a:latin typeface="Perpetua"/>
                <a:cs typeface="Perpetua"/>
              </a:rPr>
              <a:t>which </a:t>
            </a:r>
            <a:r>
              <a:rPr sz="2600" b="1" spc="5" dirty="0">
                <a:latin typeface="Perpetua"/>
                <a:cs typeface="Perpetua"/>
              </a:rPr>
              <a:t>restrict </a:t>
            </a:r>
            <a:r>
              <a:rPr sz="2600" b="1" dirty="0">
                <a:latin typeface="Perpetua"/>
                <a:cs typeface="Perpetua"/>
              </a:rPr>
              <a:t>the </a:t>
            </a:r>
            <a:r>
              <a:rPr sz="2600" b="1" spc="-5" dirty="0">
                <a:latin typeface="Perpetua"/>
                <a:cs typeface="Perpetua"/>
              </a:rPr>
              <a:t>growth </a:t>
            </a:r>
            <a:r>
              <a:rPr sz="2600" b="1" dirty="0">
                <a:latin typeface="Perpetua"/>
                <a:cs typeface="Perpetua"/>
              </a:rPr>
              <a:t>of bacteriophage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it.</a:t>
            </a:r>
            <a:endParaRPr sz="26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85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Perpetua"/>
                <a:cs typeface="Perpetua"/>
              </a:rPr>
              <a:t>One of these </a:t>
            </a:r>
            <a:r>
              <a:rPr sz="2400" spc="-5" dirty="0">
                <a:latin typeface="Perpetua"/>
                <a:cs typeface="Perpetua"/>
              </a:rPr>
              <a:t>added </a:t>
            </a:r>
            <a:r>
              <a:rPr sz="2400" b="1" spc="-20" dirty="0">
                <a:latin typeface="Perpetua"/>
                <a:cs typeface="Perpetua"/>
              </a:rPr>
              <a:t>methyl </a:t>
            </a:r>
            <a:r>
              <a:rPr sz="2400" b="1" spc="5" dirty="0">
                <a:latin typeface="Perpetua"/>
                <a:cs typeface="Perpetua"/>
              </a:rPr>
              <a:t>groups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DNA.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110"/>
              </a:spcBef>
              <a:buClr>
                <a:srgbClr val="9B2C1F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Perpetua"/>
                <a:cs typeface="Perpetua"/>
              </a:rPr>
              <a:t>Other cut the </a:t>
            </a:r>
            <a:r>
              <a:rPr sz="2400" spc="-5" dirty="0">
                <a:latin typeface="Perpetua"/>
                <a:cs typeface="Perpetua"/>
              </a:rPr>
              <a:t>phage DNA. </a:t>
            </a:r>
            <a:r>
              <a:rPr sz="2400" dirty="0">
                <a:latin typeface="Perpetua"/>
                <a:cs typeface="Perpetua"/>
              </a:rPr>
              <a:t>(</a:t>
            </a:r>
            <a:r>
              <a:rPr sz="2400" b="1" dirty="0">
                <a:latin typeface="Perpetua"/>
                <a:cs typeface="Perpetua"/>
              </a:rPr>
              <a:t>restriction</a:t>
            </a:r>
            <a:r>
              <a:rPr sz="2400" b="1" spc="-14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endonuclease</a:t>
            </a:r>
            <a:r>
              <a:rPr sz="2400" spc="-5" dirty="0">
                <a:latin typeface="Perpetua"/>
                <a:cs typeface="Perpetua"/>
              </a:rPr>
              <a:t>)</a:t>
            </a:r>
            <a:endParaRPr sz="2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20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220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37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The </a:t>
            </a:r>
            <a:r>
              <a:rPr sz="2600" spc="10" dirty="0">
                <a:latin typeface="Perpetua"/>
                <a:cs typeface="Perpetua"/>
              </a:rPr>
              <a:t>first </a:t>
            </a:r>
            <a:r>
              <a:rPr sz="2600" dirty="0">
                <a:latin typeface="Perpetua"/>
                <a:cs typeface="Perpetua"/>
              </a:rPr>
              <a:t>restriction </a:t>
            </a:r>
            <a:r>
              <a:rPr sz="2600" spc="-5" dirty="0">
                <a:latin typeface="Perpetua"/>
                <a:cs typeface="Perpetua"/>
              </a:rPr>
              <a:t>endonuclease </a:t>
            </a:r>
            <a:r>
              <a:rPr sz="2600" spc="-15" dirty="0">
                <a:latin typeface="Perpetua"/>
                <a:cs typeface="Perpetua"/>
              </a:rPr>
              <a:t>discovered </a:t>
            </a:r>
            <a:r>
              <a:rPr sz="2600" dirty="0">
                <a:latin typeface="Perpetua"/>
                <a:cs typeface="Perpetua"/>
              </a:rPr>
              <a:t>is </a:t>
            </a:r>
            <a:r>
              <a:rPr sz="2600" b="1" i="1" dirty="0">
                <a:latin typeface="Perpetua"/>
                <a:cs typeface="Perpetua"/>
              </a:rPr>
              <a:t>Hind</a:t>
            </a:r>
            <a:r>
              <a:rPr sz="2600" b="1" i="1" spc="-70" dirty="0">
                <a:latin typeface="Perpetua"/>
                <a:cs typeface="Perpetua"/>
              </a:rPr>
              <a:t> </a:t>
            </a:r>
            <a:r>
              <a:rPr sz="2600" b="1" i="1" spc="-5" dirty="0">
                <a:latin typeface="Perpetua"/>
                <a:cs typeface="Perpetua"/>
              </a:rPr>
              <a:t>II.</a:t>
            </a:r>
            <a:endParaRPr sz="2600">
              <a:latin typeface="Perpetua"/>
              <a:cs typeface="Perpetua"/>
            </a:endParaRPr>
          </a:p>
          <a:p>
            <a:pPr marL="287020" marR="1018540" indent="-274320" algn="just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i="1" spc="-5" dirty="0">
                <a:latin typeface="Perpetua"/>
                <a:cs typeface="Perpetua"/>
              </a:rPr>
              <a:t>Hind </a:t>
            </a:r>
            <a:r>
              <a:rPr sz="2600" i="1" dirty="0">
                <a:latin typeface="Perpetua"/>
                <a:cs typeface="Perpetua"/>
              </a:rPr>
              <a:t>II </a:t>
            </a:r>
            <a:r>
              <a:rPr sz="2600" spc="-30" dirty="0">
                <a:latin typeface="Perpetua"/>
                <a:cs typeface="Perpetua"/>
              </a:rPr>
              <a:t>always </a:t>
            </a:r>
            <a:r>
              <a:rPr sz="2600" spc="-5" dirty="0">
                <a:latin typeface="Perpetua"/>
                <a:cs typeface="Perpetua"/>
              </a:rPr>
              <a:t>cut </a:t>
            </a:r>
            <a:r>
              <a:rPr sz="2600" dirty="0">
                <a:latin typeface="Perpetua"/>
                <a:cs typeface="Perpetua"/>
              </a:rPr>
              <a:t>DNA </a:t>
            </a:r>
            <a:r>
              <a:rPr sz="2600" spc="-5" dirty="0">
                <a:latin typeface="Perpetua"/>
                <a:cs typeface="Perpetua"/>
              </a:rPr>
              <a:t>molecule </a:t>
            </a:r>
            <a:r>
              <a:rPr sz="2600" spc="-15" dirty="0">
                <a:latin typeface="Perpetua"/>
                <a:cs typeface="Perpetua"/>
              </a:rPr>
              <a:t>at </a:t>
            </a:r>
            <a:r>
              <a:rPr sz="2600" spc="5" dirty="0">
                <a:latin typeface="Perpetua"/>
                <a:cs typeface="Perpetua"/>
              </a:rPr>
              <a:t>particular </a:t>
            </a:r>
            <a:r>
              <a:rPr sz="2600" spc="-5" dirty="0">
                <a:latin typeface="Perpetua"/>
                <a:cs typeface="Perpetua"/>
              </a:rPr>
              <a:t>point </a:t>
            </a:r>
            <a:r>
              <a:rPr sz="2600" spc="-30" dirty="0">
                <a:latin typeface="Perpetua"/>
                <a:cs typeface="Perpetua"/>
              </a:rPr>
              <a:t>by  </a:t>
            </a:r>
            <a:r>
              <a:rPr sz="2600" spc="-5" dirty="0">
                <a:latin typeface="Perpetua"/>
                <a:cs typeface="Perpetua"/>
              </a:rPr>
              <a:t>recognizing 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5" dirty="0">
                <a:latin typeface="Perpetua"/>
                <a:cs typeface="Perpetua"/>
              </a:rPr>
              <a:t>specific sequence </a:t>
            </a:r>
            <a:r>
              <a:rPr sz="2600" dirty="0">
                <a:latin typeface="Perpetua"/>
                <a:cs typeface="Perpetua"/>
              </a:rPr>
              <a:t>of six base </a:t>
            </a:r>
            <a:r>
              <a:rPr sz="2600" spc="15" dirty="0">
                <a:latin typeface="Perpetua"/>
                <a:cs typeface="Perpetua"/>
              </a:rPr>
              <a:t>pairs.This </a:t>
            </a:r>
            <a:r>
              <a:rPr sz="2600" dirty="0">
                <a:latin typeface="Perpetua"/>
                <a:cs typeface="Perpetua"/>
              </a:rPr>
              <a:t>is  </a:t>
            </a:r>
            <a:r>
              <a:rPr sz="2600" spc="-5" dirty="0">
                <a:latin typeface="Perpetua"/>
                <a:cs typeface="Perpetua"/>
              </a:rPr>
              <a:t>called </a:t>
            </a:r>
            <a:r>
              <a:rPr sz="2600" b="1" dirty="0">
                <a:latin typeface="Perpetua"/>
                <a:cs typeface="Perpetua"/>
              </a:rPr>
              <a:t>recognition </a:t>
            </a:r>
            <a:r>
              <a:rPr sz="2600" b="1" spc="-5" dirty="0">
                <a:latin typeface="Perpetua"/>
                <a:cs typeface="Perpetua"/>
              </a:rPr>
              <a:t>sequence </a:t>
            </a:r>
            <a:r>
              <a:rPr sz="2600" spc="-5" dirty="0">
                <a:latin typeface="Perpetua"/>
                <a:cs typeface="Perpetua"/>
              </a:rPr>
              <a:t>for </a:t>
            </a:r>
            <a:r>
              <a:rPr sz="2600" b="1" i="1" dirty="0">
                <a:latin typeface="Perpetua"/>
                <a:cs typeface="Perpetua"/>
              </a:rPr>
              <a:t>Hind</a:t>
            </a:r>
            <a:r>
              <a:rPr sz="2600" b="1" i="1" spc="-35" dirty="0">
                <a:latin typeface="Perpetua"/>
                <a:cs typeface="Perpetua"/>
              </a:rPr>
              <a:t> </a:t>
            </a:r>
            <a:r>
              <a:rPr sz="2600" b="1" i="1" spc="-5" dirty="0">
                <a:latin typeface="Perpetua"/>
                <a:cs typeface="Perpetua"/>
              </a:rPr>
              <a:t>II.</a:t>
            </a:r>
            <a:endParaRPr sz="2600">
              <a:latin typeface="Perpetua"/>
              <a:cs typeface="Perpetua"/>
            </a:endParaRPr>
          </a:p>
          <a:p>
            <a:pPr marL="287020" marR="5080" indent="-274320">
              <a:lnSpc>
                <a:spcPct val="90000"/>
              </a:lnSpc>
              <a:spcBef>
                <a:spcPts val="55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Perpetua"/>
                <a:cs typeface="Perpetua"/>
              </a:rPr>
              <a:t>Till </a:t>
            </a:r>
            <a:r>
              <a:rPr sz="2600" spc="-10" dirty="0">
                <a:latin typeface="Perpetua"/>
                <a:cs typeface="Perpetua"/>
              </a:rPr>
              <a:t>date around </a:t>
            </a:r>
            <a:r>
              <a:rPr sz="2600" dirty="0">
                <a:latin typeface="Perpetua"/>
                <a:cs typeface="Perpetua"/>
              </a:rPr>
              <a:t>900 restriction </a:t>
            </a:r>
            <a:r>
              <a:rPr sz="2600" spc="-5" dirty="0">
                <a:latin typeface="Perpetua"/>
                <a:cs typeface="Perpetua"/>
              </a:rPr>
              <a:t>enzymes isolated from 200  </a:t>
            </a:r>
            <a:r>
              <a:rPr sz="2600" dirty="0">
                <a:latin typeface="Perpetua"/>
                <a:cs typeface="Perpetua"/>
              </a:rPr>
              <a:t>strains of </a:t>
            </a:r>
            <a:r>
              <a:rPr sz="2600" spc="5" dirty="0">
                <a:latin typeface="Perpetua"/>
                <a:cs typeface="Perpetua"/>
              </a:rPr>
              <a:t>bacteria </a:t>
            </a:r>
            <a:r>
              <a:rPr sz="2600" spc="10" dirty="0">
                <a:latin typeface="Perpetua"/>
                <a:cs typeface="Perpetua"/>
              </a:rPr>
              <a:t>each </a:t>
            </a:r>
            <a:r>
              <a:rPr sz="2600" dirty="0">
                <a:latin typeface="Perpetua"/>
                <a:cs typeface="Perpetua"/>
              </a:rPr>
              <a:t>of </a:t>
            </a:r>
            <a:r>
              <a:rPr sz="2600" spc="5" dirty="0">
                <a:latin typeface="Perpetua"/>
                <a:cs typeface="Perpetua"/>
              </a:rPr>
              <a:t>which </a:t>
            </a:r>
            <a:r>
              <a:rPr sz="2600" spc="-5" dirty="0">
                <a:latin typeface="Perpetua"/>
                <a:cs typeface="Perpetua"/>
              </a:rPr>
              <a:t>recognize different recognition  </a:t>
            </a:r>
            <a:r>
              <a:rPr sz="2600" spc="-10" dirty="0">
                <a:latin typeface="Perpetua"/>
                <a:cs typeface="Perpetua"/>
              </a:rPr>
              <a:t>sequences.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02538"/>
            <a:ext cx="7973695" cy="484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Restriction enzyme belongs to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nucleases.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ts val="2825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b="1" spc="-5" dirty="0">
                <a:latin typeface="Perpetua"/>
                <a:cs typeface="Perpetua"/>
              </a:rPr>
              <a:t>There </a:t>
            </a:r>
            <a:r>
              <a:rPr sz="2400" b="1" dirty="0">
                <a:latin typeface="Perpetua"/>
                <a:cs typeface="Perpetua"/>
              </a:rPr>
              <a:t>are </a:t>
            </a:r>
            <a:r>
              <a:rPr sz="2400" b="1" spc="-30" dirty="0">
                <a:latin typeface="Perpetua"/>
                <a:cs typeface="Perpetua"/>
              </a:rPr>
              <a:t>two </a:t>
            </a:r>
            <a:r>
              <a:rPr sz="2400" b="1" dirty="0">
                <a:latin typeface="Perpetua"/>
                <a:cs typeface="Perpetua"/>
              </a:rPr>
              <a:t>kind </a:t>
            </a:r>
            <a:r>
              <a:rPr sz="2400" b="1" spc="-10" dirty="0">
                <a:latin typeface="Perpetua"/>
                <a:cs typeface="Perpetua"/>
              </a:rPr>
              <a:t>of</a:t>
            </a:r>
            <a:r>
              <a:rPr sz="2400" b="1" spc="-1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nucleases: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ts val="2520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b="1" spc="-10" dirty="0">
                <a:solidFill>
                  <a:srgbClr val="00AF50"/>
                </a:solidFill>
                <a:latin typeface="Perpetua"/>
                <a:cs typeface="Perpetua"/>
              </a:rPr>
              <a:t>Exonuclease</a:t>
            </a:r>
            <a:endParaRPr sz="2200">
              <a:latin typeface="Perpetua"/>
              <a:cs typeface="Perpetua"/>
            </a:endParaRPr>
          </a:p>
          <a:p>
            <a:pPr marL="561340" lvl="1" indent="-228600">
              <a:lnSpc>
                <a:spcPts val="2575"/>
              </a:lnSpc>
              <a:buClr>
                <a:srgbClr val="9B2C1F"/>
              </a:buClr>
              <a:buSzPct val="84090"/>
              <a:buFont typeface="Wingdings 2"/>
              <a:buChar char=""/>
              <a:tabLst>
                <a:tab pos="561975" algn="l"/>
              </a:tabLst>
            </a:pPr>
            <a:r>
              <a:rPr sz="2200" b="1" spc="-10" dirty="0">
                <a:solidFill>
                  <a:srgbClr val="00AF50"/>
                </a:solidFill>
                <a:latin typeface="Perpetua"/>
                <a:cs typeface="Perpetua"/>
              </a:rPr>
              <a:t>Endonuclease</a:t>
            </a:r>
            <a:endParaRPr sz="22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50" spc="-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2050">
              <a:latin typeface="Wingdings 2"/>
              <a:cs typeface="Wingdings 2"/>
            </a:endParaRPr>
          </a:p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Exonuclease </a:t>
            </a:r>
            <a:r>
              <a:rPr sz="2400" spc="-25" dirty="0">
                <a:latin typeface="Perpetua"/>
                <a:cs typeface="Perpetua"/>
              </a:rPr>
              <a:t>removes </a:t>
            </a:r>
            <a:r>
              <a:rPr sz="2400" dirty="0">
                <a:latin typeface="Perpetua"/>
                <a:cs typeface="Perpetua"/>
              </a:rPr>
              <a:t>nucleotides </a:t>
            </a:r>
            <a:r>
              <a:rPr sz="2400" spc="-10" dirty="0">
                <a:latin typeface="Perpetua"/>
                <a:cs typeface="Perpetua"/>
              </a:rPr>
              <a:t>from </a:t>
            </a:r>
            <a:r>
              <a:rPr sz="2400" dirty="0">
                <a:latin typeface="Perpetua"/>
                <a:cs typeface="Perpetua"/>
              </a:rPr>
              <a:t>the </a:t>
            </a:r>
            <a:r>
              <a:rPr sz="2400" b="1" dirty="0">
                <a:latin typeface="Perpetua"/>
                <a:cs typeface="Perpetua"/>
              </a:rPr>
              <a:t>free </a:t>
            </a:r>
            <a:r>
              <a:rPr sz="2400" b="1" spc="-5" dirty="0">
                <a:latin typeface="Perpetua"/>
                <a:cs typeface="Perpetua"/>
              </a:rPr>
              <a:t>ends </a:t>
            </a:r>
            <a:r>
              <a:rPr sz="2400" dirty="0">
                <a:latin typeface="Perpetua"/>
                <a:cs typeface="Perpetua"/>
              </a:rPr>
              <a:t>of the</a:t>
            </a:r>
            <a:r>
              <a:rPr sz="2400" spc="-8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DNA.</a:t>
            </a:r>
            <a:endParaRPr sz="240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Endonucleases </a:t>
            </a:r>
            <a:r>
              <a:rPr sz="2400" spc="-10" dirty="0">
                <a:latin typeface="Perpetua"/>
                <a:cs typeface="Perpetua"/>
              </a:rPr>
              <a:t>make </a:t>
            </a:r>
            <a:r>
              <a:rPr sz="2400" dirty="0">
                <a:latin typeface="Perpetua"/>
                <a:cs typeface="Perpetua"/>
              </a:rPr>
              <a:t>cuts </a:t>
            </a:r>
            <a:r>
              <a:rPr sz="2400" spc="-20" dirty="0">
                <a:latin typeface="Perpetua"/>
                <a:cs typeface="Perpetua"/>
              </a:rPr>
              <a:t>at </a:t>
            </a:r>
            <a:r>
              <a:rPr sz="2400" dirty="0">
                <a:latin typeface="Perpetua"/>
                <a:cs typeface="Perpetua"/>
              </a:rPr>
              <a:t>specific positions </a:t>
            </a:r>
            <a:r>
              <a:rPr sz="2400" b="1" dirty="0">
                <a:latin typeface="Perpetua"/>
                <a:cs typeface="Perpetua"/>
              </a:rPr>
              <a:t>within </a:t>
            </a:r>
            <a:r>
              <a:rPr sz="2400" dirty="0">
                <a:latin typeface="Perpetua"/>
                <a:cs typeface="Perpetua"/>
              </a:rPr>
              <a:t>the</a:t>
            </a:r>
            <a:r>
              <a:rPr sz="2400" spc="-9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DNA.</a:t>
            </a:r>
            <a:endParaRPr sz="2400">
              <a:latin typeface="Perpetua"/>
              <a:cs typeface="Perpetua"/>
            </a:endParaRPr>
          </a:p>
          <a:p>
            <a:pPr marL="287020" marR="457200" indent="-274320">
              <a:lnSpc>
                <a:spcPts val="2310"/>
              </a:lnSpc>
              <a:spcBef>
                <a:spcPts val="57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10" dirty="0">
                <a:latin typeface="Perpetua"/>
                <a:cs typeface="Perpetua"/>
              </a:rPr>
              <a:t>Each </a:t>
            </a:r>
            <a:r>
              <a:rPr sz="2400" dirty="0">
                <a:latin typeface="Perpetua"/>
                <a:cs typeface="Perpetua"/>
              </a:rPr>
              <a:t>restriction endonuclease </a:t>
            </a:r>
            <a:r>
              <a:rPr sz="2400" spc="-5" dirty="0">
                <a:latin typeface="Perpetua"/>
                <a:cs typeface="Perpetua"/>
              </a:rPr>
              <a:t>recognizes </a:t>
            </a:r>
            <a:r>
              <a:rPr sz="2400" dirty="0">
                <a:latin typeface="Perpetua"/>
                <a:cs typeface="Perpetua"/>
              </a:rPr>
              <a:t>a specific</a:t>
            </a:r>
            <a:r>
              <a:rPr sz="2400" spc="-6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palindromic  nucleotide sequences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the</a:t>
            </a:r>
            <a:r>
              <a:rPr sz="2400" spc="-5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DNA.</a:t>
            </a:r>
            <a:endParaRPr sz="2400">
              <a:latin typeface="Perpetua"/>
              <a:cs typeface="Perpetua"/>
            </a:endParaRPr>
          </a:p>
          <a:p>
            <a:pPr marL="287020" marR="99060" indent="-274320">
              <a:lnSpc>
                <a:spcPts val="23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10" dirty="0">
                <a:latin typeface="Perpetua"/>
                <a:cs typeface="Perpetua"/>
              </a:rPr>
              <a:t>Palindromes are </a:t>
            </a:r>
            <a:r>
              <a:rPr sz="2400" dirty="0">
                <a:latin typeface="Perpetua"/>
                <a:cs typeface="Perpetua"/>
              </a:rPr>
              <a:t>the group of letters </a:t>
            </a:r>
            <a:r>
              <a:rPr sz="2400" spc="-5" dirty="0">
                <a:latin typeface="Perpetua"/>
                <a:cs typeface="Perpetua"/>
              </a:rPr>
              <a:t>that </a:t>
            </a:r>
            <a:r>
              <a:rPr sz="2400" spc="-10" dirty="0">
                <a:latin typeface="Perpetua"/>
                <a:cs typeface="Perpetua"/>
              </a:rPr>
              <a:t>read </a:t>
            </a:r>
            <a:r>
              <a:rPr sz="2400" dirty="0">
                <a:latin typeface="Perpetua"/>
                <a:cs typeface="Perpetua"/>
              </a:rPr>
              <a:t>same both </a:t>
            </a:r>
            <a:r>
              <a:rPr sz="2400" spc="-5" dirty="0">
                <a:latin typeface="Perpetua"/>
                <a:cs typeface="Perpetua"/>
              </a:rPr>
              <a:t>forward and  </a:t>
            </a:r>
            <a:r>
              <a:rPr sz="2400" dirty="0">
                <a:latin typeface="Perpetua"/>
                <a:cs typeface="Perpetua"/>
              </a:rPr>
              <a:t>backward, </a:t>
            </a:r>
            <a:r>
              <a:rPr sz="2400" spc="-70" dirty="0">
                <a:latin typeface="Perpetua"/>
                <a:cs typeface="Perpetua"/>
              </a:rPr>
              <a:t>e.g.</a:t>
            </a:r>
            <a:r>
              <a:rPr sz="2400" spc="-310" dirty="0">
                <a:latin typeface="Perpetua"/>
                <a:cs typeface="Perpetua"/>
              </a:rPr>
              <a:t> </a:t>
            </a:r>
            <a:r>
              <a:rPr sz="2400" spc="-35" dirty="0">
                <a:latin typeface="Perpetua"/>
                <a:cs typeface="Perpetua"/>
              </a:rPr>
              <a:t>“MALAYALAM”.</a:t>
            </a:r>
            <a:endParaRPr sz="2400">
              <a:latin typeface="Perpetua"/>
              <a:cs typeface="Perpetua"/>
            </a:endParaRPr>
          </a:p>
          <a:p>
            <a:pPr marL="287020" marR="5080" indent="-274320">
              <a:lnSpc>
                <a:spcPts val="231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Perpetua"/>
                <a:cs typeface="Perpetua"/>
              </a:rPr>
              <a:t>The </a:t>
            </a:r>
            <a:r>
              <a:rPr sz="2400" spc="-5" dirty="0">
                <a:latin typeface="Perpetua"/>
                <a:cs typeface="Perpetua"/>
              </a:rPr>
              <a:t>palindrome </a:t>
            </a:r>
            <a:r>
              <a:rPr sz="2400" dirty="0">
                <a:latin typeface="Perpetua"/>
                <a:cs typeface="Perpetua"/>
              </a:rPr>
              <a:t>in </a:t>
            </a:r>
            <a:r>
              <a:rPr sz="2400" spc="-5" dirty="0">
                <a:latin typeface="Perpetua"/>
                <a:cs typeface="Perpetua"/>
              </a:rPr>
              <a:t>DNA </a:t>
            </a:r>
            <a:r>
              <a:rPr sz="2400" dirty="0">
                <a:latin typeface="Perpetua"/>
                <a:cs typeface="Perpetua"/>
              </a:rPr>
              <a:t>is a sequence of </a:t>
            </a:r>
            <a:r>
              <a:rPr sz="2400" spc="-5" dirty="0">
                <a:latin typeface="Perpetua"/>
                <a:cs typeface="Perpetua"/>
              </a:rPr>
              <a:t>base </a:t>
            </a:r>
            <a:r>
              <a:rPr sz="2400" spc="5" dirty="0">
                <a:latin typeface="Perpetua"/>
                <a:cs typeface="Perpetua"/>
              </a:rPr>
              <a:t>pairs </a:t>
            </a:r>
            <a:r>
              <a:rPr sz="2400" spc="-10" dirty="0">
                <a:latin typeface="Perpetua"/>
                <a:cs typeface="Perpetua"/>
              </a:rPr>
              <a:t>that reads </a:t>
            </a:r>
            <a:r>
              <a:rPr sz="2400" dirty="0">
                <a:latin typeface="Perpetua"/>
                <a:cs typeface="Perpetua"/>
              </a:rPr>
              <a:t>same</a:t>
            </a:r>
            <a:r>
              <a:rPr sz="2400" spc="-1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on  the </a:t>
            </a:r>
            <a:r>
              <a:rPr sz="2400" spc="-35" dirty="0">
                <a:latin typeface="Perpetua"/>
                <a:cs typeface="Perpetua"/>
              </a:rPr>
              <a:t>two </a:t>
            </a:r>
            <a:r>
              <a:rPr sz="2400" dirty="0">
                <a:latin typeface="Perpetua"/>
                <a:cs typeface="Perpetua"/>
              </a:rPr>
              <a:t>strands when orientation of </a:t>
            </a:r>
            <a:r>
              <a:rPr sz="2400" spc="-5" dirty="0">
                <a:latin typeface="Perpetua"/>
                <a:cs typeface="Perpetua"/>
              </a:rPr>
              <a:t>reading </a:t>
            </a:r>
            <a:r>
              <a:rPr sz="2400" dirty="0">
                <a:latin typeface="Perpetua"/>
                <a:cs typeface="Perpetua"/>
              </a:rPr>
              <a:t>is </a:t>
            </a:r>
            <a:r>
              <a:rPr sz="2400" spc="-10" dirty="0">
                <a:latin typeface="Perpetua"/>
                <a:cs typeface="Perpetua"/>
              </a:rPr>
              <a:t>kept</a:t>
            </a:r>
            <a:r>
              <a:rPr sz="2400" spc="-5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same.</a:t>
            </a:r>
            <a:endParaRPr sz="2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50" spc="-10" dirty="0">
                <a:solidFill>
                  <a:srgbClr val="D24717"/>
                </a:solidFill>
                <a:latin typeface="Wingdings 2"/>
                <a:cs typeface="Wingdings 2"/>
              </a:rPr>
              <a:t>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6019800"/>
            <a:ext cx="9906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5867400"/>
            <a:ext cx="1219200" cy="52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868827"/>
            <a:ext cx="7979944" cy="5655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1974</Words>
  <Application>Microsoft Office PowerPoint</Application>
  <PresentationFormat>On-screen Show (4:3)</PresentationFormat>
  <Paragraphs>180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Introduction </vt:lpstr>
      <vt:lpstr>Difference between plasmid DNA and chromosomal DNA </vt:lpstr>
      <vt:lpstr>BIOTECHNOLOGY: PRINCIPLES AND PROCESSES</vt:lpstr>
      <vt:lpstr>Conceptual development of the principle of  genetic engineering</vt:lpstr>
      <vt:lpstr>TOOLS OF RECOMBINANT DNA TECHNOLOGY</vt:lpstr>
      <vt:lpstr>Restriction Enzymes</vt:lpstr>
      <vt:lpstr>Slide 8</vt:lpstr>
      <vt:lpstr>Slide 9</vt:lpstr>
      <vt:lpstr>Slide 10</vt:lpstr>
      <vt:lpstr>Convention for naming restriction  endonuclease</vt:lpstr>
      <vt:lpstr>Separation and isolation of DNA fragments</vt:lpstr>
      <vt:lpstr>Cloning vectors:</vt:lpstr>
      <vt:lpstr>Slide 14</vt:lpstr>
      <vt:lpstr>Slide 15</vt:lpstr>
      <vt:lpstr>Cloning sites</vt:lpstr>
      <vt:lpstr>Slide 17</vt:lpstr>
      <vt:lpstr>Vectors for cloning genes in plants and  animals</vt:lpstr>
      <vt:lpstr>Competent Host (for transformation with recombinant  DNA)</vt:lpstr>
      <vt:lpstr>PROCESS OF RECOMBINANT TECHNOLOGY:</vt:lpstr>
      <vt:lpstr>Isolation of the Genetic material (DNA):</vt:lpstr>
      <vt:lpstr>Slide 22</vt:lpstr>
      <vt:lpstr>Slide 23</vt:lpstr>
      <vt:lpstr>Slide 24</vt:lpstr>
      <vt:lpstr>Slide 25</vt:lpstr>
      <vt:lpstr>Downstream processing</vt:lpstr>
      <vt:lpstr>Slide 27</vt:lpstr>
      <vt:lpstr>Difference between endonuclease and exo nuclease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20</cp:revision>
  <dcterms:created xsi:type="dcterms:W3CDTF">2018-08-14T07:59:47Z</dcterms:created>
  <dcterms:modified xsi:type="dcterms:W3CDTF">2018-09-03T04:32:34Z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2016-03-27T00:00:00Z</vt:filetime>
  </property>
  <property fmtid="{D5CDD505-2E9C-101B-9397-08002B2CF9AE}" pid="3" name="Creator">
    <vt:lpwstr>convertonlinefree.com</vt:lpwstr>
  </property>
  <property fmtid="{D5CDD505-2E9C-101B-9397-08002B2CF9AE}" pid="4" name="LastSaved">
    <vt:filetime>2018-08-14T00:00:00Z</vt:filetime>
  </property>
</Properties>
</file>