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007" y="69722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3498" y="0"/>
                </a:lnTo>
                <a:lnTo>
                  <a:pt x="8732228" y="3576"/>
                </a:lnTo>
                <a:lnTo>
                  <a:pt x="8778740" y="13967"/>
                </a:lnTo>
                <a:lnTo>
                  <a:pt x="8822525" y="30662"/>
                </a:lnTo>
                <a:lnTo>
                  <a:pt x="8863071" y="53151"/>
                </a:lnTo>
                <a:lnTo>
                  <a:pt x="8899868" y="80923"/>
                </a:lnTo>
                <a:lnTo>
                  <a:pt x="8932405" y="113468"/>
                </a:lnTo>
                <a:lnTo>
                  <a:pt x="8960172" y="150277"/>
                </a:lnTo>
                <a:lnTo>
                  <a:pt x="8982656" y="190840"/>
                </a:lnTo>
                <a:lnTo>
                  <a:pt x="8999349" y="234645"/>
                </a:lnTo>
                <a:lnTo>
                  <a:pt x="9009740" y="281184"/>
                </a:lnTo>
                <a:lnTo>
                  <a:pt x="9013317" y="329946"/>
                </a:lnTo>
                <a:lnTo>
                  <a:pt x="9013317" y="6363525"/>
                </a:lnTo>
                <a:lnTo>
                  <a:pt x="9009740" y="6412277"/>
                </a:lnTo>
                <a:lnTo>
                  <a:pt x="8999349" y="6458809"/>
                </a:lnTo>
                <a:lnTo>
                  <a:pt x="8982656" y="6502608"/>
                </a:lnTo>
                <a:lnTo>
                  <a:pt x="8960172" y="6543167"/>
                </a:lnTo>
                <a:lnTo>
                  <a:pt x="8932405" y="6579973"/>
                </a:lnTo>
                <a:lnTo>
                  <a:pt x="8899868" y="6612516"/>
                </a:lnTo>
                <a:lnTo>
                  <a:pt x="8863071" y="6640287"/>
                </a:lnTo>
                <a:lnTo>
                  <a:pt x="8822525" y="6662775"/>
                </a:lnTo>
                <a:lnTo>
                  <a:pt x="8778740" y="6679470"/>
                </a:lnTo>
                <a:lnTo>
                  <a:pt x="8732228" y="6689861"/>
                </a:lnTo>
                <a:lnTo>
                  <a:pt x="8683498" y="6693438"/>
                </a:lnTo>
                <a:lnTo>
                  <a:pt x="329920" y="6693439"/>
                </a:lnTo>
                <a:lnTo>
                  <a:pt x="281168" y="6689861"/>
                </a:lnTo>
                <a:lnTo>
                  <a:pt x="234636" y="6679470"/>
                </a:lnTo>
                <a:lnTo>
                  <a:pt x="190835" y="6662775"/>
                </a:lnTo>
                <a:lnTo>
                  <a:pt x="150276" y="6640287"/>
                </a:lnTo>
                <a:lnTo>
                  <a:pt x="113469" y="6612516"/>
                </a:lnTo>
                <a:lnTo>
                  <a:pt x="80925" y="6579973"/>
                </a:lnTo>
                <a:lnTo>
                  <a:pt x="53153" y="6543167"/>
                </a:lnTo>
                <a:lnTo>
                  <a:pt x="30664" y="6502608"/>
                </a:lnTo>
                <a:lnTo>
                  <a:pt x="13968" y="6458809"/>
                </a:lnTo>
                <a:lnTo>
                  <a:pt x="3577" y="6412277"/>
                </a:lnTo>
                <a:lnTo>
                  <a:pt x="0" y="6363525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9650" y="141223"/>
            <a:ext cx="7324699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26184"/>
            <a:ext cx="7994650" cy="3500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3" y="69722"/>
            <a:ext cx="9013825" cy="6692265"/>
          </a:xfrm>
          <a:custGeom>
            <a:avLst/>
            <a:gdLst/>
            <a:ahLst/>
            <a:cxnLst/>
            <a:rect l="l" t="t" r="r" b="b"/>
            <a:pathLst>
              <a:path w="9013825" h="6692265">
                <a:moveTo>
                  <a:pt x="0" y="329946"/>
                </a:moveTo>
                <a:lnTo>
                  <a:pt x="3576" y="281184"/>
                </a:lnTo>
                <a:lnTo>
                  <a:pt x="13965" y="234645"/>
                </a:lnTo>
                <a:lnTo>
                  <a:pt x="30657" y="190840"/>
                </a:lnTo>
                <a:lnTo>
                  <a:pt x="53141" y="150277"/>
                </a:lnTo>
                <a:lnTo>
                  <a:pt x="80907" y="113468"/>
                </a:lnTo>
                <a:lnTo>
                  <a:pt x="113445" y="80923"/>
                </a:lnTo>
                <a:lnTo>
                  <a:pt x="150245" y="53151"/>
                </a:lnTo>
                <a:lnTo>
                  <a:pt x="190796" y="30662"/>
                </a:lnTo>
                <a:lnTo>
                  <a:pt x="234589" y="13967"/>
                </a:lnTo>
                <a:lnTo>
                  <a:pt x="281114" y="3576"/>
                </a:lnTo>
                <a:lnTo>
                  <a:pt x="329859" y="0"/>
                </a:lnTo>
                <a:lnTo>
                  <a:pt x="8683462" y="0"/>
                </a:lnTo>
                <a:lnTo>
                  <a:pt x="8732224" y="3576"/>
                </a:lnTo>
                <a:lnTo>
                  <a:pt x="8778762" y="13967"/>
                </a:lnTo>
                <a:lnTo>
                  <a:pt x="8822568" y="30662"/>
                </a:lnTo>
                <a:lnTo>
                  <a:pt x="8863130" y="53151"/>
                </a:lnTo>
                <a:lnTo>
                  <a:pt x="8899939" y="80923"/>
                </a:lnTo>
                <a:lnTo>
                  <a:pt x="8932485" y="113468"/>
                </a:lnTo>
                <a:lnTo>
                  <a:pt x="8960257" y="150277"/>
                </a:lnTo>
                <a:lnTo>
                  <a:pt x="8982745" y="190840"/>
                </a:lnTo>
                <a:lnTo>
                  <a:pt x="8999440" y="234645"/>
                </a:lnTo>
                <a:lnTo>
                  <a:pt x="9009831" y="281184"/>
                </a:lnTo>
                <a:lnTo>
                  <a:pt x="9013408" y="329946"/>
                </a:lnTo>
                <a:lnTo>
                  <a:pt x="9013408" y="6362369"/>
                </a:lnTo>
                <a:lnTo>
                  <a:pt x="9009831" y="6411115"/>
                </a:lnTo>
                <a:lnTo>
                  <a:pt x="8999440" y="6457639"/>
                </a:lnTo>
                <a:lnTo>
                  <a:pt x="8982745" y="6501432"/>
                </a:lnTo>
                <a:lnTo>
                  <a:pt x="8960257" y="6541984"/>
                </a:lnTo>
                <a:lnTo>
                  <a:pt x="8932485" y="6578785"/>
                </a:lnTo>
                <a:lnTo>
                  <a:pt x="8899939" y="6611323"/>
                </a:lnTo>
                <a:lnTo>
                  <a:pt x="8863130" y="6639090"/>
                </a:lnTo>
                <a:lnTo>
                  <a:pt x="8822568" y="6661574"/>
                </a:lnTo>
                <a:lnTo>
                  <a:pt x="8778762" y="6678266"/>
                </a:lnTo>
                <a:lnTo>
                  <a:pt x="8732224" y="6688655"/>
                </a:lnTo>
                <a:lnTo>
                  <a:pt x="8683462" y="6692231"/>
                </a:lnTo>
                <a:lnTo>
                  <a:pt x="329859" y="6692231"/>
                </a:lnTo>
                <a:lnTo>
                  <a:pt x="281114" y="6688655"/>
                </a:lnTo>
                <a:lnTo>
                  <a:pt x="234589" y="6678266"/>
                </a:lnTo>
                <a:lnTo>
                  <a:pt x="190796" y="6661574"/>
                </a:lnTo>
                <a:lnTo>
                  <a:pt x="150245" y="6639090"/>
                </a:lnTo>
                <a:lnTo>
                  <a:pt x="113445" y="6611323"/>
                </a:lnTo>
                <a:lnTo>
                  <a:pt x="80907" y="6578785"/>
                </a:lnTo>
                <a:lnTo>
                  <a:pt x="53141" y="6541984"/>
                </a:lnTo>
                <a:lnTo>
                  <a:pt x="30657" y="6501432"/>
                </a:lnTo>
                <a:lnTo>
                  <a:pt x="13965" y="6457639"/>
                </a:lnTo>
                <a:lnTo>
                  <a:pt x="3576" y="6411115"/>
                </a:lnTo>
                <a:lnTo>
                  <a:pt x="0" y="6362369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31" y="1396688"/>
            <a:ext cx="9022080" cy="120650"/>
          </a:xfrm>
          <a:custGeom>
            <a:avLst/>
            <a:gdLst/>
            <a:ahLst/>
            <a:cxnLst/>
            <a:rect l="l" t="t" r="r" b="b"/>
            <a:pathLst>
              <a:path w="9022080" h="120650">
                <a:moveTo>
                  <a:pt x="0" y="120580"/>
                </a:moveTo>
                <a:lnTo>
                  <a:pt x="9021572" y="120580"/>
                </a:lnTo>
                <a:lnTo>
                  <a:pt x="9021572" y="0"/>
                </a:lnTo>
                <a:lnTo>
                  <a:pt x="0" y="0"/>
                </a:lnTo>
                <a:lnTo>
                  <a:pt x="0" y="120580"/>
                </a:lnTo>
                <a:close/>
              </a:path>
            </a:pathLst>
          </a:custGeom>
          <a:solidFill>
            <a:srgbClr val="E6B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31" y="2976711"/>
            <a:ext cx="9022080" cy="111125"/>
          </a:xfrm>
          <a:custGeom>
            <a:avLst/>
            <a:gdLst/>
            <a:ahLst/>
            <a:cxnLst/>
            <a:rect l="l" t="t" r="r" b="b"/>
            <a:pathLst>
              <a:path w="9022080" h="111125">
                <a:moveTo>
                  <a:pt x="0" y="110531"/>
                </a:moveTo>
                <a:lnTo>
                  <a:pt x="9021572" y="110531"/>
                </a:lnTo>
                <a:lnTo>
                  <a:pt x="9021572" y="0"/>
                </a:lnTo>
                <a:lnTo>
                  <a:pt x="0" y="0"/>
                </a:lnTo>
                <a:lnTo>
                  <a:pt x="0" y="110531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931" y="1517269"/>
            <a:ext cx="9022080" cy="1459865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4000" spc="-15" dirty="0">
                <a:solidFill>
                  <a:srgbClr val="92D050"/>
                </a:solidFill>
              </a:rPr>
              <a:t>EVOLUTION</a:t>
            </a:r>
            <a:endParaRPr sz="4000"/>
          </a:p>
        </p:txBody>
      </p:sp>
      <p:sp>
        <p:nvSpPr>
          <p:cNvPr id="10" name="object 10"/>
          <p:cNvSpPr/>
          <p:nvPr/>
        </p:nvSpPr>
        <p:spPr>
          <a:xfrm>
            <a:off x="304800" y="3276600"/>
            <a:ext cx="6400800" cy="2581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7033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Challenge </a:t>
            </a:r>
            <a:r>
              <a:rPr spc="-30" dirty="0"/>
              <a:t>to </a:t>
            </a:r>
            <a:r>
              <a:rPr dirty="0"/>
              <a:t>special creation</a:t>
            </a:r>
            <a:r>
              <a:rPr spc="-140" dirty="0"/>
              <a:t> </a:t>
            </a:r>
            <a:r>
              <a:rPr spc="15" dirty="0"/>
              <a:t>theory: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93977"/>
            <a:ext cx="8227695" cy="50869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6385" marR="119380" indent="-274320">
              <a:lnSpc>
                <a:spcPct val="8000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Observation </a:t>
            </a:r>
            <a:r>
              <a:rPr sz="2000" spc="-5" dirty="0">
                <a:latin typeface="Perpetua"/>
                <a:cs typeface="Perpetua"/>
              </a:rPr>
              <a:t>made </a:t>
            </a:r>
            <a:r>
              <a:rPr sz="2000" dirty="0">
                <a:latin typeface="Perpetua"/>
                <a:cs typeface="Perpetua"/>
              </a:rPr>
              <a:t>during a sea </a:t>
            </a:r>
            <a:r>
              <a:rPr sz="2000" spc="-25" dirty="0">
                <a:latin typeface="Perpetua"/>
                <a:cs typeface="Perpetua"/>
              </a:rPr>
              <a:t>voyage </a:t>
            </a:r>
            <a:r>
              <a:rPr sz="2000" dirty="0">
                <a:latin typeface="Perpetua"/>
                <a:cs typeface="Perpetua"/>
              </a:rPr>
              <a:t>in a </a:t>
            </a:r>
            <a:r>
              <a:rPr sz="2000" spc="-5" dirty="0">
                <a:latin typeface="Perpetua"/>
                <a:cs typeface="Perpetua"/>
              </a:rPr>
              <a:t>sail ship </a:t>
            </a:r>
            <a:r>
              <a:rPr sz="2000" dirty="0">
                <a:latin typeface="Perpetua"/>
                <a:cs typeface="Perpetua"/>
              </a:rPr>
              <a:t>called H.M.S. Beagle </a:t>
            </a:r>
            <a:r>
              <a:rPr sz="2000" spc="-10" dirty="0">
                <a:latin typeface="Perpetua"/>
                <a:cs typeface="Perpetua"/>
              </a:rPr>
              <a:t>round </a:t>
            </a:r>
            <a:r>
              <a:rPr sz="2000" dirty="0">
                <a:latin typeface="Perpetua"/>
                <a:cs typeface="Perpetua"/>
              </a:rPr>
              <a:t>the  </a:t>
            </a:r>
            <a:r>
              <a:rPr sz="2000" spc="-20" dirty="0">
                <a:latin typeface="Perpetua"/>
                <a:cs typeface="Perpetua"/>
              </a:rPr>
              <a:t>world. </a:t>
            </a:r>
            <a:r>
              <a:rPr sz="2000" spc="-5" dirty="0">
                <a:latin typeface="Perpetua"/>
                <a:cs typeface="Perpetua"/>
              </a:rPr>
              <a:t>Charles Darwin concluded that existing life </a:t>
            </a:r>
            <a:r>
              <a:rPr sz="2000" spc="5" dirty="0">
                <a:latin typeface="Perpetua"/>
                <a:cs typeface="Perpetua"/>
              </a:rPr>
              <a:t>forms </a:t>
            </a:r>
            <a:r>
              <a:rPr sz="2000" spc="-10" dirty="0">
                <a:latin typeface="Perpetua"/>
                <a:cs typeface="Perpetua"/>
              </a:rPr>
              <a:t>share </a:t>
            </a:r>
            <a:r>
              <a:rPr sz="2000" dirty="0">
                <a:latin typeface="Perpetua"/>
                <a:cs typeface="Perpetua"/>
              </a:rPr>
              <a:t>similarities to </a:t>
            </a:r>
            <a:r>
              <a:rPr sz="2000" spc="-5" dirty="0">
                <a:latin typeface="Perpetua"/>
                <a:cs typeface="Perpetua"/>
              </a:rPr>
              <a:t>varying  </a:t>
            </a:r>
            <a:r>
              <a:rPr sz="2000" dirty="0">
                <a:latin typeface="Perpetua"/>
                <a:cs typeface="Perpetua"/>
              </a:rPr>
              <a:t>degrees </a:t>
            </a:r>
            <a:r>
              <a:rPr sz="2000" spc="-5" dirty="0">
                <a:latin typeface="Perpetua"/>
                <a:cs typeface="Perpetua"/>
              </a:rPr>
              <a:t>not </a:t>
            </a:r>
            <a:r>
              <a:rPr sz="2000" spc="-15" dirty="0">
                <a:latin typeface="Perpetua"/>
                <a:cs typeface="Perpetua"/>
              </a:rPr>
              <a:t>only </a:t>
            </a:r>
            <a:r>
              <a:rPr sz="2000" spc="-5" dirty="0">
                <a:latin typeface="Perpetua"/>
                <a:cs typeface="Perpetua"/>
              </a:rPr>
              <a:t>among themselves </a:t>
            </a:r>
            <a:r>
              <a:rPr sz="2000" spc="-10" dirty="0">
                <a:latin typeface="Perpetua"/>
                <a:cs typeface="Perpetua"/>
              </a:rPr>
              <a:t>but </a:t>
            </a:r>
            <a:r>
              <a:rPr sz="2000" spc="-5" dirty="0">
                <a:latin typeface="Perpetua"/>
                <a:cs typeface="Perpetua"/>
              </a:rPr>
              <a:t>also with life </a:t>
            </a:r>
            <a:r>
              <a:rPr sz="2000" spc="5" dirty="0">
                <a:latin typeface="Perpetua"/>
                <a:cs typeface="Perpetua"/>
              </a:rPr>
              <a:t>forms </a:t>
            </a:r>
            <a:r>
              <a:rPr sz="2000" spc="-5" dirty="0">
                <a:latin typeface="Perpetua"/>
                <a:cs typeface="Perpetua"/>
              </a:rPr>
              <a:t>that millions </a:t>
            </a:r>
            <a:r>
              <a:rPr sz="2000" dirty="0">
                <a:latin typeface="Perpetua"/>
                <a:cs typeface="Perpetua"/>
              </a:rPr>
              <a:t>of years</a:t>
            </a:r>
            <a:r>
              <a:rPr sz="2000" spc="40" dirty="0">
                <a:latin typeface="Perpetua"/>
                <a:cs typeface="Perpetua"/>
              </a:rPr>
              <a:t> </a:t>
            </a:r>
            <a:r>
              <a:rPr sz="2000" spc="-30" dirty="0">
                <a:latin typeface="Perpetua"/>
                <a:cs typeface="Perpetua"/>
              </a:rPr>
              <a:t>ago.</a:t>
            </a:r>
            <a:endParaRPr sz="2000">
              <a:latin typeface="Perpetua"/>
              <a:cs typeface="Perpetua"/>
            </a:endParaRPr>
          </a:p>
          <a:p>
            <a:pPr marL="286385" marR="24765" indent="-274320">
              <a:lnSpc>
                <a:spcPct val="80100"/>
              </a:lnSpc>
              <a:spcBef>
                <a:spcPts val="59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Perpetua"/>
                <a:cs typeface="Perpetua"/>
              </a:rPr>
              <a:t>Many </a:t>
            </a:r>
            <a:r>
              <a:rPr sz="2000" spc="5" dirty="0">
                <a:latin typeface="Perpetua"/>
                <a:cs typeface="Perpetua"/>
              </a:rPr>
              <a:t>such </a:t>
            </a:r>
            <a:r>
              <a:rPr sz="2000" spc="-5" dirty="0">
                <a:latin typeface="Perpetua"/>
                <a:cs typeface="Perpetua"/>
              </a:rPr>
              <a:t>life </a:t>
            </a:r>
            <a:r>
              <a:rPr sz="2000" spc="5" dirty="0">
                <a:latin typeface="Perpetua"/>
                <a:cs typeface="Perpetua"/>
              </a:rPr>
              <a:t>forms </a:t>
            </a:r>
            <a:r>
              <a:rPr sz="2000" spc="-5" dirty="0">
                <a:latin typeface="Perpetua"/>
                <a:cs typeface="Perpetua"/>
              </a:rPr>
              <a:t>exist </a:t>
            </a:r>
            <a:r>
              <a:rPr sz="2000" spc="-15" dirty="0">
                <a:latin typeface="Perpetua"/>
                <a:cs typeface="Perpetua"/>
              </a:rPr>
              <a:t>any </a:t>
            </a:r>
            <a:r>
              <a:rPr sz="2000" dirty="0">
                <a:latin typeface="Perpetua"/>
                <a:cs typeface="Perpetua"/>
              </a:rPr>
              <a:t>more.There had been </a:t>
            </a:r>
            <a:r>
              <a:rPr sz="2000" spc="-5" dirty="0">
                <a:latin typeface="Perpetua"/>
                <a:cs typeface="Perpetua"/>
              </a:rPr>
              <a:t>extinctions </a:t>
            </a:r>
            <a:r>
              <a:rPr sz="2000" dirty="0">
                <a:latin typeface="Perpetua"/>
                <a:cs typeface="Perpetua"/>
              </a:rPr>
              <a:t>of </a:t>
            </a:r>
            <a:r>
              <a:rPr sz="2000" spc="-5" dirty="0">
                <a:latin typeface="Perpetua"/>
                <a:cs typeface="Perpetua"/>
              </a:rPr>
              <a:t>different life </a:t>
            </a:r>
            <a:r>
              <a:rPr sz="2000" spc="5" dirty="0">
                <a:latin typeface="Perpetua"/>
                <a:cs typeface="Perpetua"/>
              </a:rPr>
              <a:t>forms  </a:t>
            </a:r>
            <a:r>
              <a:rPr sz="2000" dirty="0">
                <a:latin typeface="Perpetua"/>
                <a:cs typeface="Perpetua"/>
              </a:rPr>
              <a:t>in the years gone </a:t>
            </a:r>
            <a:r>
              <a:rPr sz="2000" spc="-15" dirty="0">
                <a:latin typeface="Perpetua"/>
                <a:cs typeface="Perpetua"/>
              </a:rPr>
              <a:t>by </a:t>
            </a:r>
            <a:r>
              <a:rPr sz="2000" spc="-5" dirty="0">
                <a:latin typeface="Perpetua"/>
                <a:cs typeface="Perpetua"/>
              </a:rPr>
              <a:t>just as </a:t>
            </a:r>
            <a:r>
              <a:rPr sz="2000" spc="-15" dirty="0">
                <a:latin typeface="Perpetua"/>
                <a:cs typeface="Perpetua"/>
              </a:rPr>
              <a:t>new </a:t>
            </a:r>
            <a:r>
              <a:rPr sz="2000" spc="5" dirty="0">
                <a:latin typeface="Perpetua"/>
                <a:cs typeface="Perpetua"/>
              </a:rPr>
              <a:t>forms </a:t>
            </a:r>
            <a:r>
              <a:rPr sz="2000" spc="-5" dirty="0">
                <a:latin typeface="Perpetua"/>
                <a:cs typeface="Perpetua"/>
              </a:rPr>
              <a:t>of life </a:t>
            </a:r>
            <a:r>
              <a:rPr sz="2000" spc="-10" dirty="0">
                <a:latin typeface="Perpetua"/>
                <a:cs typeface="Perpetua"/>
              </a:rPr>
              <a:t>arose </a:t>
            </a:r>
            <a:r>
              <a:rPr sz="2000" spc="-15" dirty="0">
                <a:latin typeface="Perpetua"/>
                <a:cs typeface="Perpetua"/>
              </a:rPr>
              <a:t>at </a:t>
            </a:r>
            <a:r>
              <a:rPr sz="2000" spc="-5" dirty="0">
                <a:latin typeface="Perpetua"/>
                <a:cs typeface="Perpetua"/>
              </a:rPr>
              <a:t>different </a:t>
            </a:r>
            <a:r>
              <a:rPr sz="2000" dirty="0">
                <a:latin typeface="Perpetua"/>
                <a:cs typeface="Perpetua"/>
              </a:rPr>
              <a:t>periods </a:t>
            </a: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dirty="0">
                <a:latin typeface="Perpetua"/>
                <a:cs typeface="Perpetua"/>
              </a:rPr>
              <a:t>history </a:t>
            </a:r>
            <a:r>
              <a:rPr sz="2000" spc="-5" dirty="0">
                <a:latin typeface="Perpetua"/>
                <a:cs typeface="Perpetua"/>
              </a:rPr>
              <a:t>of  </a:t>
            </a:r>
            <a:r>
              <a:rPr sz="2000" spc="10" dirty="0">
                <a:latin typeface="Perpetua"/>
                <a:cs typeface="Perpetua"/>
              </a:rPr>
              <a:t>earth.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There </a:t>
            </a:r>
            <a:r>
              <a:rPr sz="2000" dirty="0">
                <a:latin typeface="Perpetua"/>
                <a:cs typeface="Perpetua"/>
              </a:rPr>
              <a:t>has been gradual </a:t>
            </a:r>
            <a:r>
              <a:rPr sz="2000" spc="-10" dirty="0">
                <a:latin typeface="Perpetua"/>
                <a:cs typeface="Perpetua"/>
              </a:rPr>
              <a:t>evolution </a:t>
            </a:r>
            <a:r>
              <a:rPr sz="2000" dirty="0">
                <a:latin typeface="Perpetua"/>
                <a:cs typeface="Perpetua"/>
              </a:rPr>
              <a:t>of </a:t>
            </a:r>
            <a:r>
              <a:rPr sz="2000" spc="-5" dirty="0">
                <a:latin typeface="Perpetua"/>
                <a:cs typeface="Perpetua"/>
              </a:rPr>
              <a:t>life</a:t>
            </a:r>
            <a:r>
              <a:rPr sz="2000" spc="-80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forms.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5" dirty="0">
                <a:latin typeface="Perpetua"/>
                <a:cs typeface="Perpetua"/>
              </a:rPr>
              <a:t>Any </a:t>
            </a:r>
            <a:r>
              <a:rPr sz="2000" spc="-5" dirty="0">
                <a:latin typeface="Perpetua"/>
                <a:cs typeface="Perpetua"/>
              </a:rPr>
              <a:t>population </a:t>
            </a:r>
            <a:r>
              <a:rPr sz="2000" dirty="0">
                <a:latin typeface="Perpetua"/>
                <a:cs typeface="Perpetua"/>
              </a:rPr>
              <a:t>has </a:t>
            </a:r>
            <a:r>
              <a:rPr sz="2000" spc="-10" dirty="0">
                <a:latin typeface="Perpetua"/>
                <a:cs typeface="Perpetua"/>
              </a:rPr>
              <a:t>built </a:t>
            </a:r>
            <a:r>
              <a:rPr sz="2000" dirty="0">
                <a:latin typeface="Perpetua"/>
                <a:cs typeface="Perpetua"/>
              </a:rPr>
              <a:t>in </a:t>
            </a:r>
            <a:r>
              <a:rPr sz="2000" spc="-5" dirty="0">
                <a:latin typeface="Perpetua"/>
                <a:cs typeface="Perpetua"/>
              </a:rPr>
              <a:t>variation </a:t>
            </a:r>
            <a:r>
              <a:rPr sz="2000" dirty="0">
                <a:latin typeface="Perpetua"/>
                <a:cs typeface="Perpetua"/>
              </a:rPr>
              <a:t>in</a:t>
            </a:r>
            <a:r>
              <a:rPr sz="2000" spc="-30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characteristics.</a:t>
            </a:r>
            <a:endParaRPr sz="2000">
              <a:latin typeface="Perpetua"/>
              <a:cs typeface="Perpetua"/>
            </a:endParaRPr>
          </a:p>
          <a:p>
            <a:pPr marL="286385" marR="243204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Those </a:t>
            </a:r>
            <a:r>
              <a:rPr sz="2000" dirty="0">
                <a:latin typeface="Perpetua"/>
                <a:cs typeface="Perpetua"/>
              </a:rPr>
              <a:t>characteristics which </a:t>
            </a:r>
            <a:r>
              <a:rPr sz="2000" spc="-10" dirty="0">
                <a:latin typeface="Perpetua"/>
                <a:cs typeface="Perpetua"/>
              </a:rPr>
              <a:t>enable </a:t>
            </a:r>
            <a:r>
              <a:rPr sz="2000" spc="-5" dirty="0">
                <a:latin typeface="Perpetua"/>
                <a:cs typeface="Perpetua"/>
              </a:rPr>
              <a:t>some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5" dirty="0">
                <a:latin typeface="Perpetua"/>
                <a:cs typeface="Perpetua"/>
              </a:rPr>
              <a:t>survive </a:t>
            </a:r>
            <a:r>
              <a:rPr sz="2000" dirty="0">
                <a:latin typeface="Perpetua"/>
                <a:cs typeface="Perpetua"/>
              </a:rPr>
              <a:t>better in </a:t>
            </a:r>
            <a:r>
              <a:rPr sz="2000" spc="-5" dirty="0">
                <a:latin typeface="Perpetua"/>
                <a:cs typeface="Perpetua"/>
              </a:rPr>
              <a:t>natural conditions  </a:t>
            </a:r>
            <a:r>
              <a:rPr sz="2000" spc="-10" dirty="0">
                <a:latin typeface="Perpetua"/>
                <a:cs typeface="Perpetua"/>
              </a:rPr>
              <a:t>(climate, </a:t>
            </a:r>
            <a:r>
              <a:rPr sz="2000" spc="-5" dirty="0">
                <a:latin typeface="Perpetua"/>
                <a:cs typeface="Perpetua"/>
              </a:rPr>
              <a:t>food, </a:t>
            </a:r>
            <a:r>
              <a:rPr sz="2000" spc="-10" dirty="0">
                <a:latin typeface="Perpetua"/>
                <a:cs typeface="Perpetua"/>
              </a:rPr>
              <a:t>physical </a:t>
            </a:r>
            <a:r>
              <a:rPr sz="2000" spc="-5" dirty="0">
                <a:latin typeface="Perpetua"/>
                <a:cs typeface="Perpetua"/>
              </a:rPr>
              <a:t>factors, </a:t>
            </a:r>
            <a:r>
              <a:rPr sz="2000" dirty="0">
                <a:latin typeface="Perpetua"/>
                <a:cs typeface="Perpetua"/>
              </a:rPr>
              <a:t>etc) </a:t>
            </a:r>
            <a:r>
              <a:rPr sz="2000" spc="-20" dirty="0">
                <a:latin typeface="Perpetua"/>
                <a:cs typeface="Perpetua"/>
              </a:rPr>
              <a:t>would </a:t>
            </a:r>
            <a:r>
              <a:rPr sz="2000" spc="-5" dirty="0">
                <a:latin typeface="Perpetua"/>
                <a:cs typeface="Perpetua"/>
              </a:rPr>
              <a:t>outbreed </a:t>
            </a:r>
            <a:r>
              <a:rPr sz="2000" dirty="0">
                <a:latin typeface="Perpetua"/>
                <a:cs typeface="Perpetua"/>
              </a:rPr>
              <a:t>others </a:t>
            </a:r>
            <a:r>
              <a:rPr sz="2000" spc="-5" dirty="0">
                <a:latin typeface="Perpetua"/>
                <a:cs typeface="Perpetua"/>
              </a:rPr>
              <a:t>that </a:t>
            </a:r>
            <a:r>
              <a:rPr sz="2000" spc="-15" dirty="0">
                <a:latin typeface="Perpetua"/>
                <a:cs typeface="Perpetua"/>
              </a:rPr>
              <a:t>are less-endowed </a:t>
            </a:r>
            <a:r>
              <a:rPr sz="2000" dirty="0">
                <a:latin typeface="Perpetua"/>
                <a:cs typeface="Perpetua"/>
              </a:rPr>
              <a:t>to  </a:t>
            </a:r>
            <a:r>
              <a:rPr sz="2000" spc="5" dirty="0">
                <a:latin typeface="Perpetua"/>
                <a:cs typeface="Perpetua"/>
              </a:rPr>
              <a:t>survive </a:t>
            </a:r>
            <a:r>
              <a:rPr sz="2000" spc="-5" dirty="0">
                <a:latin typeface="Perpetua"/>
                <a:cs typeface="Perpetua"/>
              </a:rPr>
              <a:t>under </a:t>
            </a:r>
            <a:r>
              <a:rPr sz="2000" spc="5" dirty="0">
                <a:latin typeface="Perpetua"/>
                <a:cs typeface="Perpetua"/>
              </a:rPr>
              <a:t>such </a:t>
            </a:r>
            <a:r>
              <a:rPr sz="2000" spc="-5" dirty="0">
                <a:latin typeface="Perpetua"/>
                <a:cs typeface="Perpetua"/>
              </a:rPr>
              <a:t>natural</a:t>
            </a:r>
            <a:r>
              <a:rPr sz="2000" spc="-45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condition.</a:t>
            </a:r>
            <a:endParaRPr sz="2000">
              <a:latin typeface="Perpetua"/>
              <a:cs typeface="Perpetua"/>
            </a:endParaRPr>
          </a:p>
          <a:p>
            <a:pPr marL="286385" marR="5080" indent="-274320">
              <a:lnSpc>
                <a:spcPts val="192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5" dirty="0">
                <a:latin typeface="Perpetua"/>
                <a:cs typeface="Perpetua"/>
              </a:rPr>
              <a:t>Survival </a:t>
            </a:r>
            <a:r>
              <a:rPr sz="2000" dirty="0">
                <a:latin typeface="Perpetua"/>
                <a:cs typeface="Perpetua"/>
              </a:rPr>
              <a:t>of the fittest. The </a:t>
            </a:r>
            <a:r>
              <a:rPr sz="2000" spc="-5" dirty="0">
                <a:latin typeface="Perpetua"/>
                <a:cs typeface="Perpetua"/>
              </a:rPr>
              <a:t>fitness according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-5" dirty="0">
                <a:latin typeface="Perpetua"/>
                <a:cs typeface="Perpetua"/>
              </a:rPr>
              <a:t>Darwin refers </a:t>
            </a:r>
            <a:r>
              <a:rPr sz="2000" spc="-10" dirty="0">
                <a:latin typeface="Perpetua"/>
                <a:cs typeface="Perpetua"/>
              </a:rPr>
              <a:t>ultimately </a:t>
            </a:r>
            <a:r>
              <a:rPr sz="2000" spc="-5" dirty="0">
                <a:latin typeface="Perpetua"/>
                <a:cs typeface="Perpetua"/>
              </a:rPr>
              <a:t>and </a:t>
            </a:r>
            <a:r>
              <a:rPr sz="2000" spc="-15" dirty="0">
                <a:latin typeface="Perpetua"/>
                <a:cs typeface="Perpetua"/>
              </a:rPr>
              <a:t>only</a:t>
            </a:r>
            <a:r>
              <a:rPr sz="2000" spc="-240" dirty="0">
                <a:latin typeface="Perpetua"/>
                <a:cs typeface="Perpetua"/>
              </a:rPr>
              <a:t> </a:t>
            </a:r>
            <a:r>
              <a:rPr sz="2000" spc="-20" dirty="0">
                <a:latin typeface="Perpetua"/>
                <a:cs typeface="Perpetua"/>
              </a:rPr>
              <a:t>leaves  </a:t>
            </a:r>
            <a:r>
              <a:rPr sz="2000" spc="-15" dirty="0">
                <a:latin typeface="Perpetua"/>
                <a:cs typeface="Perpetua"/>
              </a:rPr>
              <a:t>more progeny </a:t>
            </a:r>
            <a:r>
              <a:rPr sz="2000" dirty="0">
                <a:latin typeface="Perpetua"/>
                <a:cs typeface="Perpetua"/>
              </a:rPr>
              <a:t>than</a:t>
            </a:r>
            <a:r>
              <a:rPr sz="2000" spc="10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others.</a:t>
            </a:r>
            <a:endParaRPr sz="2000">
              <a:latin typeface="Perpetua"/>
              <a:cs typeface="Perpetua"/>
            </a:endParaRPr>
          </a:p>
          <a:p>
            <a:pPr marL="286385" marR="518159" indent="-274320">
              <a:lnSpc>
                <a:spcPct val="80000"/>
              </a:lnSpc>
              <a:spcBef>
                <a:spcPts val="61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Perpetua"/>
                <a:cs typeface="Perpetua"/>
              </a:rPr>
              <a:t>These, therefore, </a:t>
            </a:r>
            <a:r>
              <a:rPr sz="2000" dirty="0">
                <a:latin typeface="Perpetua"/>
                <a:cs typeface="Perpetua"/>
              </a:rPr>
              <a:t>will </a:t>
            </a:r>
            <a:r>
              <a:rPr sz="2000" spc="5" dirty="0">
                <a:latin typeface="Perpetua"/>
                <a:cs typeface="Perpetua"/>
              </a:rPr>
              <a:t>survive </a:t>
            </a:r>
            <a:r>
              <a:rPr sz="2000" spc="-15" dirty="0">
                <a:latin typeface="Perpetua"/>
                <a:cs typeface="Perpetua"/>
              </a:rPr>
              <a:t>more </a:t>
            </a:r>
            <a:r>
              <a:rPr sz="2000" spc="-5" dirty="0">
                <a:latin typeface="Perpetua"/>
                <a:cs typeface="Perpetua"/>
              </a:rPr>
              <a:t>and hence </a:t>
            </a:r>
            <a:r>
              <a:rPr sz="2000" spc="-15" dirty="0">
                <a:latin typeface="Perpetua"/>
                <a:cs typeface="Perpetua"/>
              </a:rPr>
              <a:t>are </a:t>
            </a:r>
            <a:r>
              <a:rPr sz="2000" dirty="0">
                <a:latin typeface="Perpetua"/>
                <a:cs typeface="Perpetua"/>
              </a:rPr>
              <a:t>selected </a:t>
            </a:r>
            <a:r>
              <a:rPr sz="2000" spc="-20" dirty="0">
                <a:latin typeface="Perpetua"/>
                <a:cs typeface="Perpetua"/>
              </a:rPr>
              <a:t>by </a:t>
            </a:r>
            <a:r>
              <a:rPr sz="2000" spc="-15" dirty="0">
                <a:latin typeface="Perpetua"/>
                <a:cs typeface="Perpetua"/>
              </a:rPr>
              <a:t>nature. </a:t>
            </a:r>
            <a:r>
              <a:rPr sz="2000" dirty="0">
                <a:latin typeface="Perpetua"/>
                <a:cs typeface="Perpetua"/>
              </a:rPr>
              <a:t>He called</a:t>
            </a:r>
            <a:r>
              <a:rPr sz="2000" spc="-185" dirty="0">
                <a:latin typeface="Perpetua"/>
                <a:cs typeface="Perpetua"/>
              </a:rPr>
              <a:t> </a:t>
            </a:r>
            <a:r>
              <a:rPr sz="2000" dirty="0">
                <a:latin typeface="Perpetua"/>
                <a:cs typeface="Perpetua"/>
              </a:rPr>
              <a:t>it  as </a:t>
            </a:r>
            <a:r>
              <a:rPr sz="2000" b="1" spc="-10" dirty="0">
                <a:latin typeface="Perpetua"/>
                <a:cs typeface="Perpetua"/>
              </a:rPr>
              <a:t>natural</a:t>
            </a:r>
            <a:r>
              <a:rPr sz="2000" b="1" spc="-30" dirty="0">
                <a:latin typeface="Perpetua"/>
                <a:cs typeface="Perpetua"/>
              </a:rPr>
              <a:t> </a:t>
            </a:r>
            <a:r>
              <a:rPr sz="2000" b="1" spc="-5" dirty="0">
                <a:latin typeface="Perpetua"/>
                <a:cs typeface="Perpetua"/>
              </a:rPr>
              <a:t>selection.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ts val="2160"/>
              </a:lnSpc>
              <a:spcBef>
                <a:spcPts val="12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dirty="0">
                <a:latin typeface="Perpetua"/>
                <a:cs typeface="Perpetua"/>
              </a:rPr>
              <a:t>Alfred</a:t>
            </a:r>
            <a:r>
              <a:rPr sz="2000" b="1" spc="-345" dirty="0">
                <a:latin typeface="Perpetua"/>
                <a:cs typeface="Perpetua"/>
              </a:rPr>
              <a:t> </a:t>
            </a:r>
            <a:r>
              <a:rPr sz="2000" b="1" spc="-30" dirty="0">
                <a:latin typeface="Perpetua"/>
                <a:cs typeface="Perpetua"/>
              </a:rPr>
              <a:t>Wallace</a:t>
            </a:r>
            <a:r>
              <a:rPr sz="2000" spc="-30" dirty="0">
                <a:latin typeface="Perpetua"/>
                <a:cs typeface="Perpetua"/>
              </a:rPr>
              <a:t>, </a:t>
            </a:r>
            <a:r>
              <a:rPr sz="2000" dirty="0">
                <a:latin typeface="Perpetua"/>
                <a:cs typeface="Perpetua"/>
              </a:rPr>
              <a:t>a </a:t>
            </a:r>
            <a:r>
              <a:rPr sz="2000" spc="-10" dirty="0">
                <a:latin typeface="Perpetua"/>
                <a:cs typeface="Perpetua"/>
              </a:rPr>
              <a:t>naturalist </a:t>
            </a:r>
            <a:r>
              <a:rPr sz="2000" dirty="0">
                <a:latin typeface="Perpetua"/>
                <a:cs typeface="Perpetua"/>
              </a:rPr>
              <a:t>who </a:t>
            </a:r>
            <a:r>
              <a:rPr sz="2000" spc="-25" dirty="0">
                <a:latin typeface="Perpetua"/>
                <a:cs typeface="Perpetua"/>
              </a:rPr>
              <a:t>worked </a:t>
            </a:r>
            <a:r>
              <a:rPr sz="2000" dirty="0">
                <a:latin typeface="Perpetua"/>
                <a:cs typeface="Perpetua"/>
              </a:rPr>
              <a:t>in </a:t>
            </a:r>
            <a:r>
              <a:rPr sz="2000" b="1" spc="-20" dirty="0">
                <a:latin typeface="Perpetua"/>
                <a:cs typeface="Perpetua"/>
              </a:rPr>
              <a:t>Malay </a:t>
            </a:r>
            <a:r>
              <a:rPr sz="2000" b="1" dirty="0">
                <a:latin typeface="Perpetua"/>
                <a:cs typeface="Perpetua"/>
              </a:rPr>
              <a:t>Archipelago </a:t>
            </a:r>
            <a:r>
              <a:rPr sz="2000" dirty="0">
                <a:latin typeface="Perpetua"/>
                <a:cs typeface="Perpetua"/>
              </a:rPr>
              <a:t>had </a:t>
            </a:r>
            <a:r>
              <a:rPr sz="2000" spc="-5" dirty="0">
                <a:latin typeface="Perpetua"/>
                <a:cs typeface="Perpetua"/>
              </a:rPr>
              <a:t>also come </a:t>
            </a:r>
            <a:r>
              <a:rPr sz="2000" dirty="0">
                <a:latin typeface="Perpetua"/>
                <a:cs typeface="Perpetua"/>
              </a:rPr>
              <a:t>to</a:t>
            </a:r>
            <a:endParaRPr sz="2000">
              <a:latin typeface="Perpetua"/>
              <a:cs typeface="Perpetua"/>
            </a:endParaRPr>
          </a:p>
          <a:p>
            <a:pPr marL="286385">
              <a:lnSpc>
                <a:spcPts val="2160"/>
              </a:lnSpc>
            </a:pPr>
            <a:r>
              <a:rPr sz="2000" spc="-5" dirty="0">
                <a:latin typeface="Perpetua"/>
                <a:cs typeface="Perpetua"/>
              </a:rPr>
              <a:t>similar conclusions </a:t>
            </a:r>
            <a:r>
              <a:rPr sz="2000" spc="-10" dirty="0">
                <a:latin typeface="Perpetua"/>
                <a:cs typeface="Perpetua"/>
              </a:rPr>
              <a:t>around </a:t>
            </a:r>
            <a:r>
              <a:rPr sz="2000" dirty="0">
                <a:latin typeface="Perpetua"/>
                <a:cs typeface="Perpetua"/>
              </a:rPr>
              <a:t>the same</a:t>
            </a:r>
            <a:r>
              <a:rPr sz="2000" spc="-40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time.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geological history of </a:t>
            </a:r>
            <a:r>
              <a:rPr sz="2000" spc="10" dirty="0">
                <a:latin typeface="Perpetua"/>
                <a:cs typeface="Perpetua"/>
              </a:rPr>
              <a:t>earth </a:t>
            </a:r>
            <a:r>
              <a:rPr sz="2000" spc="-10" dirty="0">
                <a:latin typeface="Perpetua"/>
                <a:cs typeface="Perpetua"/>
              </a:rPr>
              <a:t>closely </a:t>
            </a:r>
            <a:r>
              <a:rPr sz="2000" spc="-5" dirty="0">
                <a:latin typeface="Perpetua"/>
                <a:cs typeface="Perpetua"/>
              </a:rPr>
              <a:t>correlates with </a:t>
            </a:r>
            <a:r>
              <a:rPr sz="2000" dirty="0">
                <a:latin typeface="Perpetua"/>
                <a:cs typeface="Perpetua"/>
              </a:rPr>
              <a:t>the biological history </a:t>
            </a:r>
            <a:r>
              <a:rPr sz="2000" spc="-5" dirty="0">
                <a:latin typeface="Perpetua"/>
                <a:cs typeface="Perpetua"/>
              </a:rPr>
              <a:t>of</a:t>
            </a:r>
            <a:r>
              <a:rPr sz="2000" spc="25" dirty="0">
                <a:latin typeface="Perpetua"/>
                <a:cs typeface="Perpetua"/>
              </a:rPr>
              <a:t> </a:t>
            </a:r>
            <a:r>
              <a:rPr sz="2000" spc="10" dirty="0">
                <a:latin typeface="Perpetua"/>
                <a:cs typeface="Perpetua"/>
              </a:rPr>
              <a:t>earth.</a:t>
            </a:r>
            <a:endParaRPr sz="2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64998"/>
            <a:ext cx="75952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-65" dirty="0"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WHAT </a:t>
            </a:r>
            <a:r>
              <a:rPr sz="3200" u="heavy" dirty="0"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ARE </a:t>
            </a:r>
            <a:r>
              <a:rPr sz="3200" u="heavy" spc="-5" dirty="0"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EVIDENCES </a:t>
            </a:r>
            <a:r>
              <a:rPr sz="3200" u="heavy" spc="-25" dirty="0"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FOR</a:t>
            </a:r>
            <a:r>
              <a:rPr sz="3200" u="heavy" spc="-10" dirty="0"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 </a:t>
            </a:r>
            <a:r>
              <a:rPr sz="3200" u="heavy" spc="-25" dirty="0"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EVOLUTION?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83538"/>
            <a:ext cx="7479665" cy="443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5" dirty="0">
                <a:latin typeface="Perpetua"/>
                <a:cs typeface="Perpetua"/>
              </a:rPr>
              <a:t>Paleontological evidence: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Perpetua"/>
                <a:cs typeface="Perpetua"/>
              </a:rPr>
              <a:t>Fossils are </a:t>
            </a:r>
            <a:r>
              <a:rPr sz="2400" spc="-5" dirty="0">
                <a:latin typeface="Perpetua"/>
                <a:cs typeface="Perpetua"/>
              </a:rPr>
              <a:t>remained </a:t>
            </a:r>
            <a:r>
              <a:rPr sz="2400" dirty="0">
                <a:latin typeface="Perpetua"/>
                <a:cs typeface="Perpetua"/>
              </a:rPr>
              <a:t>of </a:t>
            </a:r>
            <a:r>
              <a:rPr sz="2400" spc="-5" dirty="0">
                <a:latin typeface="Perpetua"/>
                <a:cs typeface="Perpetua"/>
              </a:rPr>
              <a:t>hard </a:t>
            </a:r>
            <a:r>
              <a:rPr sz="2400" spc="15" dirty="0">
                <a:latin typeface="Perpetua"/>
                <a:cs typeface="Perpetua"/>
              </a:rPr>
              <a:t>parts </a:t>
            </a:r>
            <a:r>
              <a:rPr sz="2400" dirty="0">
                <a:latin typeface="Perpetua"/>
                <a:cs typeface="Perpetua"/>
              </a:rPr>
              <a:t>of </a:t>
            </a:r>
            <a:r>
              <a:rPr sz="2400" spc="5" dirty="0">
                <a:latin typeface="Perpetua"/>
                <a:cs typeface="Perpetua"/>
              </a:rPr>
              <a:t>life-forms </a:t>
            </a:r>
            <a:r>
              <a:rPr sz="2400" dirty="0">
                <a:latin typeface="Perpetua"/>
                <a:cs typeface="Perpetua"/>
              </a:rPr>
              <a:t>found in</a:t>
            </a:r>
            <a:r>
              <a:rPr sz="2400" spc="-13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rocks.</a:t>
            </a:r>
            <a:endParaRPr sz="2400">
              <a:latin typeface="Perpetua"/>
              <a:cs typeface="Perpetua"/>
            </a:endParaRPr>
          </a:p>
          <a:p>
            <a:pPr marL="286385" marR="213995" indent="-274320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Different-aged </a:t>
            </a:r>
            <a:r>
              <a:rPr sz="2400" spc="5" dirty="0">
                <a:latin typeface="Perpetua"/>
                <a:cs typeface="Perpetua"/>
              </a:rPr>
              <a:t>rock </a:t>
            </a:r>
            <a:r>
              <a:rPr sz="2400" dirty="0">
                <a:latin typeface="Perpetua"/>
                <a:cs typeface="Perpetua"/>
              </a:rPr>
              <a:t>sediments contain </a:t>
            </a:r>
            <a:r>
              <a:rPr sz="2400" spc="-5" dirty="0">
                <a:latin typeface="Perpetua"/>
                <a:cs typeface="Perpetua"/>
              </a:rPr>
              <a:t>fossils </a:t>
            </a:r>
            <a:r>
              <a:rPr sz="2400" dirty="0">
                <a:latin typeface="Perpetua"/>
                <a:cs typeface="Perpetua"/>
              </a:rPr>
              <a:t>of </a:t>
            </a:r>
            <a:r>
              <a:rPr sz="2400" spc="-5" dirty="0">
                <a:latin typeface="Perpetua"/>
                <a:cs typeface="Perpetua"/>
              </a:rPr>
              <a:t>different life-  </a:t>
            </a:r>
            <a:r>
              <a:rPr sz="2400" spc="10" dirty="0">
                <a:latin typeface="Perpetua"/>
                <a:cs typeface="Perpetua"/>
              </a:rPr>
              <a:t>forms </a:t>
            </a:r>
            <a:r>
              <a:rPr sz="2400" dirty="0">
                <a:latin typeface="Perpetua"/>
                <a:cs typeface="Perpetua"/>
              </a:rPr>
              <a:t>who </a:t>
            </a:r>
            <a:r>
              <a:rPr sz="2400" spc="-15" dirty="0">
                <a:latin typeface="Perpetua"/>
                <a:cs typeface="Perpetua"/>
              </a:rPr>
              <a:t>probably </a:t>
            </a:r>
            <a:r>
              <a:rPr sz="2400" dirty="0">
                <a:latin typeface="Perpetua"/>
                <a:cs typeface="Perpetua"/>
              </a:rPr>
              <a:t>died </a:t>
            </a:r>
            <a:r>
              <a:rPr sz="2400" spc="5" dirty="0">
                <a:latin typeface="Perpetua"/>
                <a:cs typeface="Perpetua"/>
              </a:rPr>
              <a:t>during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5" dirty="0">
                <a:latin typeface="Perpetua"/>
                <a:cs typeface="Perpetua"/>
              </a:rPr>
              <a:t>formation </a:t>
            </a:r>
            <a:r>
              <a:rPr sz="2400" dirty="0">
                <a:latin typeface="Perpetua"/>
                <a:cs typeface="Perpetua"/>
              </a:rPr>
              <a:t>of the</a:t>
            </a:r>
            <a:r>
              <a:rPr sz="2400" spc="-150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particular  </a:t>
            </a:r>
            <a:r>
              <a:rPr sz="2400" dirty="0">
                <a:latin typeface="Perpetua"/>
                <a:cs typeface="Perpetua"/>
              </a:rPr>
              <a:t>sediment.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Perpetua"/>
                <a:cs typeface="Perpetua"/>
              </a:rPr>
              <a:t>They </a:t>
            </a:r>
            <a:r>
              <a:rPr sz="2400" spc="-5" dirty="0">
                <a:latin typeface="Perpetua"/>
                <a:cs typeface="Perpetua"/>
              </a:rPr>
              <a:t>represent </a:t>
            </a:r>
            <a:r>
              <a:rPr sz="2400" dirty="0">
                <a:latin typeface="Perpetua"/>
                <a:cs typeface="Perpetua"/>
              </a:rPr>
              <a:t>the extinct </a:t>
            </a:r>
            <a:r>
              <a:rPr sz="2400" spc="-5" dirty="0">
                <a:latin typeface="Perpetua"/>
                <a:cs typeface="Perpetua"/>
              </a:rPr>
              <a:t>organisms </a:t>
            </a:r>
            <a:r>
              <a:rPr sz="2400" spc="-60" dirty="0">
                <a:latin typeface="Perpetua"/>
                <a:cs typeface="Perpetua"/>
              </a:rPr>
              <a:t>(e.g.</a:t>
            </a:r>
            <a:r>
              <a:rPr sz="2400" spc="-155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Dinosaurs).</a:t>
            </a:r>
            <a:endParaRPr sz="2400">
              <a:latin typeface="Perpetua"/>
              <a:cs typeface="Perpetua"/>
            </a:endParaRPr>
          </a:p>
          <a:p>
            <a:pPr marL="286385" marR="513715" indent="-274320">
              <a:lnSpc>
                <a:spcPts val="2310"/>
              </a:lnSpc>
              <a:spcBef>
                <a:spcPts val="58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A </a:t>
            </a:r>
            <a:r>
              <a:rPr sz="2400" spc="-10" dirty="0">
                <a:latin typeface="Perpetua"/>
                <a:cs typeface="Perpetua"/>
              </a:rPr>
              <a:t>study </a:t>
            </a:r>
            <a:r>
              <a:rPr sz="2400" dirty="0">
                <a:latin typeface="Perpetua"/>
                <a:cs typeface="Perpetua"/>
              </a:rPr>
              <a:t>of fossils in </a:t>
            </a:r>
            <a:r>
              <a:rPr sz="2400" spc="-5" dirty="0">
                <a:latin typeface="Perpetua"/>
                <a:cs typeface="Perpetua"/>
              </a:rPr>
              <a:t>different sedimentary </a:t>
            </a:r>
            <a:r>
              <a:rPr sz="2400" spc="-15" dirty="0">
                <a:latin typeface="Perpetua"/>
                <a:cs typeface="Perpetua"/>
              </a:rPr>
              <a:t>layers </a:t>
            </a:r>
            <a:r>
              <a:rPr sz="2400" spc="-5" dirty="0">
                <a:latin typeface="Perpetua"/>
                <a:cs typeface="Perpetua"/>
              </a:rPr>
              <a:t>indicates </a:t>
            </a:r>
            <a:r>
              <a:rPr sz="2400" dirty="0">
                <a:latin typeface="Perpetua"/>
                <a:cs typeface="Perpetua"/>
              </a:rPr>
              <a:t>the  geological </a:t>
            </a:r>
            <a:r>
              <a:rPr sz="2400" spc="5" dirty="0">
                <a:latin typeface="Perpetua"/>
                <a:cs typeface="Perpetua"/>
              </a:rPr>
              <a:t>period </a:t>
            </a:r>
            <a:r>
              <a:rPr sz="2400" dirty="0">
                <a:latin typeface="Perpetua"/>
                <a:cs typeface="Perpetua"/>
              </a:rPr>
              <a:t>in </a:t>
            </a:r>
            <a:r>
              <a:rPr sz="2400" spc="5" dirty="0">
                <a:latin typeface="Perpetua"/>
                <a:cs typeface="Perpetua"/>
              </a:rPr>
              <a:t>which </a:t>
            </a:r>
            <a:r>
              <a:rPr sz="2400" spc="-15" dirty="0">
                <a:latin typeface="Perpetua"/>
                <a:cs typeface="Perpetua"/>
              </a:rPr>
              <a:t>they</a:t>
            </a:r>
            <a:r>
              <a:rPr sz="2400" spc="-5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existed.</a:t>
            </a:r>
            <a:endParaRPr sz="2400">
              <a:latin typeface="Perpetua"/>
              <a:cs typeface="Perpetua"/>
            </a:endParaRPr>
          </a:p>
          <a:p>
            <a:pPr marL="286385" marR="5080" indent="-274320">
              <a:lnSpc>
                <a:spcPts val="2300"/>
              </a:lnSpc>
              <a:spcBef>
                <a:spcPts val="59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10" dirty="0">
                <a:latin typeface="Perpetua"/>
                <a:cs typeface="Perpetua"/>
              </a:rPr>
              <a:t>study </a:t>
            </a:r>
            <a:r>
              <a:rPr sz="2400" spc="-30" dirty="0">
                <a:latin typeface="Perpetua"/>
                <a:cs typeface="Perpetua"/>
              </a:rPr>
              <a:t>showed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5" dirty="0">
                <a:latin typeface="Perpetua"/>
                <a:cs typeface="Perpetua"/>
              </a:rPr>
              <a:t>life-forms </a:t>
            </a:r>
            <a:r>
              <a:rPr sz="2400" spc="-5" dirty="0">
                <a:latin typeface="Perpetua"/>
                <a:cs typeface="Perpetua"/>
              </a:rPr>
              <a:t>varied </a:t>
            </a:r>
            <a:r>
              <a:rPr sz="2400" spc="-30" dirty="0">
                <a:latin typeface="Perpetua"/>
                <a:cs typeface="Perpetua"/>
              </a:rPr>
              <a:t>over </a:t>
            </a:r>
            <a:r>
              <a:rPr sz="2400" dirty="0">
                <a:latin typeface="Perpetua"/>
                <a:cs typeface="Perpetua"/>
              </a:rPr>
              <a:t>time </a:t>
            </a:r>
            <a:r>
              <a:rPr sz="2400" spc="-5" dirty="0">
                <a:latin typeface="Perpetua"/>
                <a:cs typeface="Perpetua"/>
              </a:rPr>
              <a:t>and </a:t>
            </a:r>
            <a:r>
              <a:rPr sz="2400" spc="10" dirty="0">
                <a:latin typeface="Perpetua"/>
                <a:cs typeface="Perpetua"/>
              </a:rPr>
              <a:t>certain </a:t>
            </a:r>
            <a:r>
              <a:rPr sz="2400" spc="-5" dirty="0">
                <a:latin typeface="Perpetua"/>
                <a:cs typeface="Perpetua"/>
              </a:rPr>
              <a:t>life  </a:t>
            </a:r>
            <a:r>
              <a:rPr sz="2400" spc="10" dirty="0">
                <a:latin typeface="Perpetua"/>
                <a:cs typeface="Perpetua"/>
              </a:rPr>
              <a:t>forms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dirty="0">
                <a:latin typeface="Perpetua"/>
                <a:cs typeface="Perpetua"/>
              </a:rPr>
              <a:t>restricted to </a:t>
            </a:r>
            <a:r>
              <a:rPr sz="2400" spc="10" dirty="0">
                <a:latin typeface="Perpetua"/>
                <a:cs typeface="Perpetua"/>
              </a:rPr>
              <a:t>certain </a:t>
            </a:r>
            <a:r>
              <a:rPr sz="2400" dirty="0">
                <a:latin typeface="Perpetua"/>
                <a:cs typeface="Perpetua"/>
              </a:rPr>
              <a:t>geological</a:t>
            </a:r>
            <a:r>
              <a:rPr sz="2400" spc="-7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time-span.</a:t>
            </a:r>
            <a:endParaRPr sz="2400">
              <a:latin typeface="Perpetua"/>
              <a:cs typeface="Perpetua"/>
            </a:endParaRPr>
          </a:p>
          <a:p>
            <a:pPr marL="286385" marR="375920" indent="-274320">
              <a:lnSpc>
                <a:spcPts val="2300"/>
              </a:lnSpc>
              <a:spcBef>
                <a:spcPts val="6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Hence </a:t>
            </a:r>
            <a:r>
              <a:rPr sz="2400" spc="-15" dirty="0">
                <a:latin typeface="Perpetua"/>
                <a:cs typeface="Perpetua"/>
              </a:rPr>
              <a:t>new lives </a:t>
            </a:r>
            <a:r>
              <a:rPr sz="2400" spc="-35" dirty="0">
                <a:latin typeface="Perpetua"/>
                <a:cs typeface="Perpetua"/>
              </a:rPr>
              <a:t>have </a:t>
            </a:r>
            <a:r>
              <a:rPr sz="2400" spc="5" dirty="0">
                <a:latin typeface="Perpetua"/>
                <a:cs typeface="Perpetua"/>
              </a:rPr>
              <a:t>arisen </a:t>
            </a:r>
            <a:r>
              <a:rPr sz="2400" spc="-15" dirty="0">
                <a:latin typeface="Perpetua"/>
                <a:cs typeface="Perpetua"/>
              </a:rPr>
              <a:t>at </a:t>
            </a:r>
            <a:r>
              <a:rPr sz="2400" spc="-5" dirty="0">
                <a:latin typeface="Perpetua"/>
                <a:cs typeface="Perpetua"/>
              </a:rPr>
              <a:t>different </a:t>
            </a:r>
            <a:r>
              <a:rPr sz="2400" dirty="0">
                <a:latin typeface="Perpetua"/>
                <a:cs typeface="Perpetua"/>
              </a:rPr>
              <a:t>times in the history of  </a:t>
            </a:r>
            <a:r>
              <a:rPr sz="2400" spc="10" dirty="0">
                <a:latin typeface="Perpetua"/>
                <a:cs typeface="Perpetua"/>
              </a:rPr>
              <a:t>earth.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All </a:t>
            </a:r>
            <a:r>
              <a:rPr sz="2400" dirty="0">
                <a:latin typeface="Perpetua"/>
                <a:cs typeface="Perpetua"/>
              </a:rPr>
              <a:t>this called </a:t>
            </a:r>
            <a:r>
              <a:rPr sz="2400" b="1" spc="-5" dirty="0">
                <a:latin typeface="Perpetua"/>
                <a:cs typeface="Perpetua"/>
              </a:rPr>
              <a:t>Paleontological</a:t>
            </a:r>
            <a:r>
              <a:rPr sz="2400" b="1" spc="-30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evidence.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8952" rIns="0" bIns="0" rtlCol="0">
            <a:spAutoFit/>
          </a:bodyPr>
          <a:lstStyle/>
          <a:p>
            <a:pPr marL="95885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Comparative </a:t>
            </a:r>
            <a:r>
              <a:rPr sz="2800" spc="-15" dirty="0"/>
              <a:t>anatomy </a:t>
            </a:r>
            <a:r>
              <a:rPr sz="2800" spc="-5" dirty="0"/>
              <a:t>and morphological  evidence: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93444" y="1398777"/>
            <a:ext cx="7553959" cy="411099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6385" marR="607060" indent="-274320">
              <a:lnSpc>
                <a:spcPts val="1920"/>
              </a:lnSpc>
              <a:spcBef>
                <a:spcPts val="56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Perpetua"/>
                <a:cs typeface="Perpetua"/>
              </a:rPr>
              <a:t>Comparative </a:t>
            </a:r>
            <a:r>
              <a:rPr sz="2000" spc="-20" dirty="0">
                <a:latin typeface="Perpetua"/>
                <a:cs typeface="Perpetua"/>
              </a:rPr>
              <a:t>anatomy </a:t>
            </a:r>
            <a:r>
              <a:rPr sz="2000" spc="-5" dirty="0">
                <a:latin typeface="Perpetua"/>
                <a:cs typeface="Perpetua"/>
              </a:rPr>
              <a:t>and </a:t>
            </a:r>
            <a:r>
              <a:rPr sz="2000" dirty="0">
                <a:latin typeface="Perpetua"/>
                <a:cs typeface="Perpetua"/>
              </a:rPr>
              <a:t>morphology </a:t>
            </a:r>
            <a:r>
              <a:rPr sz="2000" spc="-15" dirty="0">
                <a:latin typeface="Perpetua"/>
                <a:cs typeface="Perpetua"/>
              </a:rPr>
              <a:t>shows </a:t>
            </a:r>
            <a:r>
              <a:rPr sz="2000" dirty="0">
                <a:latin typeface="Perpetua"/>
                <a:cs typeface="Perpetua"/>
              </a:rPr>
              <a:t>similarities </a:t>
            </a:r>
            <a:r>
              <a:rPr sz="2000" spc="-5" dirty="0">
                <a:latin typeface="Perpetua"/>
                <a:cs typeface="Perpetua"/>
              </a:rPr>
              <a:t>and differences  among organisms </a:t>
            </a:r>
            <a:r>
              <a:rPr sz="2000" dirty="0">
                <a:latin typeface="Perpetua"/>
                <a:cs typeface="Perpetua"/>
              </a:rPr>
              <a:t>of </a:t>
            </a:r>
            <a:r>
              <a:rPr sz="2000" spc="-20" dirty="0">
                <a:latin typeface="Perpetua"/>
                <a:cs typeface="Perpetua"/>
              </a:rPr>
              <a:t>today </a:t>
            </a:r>
            <a:r>
              <a:rPr sz="2000" spc="-5" dirty="0">
                <a:latin typeface="Perpetua"/>
                <a:cs typeface="Perpetua"/>
              </a:rPr>
              <a:t>and those that existed </a:t>
            </a:r>
            <a:r>
              <a:rPr sz="2000" dirty="0">
                <a:latin typeface="Perpetua"/>
                <a:cs typeface="Perpetua"/>
              </a:rPr>
              <a:t>years</a:t>
            </a:r>
            <a:r>
              <a:rPr sz="2000" spc="-5" dirty="0">
                <a:latin typeface="Perpetua"/>
                <a:cs typeface="Perpetua"/>
              </a:rPr>
              <a:t> </a:t>
            </a:r>
            <a:r>
              <a:rPr sz="2000" spc="-30" dirty="0">
                <a:latin typeface="Perpetua"/>
                <a:cs typeface="Perpetua"/>
              </a:rPr>
              <a:t>ago.</a:t>
            </a:r>
            <a:endParaRPr sz="20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13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spc="-10" dirty="0">
                <a:latin typeface="Perpetua"/>
                <a:cs typeface="Perpetua"/>
              </a:rPr>
              <a:t>Divergent</a:t>
            </a:r>
            <a:r>
              <a:rPr sz="2000" b="1" spc="-30" dirty="0">
                <a:latin typeface="Perpetua"/>
                <a:cs typeface="Perpetua"/>
              </a:rPr>
              <a:t> </a:t>
            </a:r>
            <a:r>
              <a:rPr sz="2000" b="1" spc="-5" dirty="0">
                <a:latin typeface="Perpetua"/>
                <a:cs typeface="Perpetua"/>
              </a:rPr>
              <a:t>evolution:</a:t>
            </a:r>
            <a:endParaRPr sz="2000">
              <a:latin typeface="Perpetua"/>
              <a:cs typeface="Perpetua"/>
            </a:endParaRPr>
          </a:p>
          <a:p>
            <a:pPr marL="286385" marR="359410" indent="-274320">
              <a:lnSpc>
                <a:spcPts val="1920"/>
              </a:lnSpc>
              <a:spcBef>
                <a:spcPts val="59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Whale, bats, </a:t>
            </a:r>
            <a:r>
              <a:rPr sz="2000" spc="5" dirty="0">
                <a:latin typeface="Perpetua"/>
                <a:cs typeface="Perpetua"/>
              </a:rPr>
              <a:t>cheetah </a:t>
            </a:r>
            <a:r>
              <a:rPr sz="2000" spc="-5" dirty="0">
                <a:latin typeface="Perpetua"/>
                <a:cs typeface="Perpetua"/>
              </a:rPr>
              <a:t>and human </a:t>
            </a:r>
            <a:r>
              <a:rPr sz="2000" spc="-10" dirty="0">
                <a:latin typeface="Perpetua"/>
                <a:cs typeface="Perpetua"/>
              </a:rPr>
              <a:t>share </a:t>
            </a:r>
            <a:r>
              <a:rPr sz="2000" dirty="0">
                <a:latin typeface="Perpetua"/>
                <a:cs typeface="Perpetua"/>
              </a:rPr>
              <a:t>similarities in the pattern of </a:t>
            </a:r>
            <a:r>
              <a:rPr sz="2000" spc="-5" dirty="0">
                <a:latin typeface="Perpetua"/>
                <a:cs typeface="Perpetua"/>
              </a:rPr>
              <a:t>bones</a:t>
            </a:r>
            <a:r>
              <a:rPr sz="2000" spc="-204" dirty="0">
                <a:latin typeface="Perpetua"/>
                <a:cs typeface="Perpetua"/>
              </a:rPr>
              <a:t> </a:t>
            </a:r>
            <a:r>
              <a:rPr sz="2000" dirty="0">
                <a:latin typeface="Perpetua"/>
                <a:cs typeface="Perpetua"/>
              </a:rPr>
              <a:t>of  </a:t>
            </a:r>
            <a:r>
              <a:rPr sz="2000" spc="-10" dirty="0">
                <a:latin typeface="Perpetua"/>
                <a:cs typeface="Perpetua"/>
              </a:rPr>
              <a:t>forelimbs.</a:t>
            </a:r>
            <a:endParaRPr sz="2000">
              <a:latin typeface="Perpetua"/>
              <a:cs typeface="Perpetua"/>
            </a:endParaRPr>
          </a:p>
          <a:p>
            <a:pPr marL="286385" marR="83185" indent="-274320">
              <a:lnSpc>
                <a:spcPct val="80000"/>
              </a:lnSpc>
              <a:spcBef>
                <a:spcPts val="61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These </a:t>
            </a:r>
            <a:r>
              <a:rPr sz="2000" spc="-5" dirty="0">
                <a:latin typeface="Perpetua"/>
                <a:cs typeface="Perpetua"/>
              </a:rPr>
              <a:t>forelimbs </a:t>
            </a:r>
            <a:r>
              <a:rPr sz="2000" spc="5" dirty="0">
                <a:latin typeface="Perpetua"/>
                <a:cs typeface="Perpetua"/>
              </a:rPr>
              <a:t>perform </a:t>
            </a:r>
            <a:r>
              <a:rPr sz="2000" spc="-5" dirty="0">
                <a:latin typeface="Perpetua"/>
                <a:cs typeface="Perpetua"/>
              </a:rPr>
              <a:t>different functions </a:t>
            </a:r>
            <a:r>
              <a:rPr sz="2000" dirty="0">
                <a:latin typeface="Perpetua"/>
                <a:cs typeface="Perpetua"/>
              </a:rPr>
              <a:t>in these </a:t>
            </a:r>
            <a:r>
              <a:rPr sz="2000" spc="-5" dirty="0">
                <a:latin typeface="Perpetua"/>
                <a:cs typeface="Perpetua"/>
              </a:rPr>
              <a:t>animals, </a:t>
            </a:r>
            <a:r>
              <a:rPr sz="2000" spc="-10" dirty="0">
                <a:latin typeface="Perpetua"/>
                <a:cs typeface="Perpetua"/>
              </a:rPr>
              <a:t>they </a:t>
            </a:r>
            <a:r>
              <a:rPr sz="2000" spc="-25" dirty="0">
                <a:latin typeface="Perpetua"/>
                <a:cs typeface="Perpetua"/>
              </a:rPr>
              <a:t>have </a:t>
            </a:r>
            <a:r>
              <a:rPr sz="2000" spc="-5" dirty="0">
                <a:latin typeface="Perpetua"/>
                <a:cs typeface="Perpetua"/>
              </a:rPr>
              <a:t>similar  anatomical </a:t>
            </a:r>
            <a:r>
              <a:rPr sz="2000" dirty="0">
                <a:latin typeface="Perpetua"/>
                <a:cs typeface="Perpetua"/>
              </a:rPr>
              <a:t>structure – </a:t>
            </a:r>
            <a:r>
              <a:rPr sz="2000" spc="-5" dirty="0">
                <a:latin typeface="Perpetua"/>
                <a:cs typeface="Perpetua"/>
              </a:rPr>
              <a:t>all </a:t>
            </a:r>
            <a:r>
              <a:rPr sz="2000" dirty="0">
                <a:latin typeface="Perpetua"/>
                <a:cs typeface="Perpetua"/>
              </a:rPr>
              <a:t>of them </a:t>
            </a:r>
            <a:r>
              <a:rPr sz="2000" spc="-25" dirty="0">
                <a:latin typeface="Perpetua"/>
                <a:cs typeface="Perpetua"/>
              </a:rPr>
              <a:t>have </a:t>
            </a:r>
            <a:r>
              <a:rPr sz="2000" dirty="0">
                <a:latin typeface="Perpetua"/>
                <a:cs typeface="Perpetua"/>
              </a:rPr>
              <a:t>humerus, </a:t>
            </a:r>
            <a:r>
              <a:rPr sz="2000" spc="-5" dirty="0">
                <a:latin typeface="Perpetua"/>
                <a:cs typeface="Perpetua"/>
              </a:rPr>
              <a:t>radius, ulna, </a:t>
            </a:r>
            <a:r>
              <a:rPr sz="2000" dirty="0">
                <a:latin typeface="Perpetua"/>
                <a:cs typeface="Perpetua"/>
              </a:rPr>
              <a:t>carpals,  metacarpals </a:t>
            </a:r>
            <a:r>
              <a:rPr sz="2000" spc="-5" dirty="0">
                <a:latin typeface="Perpetua"/>
                <a:cs typeface="Perpetua"/>
              </a:rPr>
              <a:t>and phalanges </a:t>
            </a:r>
            <a:r>
              <a:rPr sz="2000" dirty="0">
                <a:latin typeface="Perpetua"/>
                <a:cs typeface="Perpetua"/>
              </a:rPr>
              <a:t>in their</a:t>
            </a:r>
            <a:r>
              <a:rPr sz="2000" spc="-95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forelimbs.</a:t>
            </a:r>
            <a:endParaRPr sz="2000">
              <a:latin typeface="Perpetua"/>
              <a:cs typeface="Perpetua"/>
            </a:endParaRPr>
          </a:p>
          <a:p>
            <a:pPr marL="286385" indent="-274320">
              <a:lnSpc>
                <a:spcPts val="2160"/>
              </a:lnSpc>
              <a:spcBef>
                <a:spcPts val="12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Hence </a:t>
            </a:r>
            <a:r>
              <a:rPr sz="2000" dirty="0">
                <a:latin typeface="Perpetua"/>
                <a:cs typeface="Perpetua"/>
              </a:rPr>
              <a:t>in these </a:t>
            </a:r>
            <a:r>
              <a:rPr sz="2000" spc="-5" dirty="0">
                <a:latin typeface="Perpetua"/>
                <a:cs typeface="Perpetua"/>
              </a:rPr>
              <a:t>animals, </a:t>
            </a:r>
            <a:r>
              <a:rPr sz="2000" dirty="0">
                <a:latin typeface="Perpetua"/>
                <a:cs typeface="Perpetua"/>
              </a:rPr>
              <a:t>the same structure </a:t>
            </a:r>
            <a:r>
              <a:rPr sz="2000" spc="-10" dirty="0">
                <a:latin typeface="Perpetua"/>
                <a:cs typeface="Perpetua"/>
              </a:rPr>
              <a:t>developed </a:t>
            </a:r>
            <a:r>
              <a:rPr sz="2000" spc="-5" dirty="0">
                <a:latin typeface="Perpetua"/>
                <a:cs typeface="Perpetua"/>
              </a:rPr>
              <a:t>along different</a:t>
            </a:r>
            <a:r>
              <a:rPr sz="2000" spc="-120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directions</a:t>
            </a:r>
            <a:endParaRPr sz="2000">
              <a:latin typeface="Perpetua"/>
              <a:cs typeface="Perpetua"/>
            </a:endParaRPr>
          </a:p>
          <a:p>
            <a:pPr marL="286385">
              <a:lnSpc>
                <a:spcPts val="2160"/>
              </a:lnSpc>
            </a:pPr>
            <a:r>
              <a:rPr sz="2000" spc="-5" dirty="0">
                <a:latin typeface="Perpetua"/>
                <a:cs typeface="Perpetua"/>
              </a:rPr>
              <a:t>due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-5" dirty="0">
                <a:latin typeface="Perpetua"/>
                <a:cs typeface="Perpetua"/>
              </a:rPr>
              <a:t>adaptation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-5" dirty="0">
                <a:latin typeface="Perpetua"/>
                <a:cs typeface="Perpetua"/>
              </a:rPr>
              <a:t>different</a:t>
            </a:r>
            <a:r>
              <a:rPr sz="2000" spc="-15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needs.</a:t>
            </a:r>
            <a:endParaRPr sz="20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This is </a:t>
            </a:r>
            <a:r>
              <a:rPr sz="2000" b="1" spc="-10" dirty="0">
                <a:latin typeface="Perpetua"/>
                <a:cs typeface="Perpetua"/>
              </a:rPr>
              <a:t>divergent </a:t>
            </a:r>
            <a:r>
              <a:rPr sz="2000" b="1" spc="-5" dirty="0">
                <a:latin typeface="Perpetua"/>
                <a:cs typeface="Perpetua"/>
              </a:rPr>
              <a:t>evolution </a:t>
            </a:r>
            <a:r>
              <a:rPr sz="2000" spc="-5" dirty="0">
                <a:latin typeface="Perpetua"/>
                <a:cs typeface="Perpetua"/>
              </a:rPr>
              <a:t>and </a:t>
            </a:r>
            <a:r>
              <a:rPr sz="2000" dirty="0">
                <a:latin typeface="Perpetua"/>
                <a:cs typeface="Perpetua"/>
              </a:rPr>
              <a:t>these </a:t>
            </a:r>
            <a:r>
              <a:rPr sz="2000" spc="-5" dirty="0">
                <a:latin typeface="Perpetua"/>
                <a:cs typeface="Perpetua"/>
              </a:rPr>
              <a:t>structures </a:t>
            </a:r>
            <a:r>
              <a:rPr sz="2000" spc="-15" dirty="0">
                <a:latin typeface="Perpetua"/>
                <a:cs typeface="Perpetua"/>
              </a:rPr>
              <a:t>are </a:t>
            </a:r>
            <a:r>
              <a:rPr sz="2000" b="1" dirty="0">
                <a:latin typeface="Perpetua"/>
                <a:cs typeface="Perpetua"/>
              </a:rPr>
              <a:t>homologous.</a:t>
            </a:r>
            <a:endParaRPr sz="20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Homology indicates common</a:t>
            </a:r>
            <a:r>
              <a:rPr sz="2000" spc="5" dirty="0">
                <a:latin typeface="Perpetua"/>
                <a:cs typeface="Perpetua"/>
              </a:rPr>
              <a:t> </a:t>
            </a:r>
            <a:r>
              <a:rPr sz="2000" spc="-25" dirty="0">
                <a:latin typeface="Perpetua"/>
                <a:cs typeface="Perpetua"/>
              </a:rPr>
              <a:t>ancestry.</a:t>
            </a:r>
            <a:endParaRPr sz="20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Other </a:t>
            </a:r>
            <a:r>
              <a:rPr sz="2000" spc="-5" dirty="0">
                <a:latin typeface="Perpetua"/>
                <a:cs typeface="Perpetua"/>
              </a:rPr>
              <a:t>examples </a:t>
            </a:r>
            <a:r>
              <a:rPr sz="2000" dirty="0">
                <a:latin typeface="Perpetua"/>
                <a:cs typeface="Perpetua"/>
              </a:rPr>
              <a:t>of </a:t>
            </a:r>
            <a:r>
              <a:rPr sz="2000" spc="-5" dirty="0">
                <a:latin typeface="Perpetua"/>
                <a:cs typeface="Perpetua"/>
              </a:rPr>
              <a:t>homologous organ </a:t>
            </a:r>
            <a:r>
              <a:rPr sz="2000" spc="-15" dirty="0">
                <a:latin typeface="Perpetua"/>
                <a:cs typeface="Perpetua"/>
              </a:rPr>
              <a:t>are </a:t>
            </a:r>
            <a:r>
              <a:rPr sz="2000" dirty="0">
                <a:latin typeface="Perpetua"/>
                <a:cs typeface="Perpetua"/>
              </a:rPr>
              <a:t>vertebrate </a:t>
            </a:r>
            <a:r>
              <a:rPr sz="2000" spc="10" dirty="0">
                <a:latin typeface="Perpetua"/>
                <a:cs typeface="Perpetua"/>
              </a:rPr>
              <a:t>hearts </a:t>
            </a:r>
            <a:r>
              <a:rPr sz="2000" spc="-5" dirty="0">
                <a:latin typeface="Perpetua"/>
                <a:cs typeface="Perpetua"/>
              </a:rPr>
              <a:t>and</a:t>
            </a:r>
            <a:r>
              <a:rPr sz="2000" spc="-75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brains.</a:t>
            </a:r>
            <a:endParaRPr sz="20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spc="15" dirty="0">
                <a:latin typeface="Perpetua"/>
                <a:cs typeface="Perpetua"/>
              </a:rPr>
              <a:t>Thorn </a:t>
            </a:r>
            <a:r>
              <a:rPr sz="2000" b="1" dirty="0">
                <a:latin typeface="Perpetua"/>
                <a:cs typeface="Perpetua"/>
              </a:rPr>
              <a:t>of </a:t>
            </a:r>
            <a:r>
              <a:rPr sz="2000" b="1" i="1" spc="-10" dirty="0">
                <a:latin typeface="Perpetua"/>
                <a:cs typeface="Perpetua"/>
              </a:rPr>
              <a:t>Bougainvillea</a:t>
            </a:r>
            <a:r>
              <a:rPr sz="2000" spc="-10" dirty="0">
                <a:latin typeface="Perpetua"/>
                <a:cs typeface="Perpetua"/>
              </a:rPr>
              <a:t>and </a:t>
            </a:r>
            <a:r>
              <a:rPr sz="2000" b="1" dirty="0">
                <a:latin typeface="Perpetua"/>
                <a:cs typeface="Perpetua"/>
              </a:rPr>
              <a:t>tendrils of </a:t>
            </a:r>
            <a:r>
              <a:rPr sz="2000" b="1" i="1" spc="-5" dirty="0">
                <a:latin typeface="Perpetua"/>
                <a:cs typeface="Perpetua"/>
              </a:rPr>
              <a:t>Cucurbita</a:t>
            </a:r>
            <a:r>
              <a:rPr sz="2000" spc="-5" dirty="0">
                <a:latin typeface="Perpetua"/>
                <a:cs typeface="Perpetua"/>
              </a:rPr>
              <a:t>represent</a:t>
            </a:r>
            <a:r>
              <a:rPr sz="2000" spc="-105" dirty="0">
                <a:latin typeface="Perpetua"/>
                <a:cs typeface="Perpetua"/>
              </a:rPr>
              <a:t> </a:t>
            </a:r>
            <a:r>
              <a:rPr sz="2000" spc="-25" dirty="0">
                <a:latin typeface="Perpetua"/>
                <a:cs typeface="Perpetua"/>
              </a:rPr>
              <a:t>homology.</a:t>
            </a:r>
            <a:endParaRPr sz="2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457200"/>
            <a:ext cx="3972276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457200"/>
            <a:ext cx="3657600" cy="512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4191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Convergent</a:t>
            </a:r>
            <a:r>
              <a:rPr spc="-100" dirty="0"/>
              <a:t> </a:t>
            </a:r>
            <a:r>
              <a:rPr spc="-10" dirty="0"/>
              <a:t>evolution: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58239"/>
            <a:ext cx="7359650" cy="40493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Perpetua"/>
                <a:cs typeface="Perpetua"/>
              </a:rPr>
              <a:t>Wings </a:t>
            </a:r>
            <a:r>
              <a:rPr sz="2600" dirty="0">
                <a:latin typeface="Perpetua"/>
                <a:cs typeface="Perpetua"/>
              </a:rPr>
              <a:t>of </a:t>
            </a:r>
            <a:r>
              <a:rPr sz="2600" spc="-10" dirty="0">
                <a:latin typeface="Perpetua"/>
                <a:cs typeface="Perpetua"/>
              </a:rPr>
              <a:t>butterfly </a:t>
            </a:r>
            <a:r>
              <a:rPr sz="2600" spc="-5" dirty="0">
                <a:latin typeface="Perpetua"/>
                <a:cs typeface="Perpetua"/>
              </a:rPr>
              <a:t>and </a:t>
            </a:r>
            <a:r>
              <a:rPr sz="2600" dirty="0">
                <a:latin typeface="Perpetua"/>
                <a:cs typeface="Perpetua"/>
              </a:rPr>
              <a:t>of birds </a:t>
            </a:r>
            <a:r>
              <a:rPr sz="2600" spc="-5" dirty="0">
                <a:latin typeface="Perpetua"/>
                <a:cs typeface="Perpetua"/>
              </a:rPr>
              <a:t>look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20" dirty="0">
                <a:latin typeface="Perpetua"/>
                <a:cs typeface="Perpetua"/>
              </a:rPr>
              <a:t>alike.</a:t>
            </a:r>
            <a:endParaRPr sz="2600">
              <a:latin typeface="Perpetua"/>
              <a:cs typeface="Perpetua"/>
            </a:endParaRPr>
          </a:p>
          <a:p>
            <a:pPr marL="286385" marR="93599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Perpetua"/>
                <a:cs typeface="Perpetua"/>
              </a:rPr>
              <a:t>They are </a:t>
            </a:r>
            <a:r>
              <a:rPr sz="2600" spc="-15" dirty="0">
                <a:latin typeface="Perpetua"/>
                <a:cs typeface="Perpetua"/>
              </a:rPr>
              <a:t>anatomically </a:t>
            </a:r>
            <a:r>
              <a:rPr sz="2600" dirty="0">
                <a:latin typeface="Perpetua"/>
                <a:cs typeface="Perpetua"/>
              </a:rPr>
              <a:t>similar structure </a:t>
            </a:r>
            <a:r>
              <a:rPr sz="2600" spc="-5" dirty="0">
                <a:latin typeface="Perpetua"/>
                <a:cs typeface="Perpetua"/>
              </a:rPr>
              <a:t>though </a:t>
            </a:r>
            <a:r>
              <a:rPr sz="2600" spc="-10" dirty="0">
                <a:latin typeface="Perpetua"/>
                <a:cs typeface="Perpetua"/>
              </a:rPr>
              <a:t>they  </a:t>
            </a:r>
            <a:r>
              <a:rPr sz="2600" spc="5" dirty="0">
                <a:latin typeface="Perpetua"/>
                <a:cs typeface="Perpetua"/>
              </a:rPr>
              <a:t>perform </a:t>
            </a:r>
            <a:r>
              <a:rPr sz="2600" b="1" spc="-5" dirty="0">
                <a:latin typeface="Perpetua"/>
                <a:cs typeface="Perpetua"/>
              </a:rPr>
              <a:t>similar</a:t>
            </a:r>
            <a:r>
              <a:rPr sz="2600" b="1" spc="5" dirty="0">
                <a:latin typeface="Perpetua"/>
                <a:cs typeface="Perpetua"/>
              </a:rPr>
              <a:t> </a:t>
            </a:r>
            <a:r>
              <a:rPr sz="2600" b="1" dirty="0">
                <a:latin typeface="Perpetua"/>
                <a:cs typeface="Perpetua"/>
              </a:rPr>
              <a:t>function.</a:t>
            </a:r>
            <a:endParaRPr sz="2600">
              <a:latin typeface="Perpetua"/>
              <a:cs typeface="Perpetua"/>
            </a:endParaRPr>
          </a:p>
          <a:p>
            <a:pPr marL="286385" marR="1854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Hence </a:t>
            </a:r>
            <a:r>
              <a:rPr sz="2600" b="1" dirty="0">
                <a:latin typeface="Perpetua"/>
                <a:cs typeface="Perpetua"/>
              </a:rPr>
              <a:t>analogous </a:t>
            </a:r>
            <a:r>
              <a:rPr sz="2600" dirty="0">
                <a:latin typeface="Perpetua"/>
                <a:cs typeface="Perpetua"/>
              </a:rPr>
              <a:t>structures </a:t>
            </a:r>
            <a:r>
              <a:rPr sz="2600" spc="-10" dirty="0">
                <a:latin typeface="Perpetua"/>
                <a:cs typeface="Perpetua"/>
              </a:rPr>
              <a:t>are </a:t>
            </a:r>
            <a:r>
              <a:rPr sz="2600" dirty="0">
                <a:latin typeface="Perpetua"/>
                <a:cs typeface="Perpetua"/>
              </a:rPr>
              <a:t>a </a:t>
            </a:r>
            <a:r>
              <a:rPr sz="2600" spc="-5" dirty="0">
                <a:latin typeface="Perpetua"/>
                <a:cs typeface="Perpetua"/>
              </a:rPr>
              <a:t>result </a:t>
            </a:r>
            <a:r>
              <a:rPr sz="2600" dirty="0">
                <a:latin typeface="Perpetua"/>
                <a:cs typeface="Perpetua"/>
              </a:rPr>
              <a:t>of </a:t>
            </a:r>
            <a:r>
              <a:rPr sz="2600" b="1" spc="-15" dirty="0">
                <a:latin typeface="Perpetua"/>
                <a:cs typeface="Perpetua"/>
              </a:rPr>
              <a:t>convergent  </a:t>
            </a:r>
            <a:r>
              <a:rPr sz="2600" b="1" spc="-10" dirty="0">
                <a:latin typeface="Perpetua"/>
                <a:cs typeface="Perpetua"/>
              </a:rPr>
              <a:t>evolution.</a:t>
            </a:r>
            <a:endParaRPr sz="26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20" dirty="0">
                <a:latin typeface="Perpetua"/>
                <a:cs typeface="Perpetua"/>
              </a:rPr>
              <a:t>Eye </a:t>
            </a:r>
            <a:r>
              <a:rPr sz="2600" b="1" dirty="0">
                <a:latin typeface="Perpetua"/>
                <a:cs typeface="Perpetua"/>
              </a:rPr>
              <a:t>of octopus </a:t>
            </a:r>
            <a:r>
              <a:rPr sz="2600" b="1" spc="-5" dirty="0">
                <a:latin typeface="Perpetua"/>
                <a:cs typeface="Perpetua"/>
              </a:rPr>
              <a:t>and </a:t>
            </a:r>
            <a:r>
              <a:rPr sz="2600" b="1" spc="-35" dirty="0">
                <a:latin typeface="Perpetua"/>
                <a:cs typeface="Perpetua"/>
              </a:rPr>
              <a:t>eye </a:t>
            </a:r>
            <a:r>
              <a:rPr sz="2600" b="1" dirty="0">
                <a:latin typeface="Perpetua"/>
                <a:cs typeface="Perpetua"/>
              </a:rPr>
              <a:t>of</a:t>
            </a:r>
            <a:r>
              <a:rPr sz="2600" b="1" spc="-10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mammals.</a:t>
            </a:r>
            <a:endParaRPr sz="26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dirty="0">
                <a:latin typeface="Perpetua"/>
                <a:cs typeface="Perpetua"/>
              </a:rPr>
              <a:t>Flippers of </a:t>
            </a:r>
            <a:r>
              <a:rPr sz="2600" b="1" spc="-20" dirty="0">
                <a:latin typeface="Perpetua"/>
                <a:cs typeface="Perpetua"/>
              </a:rPr>
              <a:t>Penguins </a:t>
            </a:r>
            <a:r>
              <a:rPr sz="2600" b="1" spc="-5" dirty="0">
                <a:latin typeface="Perpetua"/>
                <a:cs typeface="Perpetua"/>
              </a:rPr>
              <a:t>and</a:t>
            </a:r>
            <a:r>
              <a:rPr sz="2600" b="1" spc="5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Dolphins.</a:t>
            </a:r>
            <a:endParaRPr sz="2600">
              <a:latin typeface="Perpetua"/>
              <a:cs typeface="Perpetua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25" dirty="0">
                <a:latin typeface="Perpetua"/>
                <a:cs typeface="Perpetua"/>
              </a:rPr>
              <a:t>Sweat </a:t>
            </a:r>
            <a:r>
              <a:rPr sz="2600" b="1" spc="-5" dirty="0">
                <a:latin typeface="Perpetua"/>
                <a:cs typeface="Perpetua"/>
              </a:rPr>
              <a:t>potato (root modification) </a:t>
            </a:r>
            <a:r>
              <a:rPr sz="2600" b="1" dirty="0">
                <a:latin typeface="Perpetua"/>
                <a:cs typeface="Perpetua"/>
              </a:rPr>
              <a:t>and </a:t>
            </a:r>
            <a:r>
              <a:rPr sz="2600" b="1" spc="-5" dirty="0">
                <a:latin typeface="Perpetua"/>
                <a:cs typeface="Perpetua"/>
              </a:rPr>
              <a:t>potato (stem  modification).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4547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Biochemical</a:t>
            </a:r>
            <a:r>
              <a:rPr spc="-105" dirty="0"/>
              <a:t> </a:t>
            </a:r>
            <a:r>
              <a:rPr spc="-10" dirty="0"/>
              <a:t>evidences: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10970"/>
            <a:ext cx="7439659" cy="4318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394970" indent="-274320">
              <a:lnSpc>
                <a:spcPts val="2590"/>
              </a:lnSpc>
              <a:spcBef>
                <a:spcPts val="4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Similarities in </a:t>
            </a:r>
            <a:r>
              <a:rPr sz="2400" spc="-5" dirty="0">
                <a:latin typeface="Perpetua"/>
                <a:cs typeface="Perpetua"/>
              </a:rPr>
              <a:t>proteins and </a:t>
            </a:r>
            <a:r>
              <a:rPr sz="2400" dirty="0">
                <a:latin typeface="Perpetua"/>
                <a:cs typeface="Perpetua"/>
              </a:rPr>
              <a:t>genes </a:t>
            </a:r>
            <a:r>
              <a:rPr sz="2400" spc="5" dirty="0">
                <a:latin typeface="Perpetua"/>
                <a:cs typeface="Perpetua"/>
              </a:rPr>
              <a:t>performing </a:t>
            </a:r>
            <a:r>
              <a:rPr sz="2400" dirty="0">
                <a:latin typeface="Perpetua"/>
                <a:cs typeface="Perpetua"/>
              </a:rPr>
              <a:t>a </a:t>
            </a:r>
            <a:r>
              <a:rPr sz="2400" spc="-5" dirty="0">
                <a:latin typeface="Perpetua"/>
                <a:cs typeface="Perpetua"/>
              </a:rPr>
              <a:t>given </a:t>
            </a:r>
            <a:r>
              <a:rPr sz="2400" dirty="0">
                <a:latin typeface="Perpetua"/>
                <a:cs typeface="Perpetua"/>
              </a:rPr>
              <a:t>function  </a:t>
            </a:r>
            <a:r>
              <a:rPr sz="2400" spc="-5" dirty="0">
                <a:latin typeface="Perpetua"/>
                <a:cs typeface="Perpetua"/>
              </a:rPr>
              <a:t>among diverse organisms give </a:t>
            </a:r>
            <a:r>
              <a:rPr sz="2400" dirty="0">
                <a:latin typeface="Perpetua"/>
                <a:cs typeface="Perpetua"/>
              </a:rPr>
              <a:t>clues to common</a:t>
            </a:r>
            <a:r>
              <a:rPr sz="2400" spc="-80" dirty="0">
                <a:latin typeface="Perpetua"/>
                <a:cs typeface="Perpetua"/>
              </a:rPr>
              <a:t> </a:t>
            </a:r>
            <a:r>
              <a:rPr sz="2400" spc="-30" dirty="0">
                <a:latin typeface="Perpetua"/>
                <a:cs typeface="Perpetua"/>
              </a:rPr>
              <a:t>ancestry.</a:t>
            </a:r>
            <a:endParaRPr sz="2400">
              <a:latin typeface="Perpetua"/>
              <a:cs typeface="Perpetua"/>
            </a:endParaRPr>
          </a:p>
          <a:p>
            <a:pPr marL="353695" indent="-341630">
              <a:lnSpc>
                <a:spcPct val="100000"/>
              </a:lnSpc>
              <a:spcBef>
                <a:spcPts val="28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353695" algn="l"/>
                <a:tab pos="354330" algn="l"/>
              </a:tabLst>
            </a:pPr>
            <a:r>
              <a:rPr sz="2400" b="1" spc="-5" dirty="0">
                <a:latin typeface="Perpetua"/>
                <a:cs typeface="Perpetua"/>
              </a:rPr>
              <a:t>Embryological </a:t>
            </a:r>
            <a:r>
              <a:rPr sz="2400" b="1" spc="5" dirty="0">
                <a:latin typeface="Perpetua"/>
                <a:cs typeface="Perpetua"/>
              </a:rPr>
              <a:t>support </a:t>
            </a:r>
            <a:r>
              <a:rPr sz="2400" b="1" dirty="0">
                <a:latin typeface="Perpetua"/>
                <a:cs typeface="Perpetua"/>
              </a:rPr>
              <a:t>for</a:t>
            </a:r>
            <a:r>
              <a:rPr sz="2400" b="1" spc="-5" dirty="0">
                <a:latin typeface="Perpetua"/>
                <a:cs typeface="Perpetua"/>
              </a:rPr>
              <a:t> </a:t>
            </a:r>
            <a:r>
              <a:rPr sz="2400" b="1" spc="-10" dirty="0">
                <a:latin typeface="Perpetua"/>
                <a:cs typeface="Perpetua"/>
              </a:rPr>
              <a:t>evolution:</a:t>
            </a:r>
            <a:endParaRPr sz="2400">
              <a:latin typeface="Perpetua"/>
              <a:cs typeface="Perpetua"/>
            </a:endParaRPr>
          </a:p>
          <a:p>
            <a:pPr marL="286385" marR="180975" indent="-274320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Proposed </a:t>
            </a:r>
            <a:r>
              <a:rPr sz="2400" spc="-25" dirty="0">
                <a:latin typeface="Perpetua"/>
                <a:cs typeface="Perpetua"/>
              </a:rPr>
              <a:t>by </a:t>
            </a:r>
            <a:r>
              <a:rPr sz="2400" b="1" spc="10" dirty="0">
                <a:latin typeface="Perpetua"/>
                <a:cs typeface="Perpetua"/>
              </a:rPr>
              <a:t>Ernst </a:t>
            </a:r>
            <a:r>
              <a:rPr sz="2400" b="1" spc="-10" dirty="0">
                <a:latin typeface="Perpetua"/>
                <a:cs typeface="Perpetua"/>
              </a:rPr>
              <a:t>Heckel </a:t>
            </a:r>
            <a:r>
              <a:rPr sz="2400" dirty="0">
                <a:latin typeface="Perpetua"/>
                <a:cs typeface="Perpetua"/>
              </a:rPr>
              <a:t>based upon observation of </a:t>
            </a:r>
            <a:r>
              <a:rPr sz="2400" spc="10" dirty="0">
                <a:latin typeface="Perpetua"/>
                <a:cs typeface="Perpetua"/>
              </a:rPr>
              <a:t>certain  </a:t>
            </a:r>
            <a:r>
              <a:rPr sz="2400" spc="-10" dirty="0">
                <a:latin typeface="Perpetua"/>
                <a:cs typeface="Perpetua"/>
              </a:rPr>
              <a:t>features </a:t>
            </a:r>
            <a:r>
              <a:rPr sz="2400" spc="5" dirty="0">
                <a:latin typeface="Perpetua"/>
                <a:cs typeface="Perpetua"/>
              </a:rPr>
              <a:t>during </a:t>
            </a:r>
            <a:r>
              <a:rPr sz="2400" spc="-5" dirty="0">
                <a:latin typeface="Perpetua"/>
                <a:cs typeface="Perpetua"/>
              </a:rPr>
              <a:t>embryonic </a:t>
            </a:r>
            <a:r>
              <a:rPr sz="2400" dirty="0">
                <a:latin typeface="Perpetua"/>
                <a:cs typeface="Perpetua"/>
              </a:rPr>
              <a:t>stage common to </a:t>
            </a:r>
            <a:r>
              <a:rPr sz="2400" spc="-5" dirty="0">
                <a:latin typeface="Perpetua"/>
                <a:cs typeface="Perpetua"/>
              </a:rPr>
              <a:t>all </a:t>
            </a:r>
            <a:r>
              <a:rPr sz="2400" dirty="0">
                <a:latin typeface="Perpetua"/>
                <a:cs typeface="Perpetua"/>
              </a:rPr>
              <a:t>vertebrates</a:t>
            </a:r>
            <a:r>
              <a:rPr sz="2400" spc="-8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that  are </a:t>
            </a:r>
            <a:r>
              <a:rPr sz="2400" spc="-5" dirty="0">
                <a:latin typeface="Perpetua"/>
                <a:cs typeface="Perpetua"/>
              </a:rPr>
              <a:t>absent </a:t>
            </a:r>
            <a:r>
              <a:rPr sz="2400" dirty="0">
                <a:latin typeface="Perpetua"/>
                <a:cs typeface="Perpetua"/>
              </a:rPr>
              <a:t>in</a:t>
            </a:r>
            <a:r>
              <a:rPr sz="2400" spc="-2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adult.</a:t>
            </a:r>
            <a:endParaRPr sz="2400">
              <a:latin typeface="Perpetua"/>
              <a:cs typeface="Perpetua"/>
            </a:endParaRPr>
          </a:p>
          <a:p>
            <a:pPr marL="286385" marR="5080" indent="-274320">
              <a:lnSpc>
                <a:spcPts val="2590"/>
              </a:lnSpc>
              <a:spcBef>
                <a:spcPts val="6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embryos </a:t>
            </a:r>
            <a:r>
              <a:rPr sz="2400" dirty="0">
                <a:latin typeface="Perpetua"/>
                <a:cs typeface="Perpetua"/>
              </a:rPr>
              <a:t>of </a:t>
            </a:r>
            <a:r>
              <a:rPr sz="2400" spc="-5" dirty="0">
                <a:latin typeface="Perpetua"/>
                <a:cs typeface="Perpetua"/>
              </a:rPr>
              <a:t>all vertebrates </a:t>
            </a:r>
            <a:r>
              <a:rPr sz="2400" dirty="0">
                <a:latin typeface="Perpetua"/>
                <a:cs typeface="Perpetua"/>
              </a:rPr>
              <a:t>including </a:t>
            </a:r>
            <a:r>
              <a:rPr sz="2400" spc="-5" dirty="0">
                <a:latin typeface="Perpetua"/>
                <a:cs typeface="Perpetua"/>
              </a:rPr>
              <a:t>human </a:t>
            </a:r>
            <a:r>
              <a:rPr sz="2400" spc="-15" dirty="0">
                <a:latin typeface="Perpetua"/>
                <a:cs typeface="Perpetua"/>
              </a:rPr>
              <a:t>develop </a:t>
            </a:r>
            <a:r>
              <a:rPr sz="2400" dirty="0">
                <a:latin typeface="Perpetua"/>
                <a:cs typeface="Perpetua"/>
              </a:rPr>
              <a:t>a </a:t>
            </a:r>
            <a:r>
              <a:rPr sz="2400" spc="-35" dirty="0">
                <a:latin typeface="Perpetua"/>
                <a:cs typeface="Perpetua"/>
              </a:rPr>
              <a:t>row </a:t>
            </a:r>
            <a:r>
              <a:rPr sz="2400" dirty="0">
                <a:latin typeface="Perpetua"/>
                <a:cs typeface="Perpetua"/>
              </a:rPr>
              <a:t>of  </a:t>
            </a:r>
            <a:r>
              <a:rPr sz="2400" spc="-5" dirty="0">
                <a:latin typeface="Perpetua"/>
                <a:cs typeface="Perpetua"/>
              </a:rPr>
              <a:t>vestigial </a:t>
            </a:r>
            <a:r>
              <a:rPr sz="2400" spc="10" dirty="0">
                <a:latin typeface="Perpetua"/>
                <a:cs typeface="Perpetua"/>
              </a:rPr>
              <a:t>gill </a:t>
            </a:r>
            <a:r>
              <a:rPr sz="2400" spc="-5" dirty="0">
                <a:latin typeface="Perpetua"/>
                <a:cs typeface="Perpetua"/>
              </a:rPr>
              <a:t>slits </a:t>
            </a:r>
            <a:r>
              <a:rPr sz="2400" dirty="0">
                <a:latin typeface="Perpetua"/>
                <a:cs typeface="Perpetua"/>
              </a:rPr>
              <a:t>just behind the head </a:t>
            </a:r>
            <a:r>
              <a:rPr sz="2400" spc="-10" dirty="0">
                <a:latin typeface="Perpetua"/>
                <a:cs typeface="Perpetua"/>
              </a:rPr>
              <a:t>but </a:t>
            </a:r>
            <a:r>
              <a:rPr sz="2400" dirty="0">
                <a:latin typeface="Perpetua"/>
                <a:cs typeface="Perpetua"/>
              </a:rPr>
              <a:t>it is a functional organ  </a:t>
            </a:r>
            <a:r>
              <a:rPr sz="2400" spc="-15" dirty="0">
                <a:latin typeface="Perpetua"/>
                <a:cs typeface="Perpetua"/>
              </a:rPr>
              <a:t>only </a:t>
            </a:r>
            <a:r>
              <a:rPr sz="2400" dirty="0">
                <a:latin typeface="Perpetua"/>
                <a:cs typeface="Perpetua"/>
              </a:rPr>
              <a:t>in fish </a:t>
            </a:r>
            <a:r>
              <a:rPr sz="2400" spc="-5" dirty="0">
                <a:latin typeface="Perpetua"/>
                <a:cs typeface="Perpetua"/>
              </a:rPr>
              <a:t>and </a:t>
            </a:r>
            <a:r>
              <a:rPr sz="2400" dirty="0">
                <a:latin typeface="Perpetua"/>
                <a:cs typeface="Perpetua"/>
              </a:rPr>
              <a:t>not found in </a:t>
            </a:r>
            <a:r>
              <a:rPr sz="2400" spc="-15" dirty="0">
                <a:latin typeface="Perpetua"/>
                <a:cs typeface="Perpetua"/>
              </a:rPr>
              <a:t>any </a:t>
            </a:r>
            <a:r>
              <a:rPr sz="2400" dirty="0">
                <a:latin typeface="Perpetua"/>
                <a:cs typeface="Perpetua"/>
              </a:rPr>
              <a:t>other adult</a:t>
            </a:r>
            <a:r>
              <a:rPr sz="2400" spc="-12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vertebrates.</a:t>
            </a:r>
            <a:endParaRPr sz="2400">
              <a:latin typeface="Perpetua"/>
              <a:cs typeface="Perpetua"/>
            </a:endParaRPr>
          </a:p>
          <a:p>
            <a:pPr marL="286385" marR="176530" indent="-274320">
              <a:lnSpc>
                <a:spcPct val="90000"/>
              </a:lnSpc>
              <a:spcBef>
                <a:spcPts val="56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This is </a:t>
            </a:r>
            <a:r>
              <a:rPr sz="2400" b="1" spc="-15" dirty="0">
                <a:latin typeface="Perpetua"/>
                <a:cs typeface="Perpetua"/>
              </a:rPr>
              <a:t>disproved </a:t>
            </a:r>
            <a:r>
              <a:rPr sz="2400" dirty="0">
                <a:latin typeface="Perpetua"/>
                <a:cs typeface="Perpetua"/>
              </a:rPr>
              <a:t>on </a:t>
            </a:r>
            <a:r>
              <a:rPr sz="2400" spc="-5" dirty="0">
                <a:latin typeface="Perpetua"/>
                <a:cs typeface="Perpetua"/>
              </a:rPr>
              <a:t>careful </a:t>
            </a:r>
            <a:r>
              <a:rPr sz="2400" spc="-10" dirty="0">
                <a:latin typeface="Perpetua"/>
                <a:cs typeface="Perpetua"/>
              </a:rPr>
              <a:t>study </a:t>
            </a:r>
            <a:r>
              <a:rPr sz="2400" spc="5" dirty="0">
                <a:latin typeface="Perpetua"/>
                <a:cs typeface="Perpetua"/>
              </a:rPr>
              <a:t>performed </a:t>
            </a:r>
            <a:r>
              <a:rPr sz="2400" spc="-25" dirty="0">
                <a:latin typeface="Perpetua"/>
                <a:cs typeface="Perpetua"/>
              </a:rPr>
              <a:t>by </a:t>
            </a:r>
            <a:r>
              <a:rPr sz="2400" b="1" dirty="0">
                <a:latin typeface="Perpetua"/>
                <a:cs typeface="Perpetua"/>
              </a:rPr>
              <a:t>Karl </a:t>
            </a:r>
            <a:r>
              <a:rPr sz="2400" b="1" spc="10" dirty="0">
                <a:latin typeface="Perpetua"/>
                <a:cs typeface="Perpetua"/>
              </a:rPr>
              <a:t>Ernst  </a:t>
            </a:r>
            <a:r>
              <a:rPr sz="2400" b="1" spc="-20" dirty="0">
                <a:latin typeface="Perpetua"/>
                <a:cs typeface="Perpetua"/>
              </a:rPr>
              <a:t>von </a:t>
            </a:r>
            <a:r>
              <a:rPr sz="2400" b="1" spc="-5" dirty="0">
                <a:latin typeface="Perpetua"/>
                <a:cs typeface="Perpetua"/>
              </a:rPr>
              <a:t>Baer</a:t>
            </a:r>
            <a:r>
              <a:rPr sz="2400" spc="-5" dirty="0">
                <a:latin typeface="Perpetua"/>
                <a:cs typeface="Perpetua"/>
              </a:rPr>
              <a:t>. </a:t>
            </a:r>
            <a:r>
              <a:rPr sz="2400" dirty="0">
                <a:latin typeface="Perpetua"/>
                <a:cs typeface="Perpetua"/>
              </a:rPr>
              <a:t>He noted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-5" dirty="0">
                <a:latin typeface="Perpetua"/>
                <a:cs typeface="Perpetua"/>
              </a:rPr>
              <a:t>embryos </a:t>
            </a:r>
            <a:r>
              <a:rPr sz="2400" spc="-20" dirty="0">
                <a:latin typeface="Perpetua"/>
                <a:cs typeface="Perpetua"/>
              </a:rPr>
              <a:t>never </a:t>
            </a:r>
            <a:r>
              <a:rPr sz="2400" dirty="0">
                <a:latin typeface="Perpetua"/>
                <a:cs typeface="Perpetua"/>
              </a:rPr>
              <a:t>pass </a:t>
            </a:r>
            <a:r>
              <a:rPr sz="2400" spc="-5" dirty="0">
                <a:latin typeface="Perpetua"/>
                <a:cs typeface="Perpetua"/>
              </a:rPr>
              <a:t>through </a:t>
            </a:r>
            <a:r>
              <a:rPr sz="2400" dirty="0">
                <a:latin typeface="Perpetua"/>
                <a:cs typeface="Perpetua"/>
              </a:rPr>
              <a:t>the</a:t>
            </a:r>
            <a:r>
              <a:rPr sz="2400" spc="-15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adult  stages </a:t>
            </a:r>
            <a:r>
              <a:rPr sz="2400" dirty="0">
                <a:latin typeface="Perpetua"/>
                <a:cs typeface="Perpetua"/>
              </a:rPr>
              <a:t>of other</a:t>
            </a:r>
            <a:r>
              <a:rPr sz="2400" spc="-2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animals.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5801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Evolution </a:t>
            </a:r>
            <a:r>
              <a:rPr spc="-30" dirty="0"/>
              <a:t>by </a:t>
            </a:r>
            <a:r>
              <a:rPr dirty="0"/>
              <a:t>natural</a:t>
            </a:r>
            <a:r>
              <a:rPr spc="-140" dirty="0"/>
              <a:t> </a:t>
            </a:r>
            <a:r>
              <a:rPr dirty="0"/>
              <a:t>selection: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7274"/>
            <a:ext cx="7695565" cy="271526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168275" indent="-274320">
              <a:lnSpc>
                <a:spcPts val="2810"/>
              </a:lnSpc>
              <a:spcBef>
                <a:spcPts val="45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Based on observation of </a:t>
            </a:r>
            <a:r>
              <a:rPr sz="2600" spc="-5" dirty="0">
                <a:latin typeface="Perpetua"/>
                <a:cs typeface="Perpetua"/>
              </a:rPr>
              <a:t>moth population </a:t>
            </a:r>
            <a:r>
              <a:rPr sz="2600" dirty="0">
                <a:latin typeface="Perpetua"/>
                <a:cs typeface="Perpetua"/>
              </a:rPr>
              <a:t>in England </a:t>
            </a:r>
            <a:r>
              <a:rPr sz="2600" spc="-5" dirty="0">
                <a:latin typeface="Perpetua"/>
                <a:cs typeface="Perpetua"/>
              </a:rPr>
              <a:t>made</a:t>
            </a:r>
            <a:r>
              <a:rPr sz="2600" spc="-9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in  </a:t>
            </a:r>
            <a:r>
              <a:rPr sz="2600" spc="-10" dirty="0">
                <a:latin typeface="Perpetua"/>
                <a:cs typeface="Perpetua"/>
              </a:rPr>
              <a:t>1850.</a:t>
            </a:r>
            <a:endParaRPr sz="2600">
              <a:latin typeface="Perpetua"/>
              <a:cs typeface="Perpetua"/>
            </a:endParaRPr>
          </a:p>
          <a:p>
            <a:pPr marL="286385" marR="33655" indent="-274320">
              <a:lnSpc>
                <a:spcPts val="281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Before </a:t>
            </a:r>
            <a:r>
              <a:rPr sz="2600" dirty="0">
                <a:latin typeface="Perpetua"/>
                <a:cs typeface="Perpetua"/>
              </a:rPr>
              <a:t>industrialization set in, it </a:t>
            </a:r>
            <a:r>
              <a:rPr sz="2600" spc="-10" dirty="0">
                <a:latin typeface="Perpetua"/>
                <a:cs typeface="Perpetua"/>
              </a:rPr>
              <a:t>was </a:t>
            </a:r>
            <a:r>
              <a:rPr sz="2600" spc="5" dirty="0">
                <a:latin typeface="Perpetua"/>
                <a:cs typeface="Perpetua"/>
              </a:rPr>
              <a:t>observed </a:t>
            </a:r>
            <a:r>
              <a:rPr sz="2600" spc="-10" dirty="0">
                <a:latin typeface="Perpetua"/>
                <a:cs typeface="Perpetua"/>
              </a:rPr>
              <a:t>that </a:t>
            </a:r>
            <a:r>
              <a:rPr sz="2600" spc="-5" dirty="0">
                <a:latin typeface="Perpetua"/>
                <a:cs typeface="Perpetua"/>
              </a:rPr>
              <a:t>there</a:t>
            </a:r>
            <a:r>
              <a:rPr sz="2600" spc="-160" dirty="0">
                <a:latin typeface="Perpetua"/>
                <a:cs typeface="Perpetua"/>
              </a:rPr>
              <a:t> </a:t>
            </a:r>
            <a:r>
              <a:rPr sz="2600" spc="-30" dirty="0">
                <a:latin typeface="Perpetua"/>
                <a:cs typeface="Perpetua"/>
              </a:rPr>
              <a:t>were  </a:t>
            </a:r>
            <a:r>
              <a:rPr sz="2600" spc="-10" dirty="0">
                <a:latin typeface="Perpetua"/>
                <a:cs typeface="Perpetua"/>
              </a:rPr>
              <a:t>more </a:t>
            </a:r>
            <a:r>
              <a:rPr sz="2600" dirty="0">
                <a:latin typeface="Perpetua"/>
                <a:cs typeface="Perpetua"/>
              </a:rPr>
              <a:t>white-winged </a:t>
            </a:r>
            <a:r>
              <a:rPr sz="2600" spc="-5" dirty="0">
                <a:latin typeface="Perpetua"/>
                <a:cs typeface="Perpetua"/>
              </a:rPr>
              <a:t>moths </a:t>
            </a:r>
            <a:r>
              <a:rPr sz="2600" dirty="0">
                <a:latin typeface="Perpetua"/>
                <a:cs typeface="Perpetua"/>
              </a:rPr>
              <a:t>on </a:t>
            </a:r>
            <a:r>
              <a:rPr sz="2600" spc="-10" dirty="0">
                <a:latin typeface="Perpetua"/>
                <a:cs typeface="Perpetua"/>
              </a:rPr>
              <a:t>trees </a:t>
            </a:r>
            <a:r>
              <a:rPr sz="2600" dirty="0">
                <a:latin typeface="Perpetua"/>
                <a:cs typeface="Perpetua"/>
              </a:rPr>
              <a:t>than dark-winged or  </a:t>
            </a:r>
            <a:r>
              <a:rPr sz="2600" spc="-5" dirty="0">
                <a:latin typeface="Perpetua"/>
                <a:cs typeface="Perpetua"/>
              </a:rPr>
              <a:t>melanised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moths.</a:t>
            </a:r>
            <a:endParaRPr sz="2600">
              <a:latin typeface="Perpetua"/>
              <a:cs typeface="Perpetua"/>
            </a:endParaRPr>
          </a:p>
          <a:p>
            <a:pPr marL="286385" marR="5080" indent="-274320">
              <a:lnSpc>
                <a:spcPts val="2810"/>
              </a:lnSpc>
              <a:spcBef>
                <a:spcPts val="59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After </a:t>
            </a:r>
            <a:r>
              <a:rPr sz="2600" dirty="0">
                <a:latin typeface="Perpetua"/>
                <a:cs typeface="Perpetua"/>
              </a:rPr>
              <a:t>industrialization </a:t>
            </a:r>
            <a:r>
              <a:rPr sz="2600" spc="-15" dirty="0">
                <a:latin typeface="Perpetua"/>
                <a:cs typeface="Perpetua"/>
              </a:rPr>
              <a:t>i.e. </a:t>
            </a:r>
            <a:r>
              <a:rPr sz="2600" spc="-5" dirty="0">
                <a:latin typeface="Perpetua"/>
                <a:cs typeface="Perpetua"/>
              </a:rPr>
              <a:t>1920 </a:t>
            </a:r>
            <a:r>
              <a:rPr sz="2600" spc="-10" dirty="0">
                <a:latin typeface="Perpetua"/>
                <a:cs typeface="Perpetua"/>
              </a:rPr>
              <a:t>there </a:t>
            </a:r>
            <a:r>
              <a:rPr sz="2600" spc="-30" dirty="0">
                <a:latin typeface="Perpetua"/>
                <a:cs typeface="Perpetua"/>
              </a:rPr>
              <a:t>were </a:t>
            </a:r>
            <a:r>
              <a:rPr sz="2600" spc="-10" dirty="0">
                <a:latin typeface="Perpetua"/>
                <a:cs typeface="Perpetua"/>
              </a:rPr>
              <a:t>more </a:t>
            </a:r>
            <a:r>
              <a:rPr sz="2600" dirty="0">
                <a:latin typeface="Perpetua"/>
                <a:cs typeface="Perpetua"/>
              </a:rPr>
              <a:t>dark-winged  </a:t>
            </a:r>
            <a:r>
              <a:rPr sz="2600" spc="-5" dirty="0">
                <a:latin typeface="Perpetua"/>
                <a:cs typeface="Perpetua"/>
              </a:rPr>
              <a:t>moths </a:t>
            </a:r>
            <a:r>
              <a:rPr sz="2600" dirty="0">
                <a:latin typeface="Perpetua"/>
                <a:cs typeface="Perpetua"/>
              </a:rPr>
              <a:t>in the same </a:t>
            </a:r>
            <a:r>
              <a:rPr sz="2600" spc="-10" dirty="0">
                <a:latin typeface="Perpetua"/>
                <a:cs typeface="Perpetua"/>
              </a:rPr>
              <a:t>area </a:t>
            </a:r>
            <a:r>
              <a:rPr sz="2600" spc="-15" dirty="0">
                <a:latin typeface="Perpetua"/>
                <a:cs typeface="Perpetua"/>
              </a:rPr>
              <a:t>i.e.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5" dirty="0">
                <a:latin typeface="Perpetua"/>
                <a:cs typeface="Perpetua"/>
              </a:rPr>
              <a:t>proportion </a:t>
            </a:r>
            <a:r>
              <a:rPr sz="2600" spc="-10" dirty="0">
                <a:latin typeface="Perpetua"/>
                <a:cs typeface="Perpetua"/>
              </a:rPr>
              <a:t>was</a:t>
            </a:r>
            <a:r>
              <a:rPr sz="2600" spc="-13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reversed.</a:t>
            </a:r>
            <a:endParaRPr sz="2600">
              <a:latin typeface="Perpetua"/>
              <a:cs typeface="Perpet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4648200"/>
            <a:ext cx="7324725" cy="2038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6645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Evolution </a:t>
            </a:r>
            <a:r>
              <a:rPr spc="-30" dirty="0"/>
              <a:t>by </a:t>
            </a:r>
            <a:r>
              <a:rPr spc="-5" dirty="0"/>
              <a:t>anthropogenic</a:t>
            </a:r>
            <a:r>
              <a:rPr spc="-114" dirty="0"/>
              <a:t> </a:t>
            </a:r>
            <a:r>
              <a:rPr dirty="0"/>
              <a:t>action: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04874"/>
            <a:ext cx="7420609" cy="42945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5080" indent="-274320">
              <a:lnSpc>
                <a:spcPts val="2810"/>
              </a:lnSpc>
              <a:spcBef>
                <a:spcPts val="45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Excess </a:t>
            </a:r>
            <a:r>
              <a:rPr sz="2600" dirty="0">
                <a:latin typeface="Perpetua"/>
                <a:cs typeface="Perpetua"/>
              </a:rPr>
              <a:t>use of herbicides, </a:t>
            </a:r>
            <a:r>
              <a:rPr sz="2600" spc="-5" dirty="0">
                <a:latin typeface="Perpetua"/>
                <a:cs typeface="Perpetua"/>
              </a:rPr>
              <a:t>pesticides </a:t>
            </a:r>
            <a:r>
              <a:rPr sz="2600" spc="-10" dirty="0">
                <a:latin typeface="Perpetua"/>
                <a:cs typeface="Perpetua"/>
              </a:rPr>
              <a:t>etc., </a:t>
            </a:r>
            <a:r>
              <a:rPr sz="2600" dirty="0">
                <a:latin typeface="Perpetua"/>
                <a:cs typeface="Perpetua"/>
              </a:rPr>
              <a:t>has </a:t>
            </a:r>
            <a:r>
              <a:rPr sz="2600" spc="-20" dirty="0">
                <a:latin typeface="Perpetua"/>
                <a:cs typeface="Perpetua"/>
              </a:rPr>
              <a:t>only </a:t>
            </a:r>
            <a:r>
              <a:rPr sz="2600" spc="-5" dirty="0">
                <a:latin typeface="Perpetua"/>
                <a:cs typeface="Perpetua"/>
              </a:rPr>
              <a:t>resulted</a:t>
            </a:r>
            <a:r>
              <a:rPr sz="2600" spc="-204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in  selection of </a:t>
            </a:r>
            <a:r>
              <a:rPr sz="2600" spc="-5" dirty="0">
                <a:latin typeface="Perpetua"/>
                <a:cs typeface="Perpetua"/>
              </a:rPr>
              <a:t>resistant </a:t>
            </a:r>
            <a:r>
              <a:rPr sz="2600" dirty="0">
                <a:latin typeface="Perpetua"/>
                <a:cs typeface="Perpetua"/>
              </a:rPr>
              <a:t>varieties in a much </a:t>
            </a:r>
            <a:r>
              <a:rPr sz="2600" spc="-5" dirty="0">
                <a:latin typeface="Perpetua"/>
                <a:cs typeface="Perpetua"/>
              </a:rPr>
              <a:t>lesser time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scale.</a:t>
            </a:r>
            <a:endParaRPr sz="2600">
              <a:latin typeface="Perpetua"/>
              <a:cs typeface="Perpetua"/>
            </a:endParaRPr>
          </a:p>
          <a:p>
            <a:pPr marL="286385" marR="621665" indent="-274320">
              <a:lnSpc>
                <a:spcPts val="281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This is </a:t>
            </a:r>
            <a:r>
              <a:rPr sz="2600" spc="-5" dirty="0">
                <a:latin typeface="Perpetua"/>
                <a:cs typeface="Perpetua"/>
              </a:rPr>
              <a:t>also </a:t>
            </a:r>
            <a:r>
              <a:rPr sz="2600" spc="10" dirty="0">
                <a:latin typeface="Perpetua"/>
                <a:cs typeface="Perpetua"/>
              </a:rPr>
              <a:t>true </a:t>
            </a:r>
            <a:r>
              <a:rPr sz="2600" spc="-5" dirty="0">
                <a:latin typeface="Perpetua"/>
                <a:cs typeface="Perpetua"/>
              </a:rPr>
              <a:t>for microbes against </a:t>
            </a:r>
            <a:r>
              <a:rPr sz="2600" spc="10" dirty="0">
                <a:latin typeface="Perpetua"/>
                <a:cs typeface="Perpetua"/>
              </a:rPr>
              <a:t>which </a:t>
            </a:r>
            <a:r>
              <a:rPr sz="2600" spc="-45" dirty="0">
                <a:latin typeface="Perpetua"/>
                <a:cs typeface="Perpetua"/>
              </a:rPr>
              <a:t>we </a:t>
            </a:r>
            <a:r>
              <a:rPr sz="2600" spc="-15" dirty="0">
                <a:latin typeface="Perpetua"/>
                <a:cs typeface="Perpetua"/>
              </a:rPr>
              <a:t>employ  </a:t>
            </a:r>
            <a:r>
              <a:rPr sz="2600" spc="-5" dirty="0">
                <a:latin typeface="Perpetua"/>
                <a:cs typeface="Perpetua"/>
              </a:rPr>
              <a:t>antibiotics or </a:t>
            </a:r>
            <a:r>
              <a:rPr sz="2600" spc="10" dirty="0">
                <a:latin typeface="Perpetua"/>
                <a:cs typeface="Perpetua"/>
              </a:rPr>
              <a:t>drugs </a:t>
            </a:r>
            <a:r>
              <a:rPr sz="2600" spc="-5" dirty="0">
                <a:latin typeface="Perpetua"/>
                <a:cs typeface="Perpetua"/>
              </a:rPr>
              <a:t>against eukaryotic</a:t>
            </a:r>
            <a:r>
              <a:rPr sz="2600" dirty="0">
                <a:latin typeface="Perpetua"/>
                <a:cs typeface="Perpetua"/>
              </a:rPr>
              <a:t> organisms/cell.</a:t>
            </a:r>
            <a:endParaRPr sz="2600">
              <a:latin typeface="Perpetua"/>
              <a:cs typeface="Perpetua"/>
            </a:endParaRPr>
          </a:p>
          <a:p>
            <a:pPr marL="286385" marR="381000" indent="-274320">
              <a:lnSpc>
                <a:spcPts val="281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Hence resistance </a:t>
            </a:r>
            <a:r>
              <a:rPr sz="2600" dirty="0">
                <a:latin typeface="Perpetua"/>
                <a:cs typeface="Perpetua"/>
              </a:rPr>
              <a:t>organisms/cells </a:t>
            </a:r>
            <a:r>
              <a:rPr sz="2600" spc="-10" dirty="0">
                <a:latin typeface="Perpetua"/>
                <a:cs typeface="Perpetua"/>
              </a:rPr>
              <a:t>are </a:t>
            </a:r>
            <a:r>
              <a:rPr sz="2600" dirty="0">
                <a:latin typeface="Perpetua"/>
                <a:cs typeface="Perpetua"/>
              </a:rPr>
              <a:t>appearing in a time  </a:t>
            </a:r>
            <a:r>
              <a:rPr sz="2600" spc="-5" dirty="0">
                <a:latin typeface="Perpetua"/>
                <a:cs typeface="Perpetua"/>
              </a:rPr>
              <a:t>scale </a:t>
            </a:r>
            <a:r>
              <a:rPr sz="2600" dirty="0">
                <a:latin typeface="Perpetua"/>
                <a:cs typeface="Perpetua"/>
              </a:rPr>
              <a:t>of </a:t>
            </a:r>
            <a:r>
              <a:rPr sz="2600" spc="-5" dirty="0">
                <a:latin typeface="Perpetua"/>
                <a:cs typeface="Perpetua"/>
              </a:rPr>
              <a:t>months </a:t>
            </a:r>
            <a:r>
              <a:rPr sz="2600" dirty="0">
                <a:latin typeface="Perpetua"/>
                <a:cs typeface="Perpetua"/>
              </a:rPr>
              <a:t>or years </a:t>
            </a:r>
            <a:r>
              <a:rPr sz="2600" spc="-5" dirty="0">
                <a:latin typeface="Perpetua"/>
                <a:cs typeface="Perpetua"/>
              </a:rPr>
              <a:t>and </a:t>
            </a:r>
            <a:r>
              <a:rPr sz="2600" dirty="0">
                <a:latin typeface="Perpetua"/>
                <a:cs typeface="Perpetua"/>
              </a:rPr>
              <a:t>not in</a:t>
            </a:r>
            <a:r>
              <a:rPr sz="2600" spc="-3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centuries.</a:t>
            </a:r>
            <a:endParaRPr sz="2600">
              <a:latin typeface="Perpetua"/>
              <a:cs typeface="Perpetua"/>
            </a:endParaRPr>
          </a:p>
          <a:p>
            <a:pPr marL="286385" marR="342900" indent="-274320">
              <a:lnSpc>
                <a:spcPts val="281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These </a:t>
            </a:r>
            <a:r>
              <a:rPr sz="2600" spc="-10" dirty="0">
                <a:latin typeface="Perpetua"/>
                <a:cs typeface="Perpetua"/>
              </a:rPr>
              <a:t>are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examples </a:t>
            </a:r>
            <a:r>
              <a:rPr sz="2600" dirty="0">
                <a:latin typeface="Perpetua"/>
                <a:cs typeface="Perpetua"/>
              </a:rPr>
              <a:t>of </a:t>
            </a:r>
            <a:r>
              <a:rPr sz="2600" spc="-10" dirty="0">
                <a:latin typeface="Perpetua"/>
                <a:cs typeface="Perpetua"/>
              </a:rPr>
              <a:t>evolution </a:t>
            </a:r>
            <a:r>
              <a:rPr sz="2600" spc="-25" dirty="0">
                <a:latin typeface="Perpetua"/>
                <a:cs typeface="Perpetua"/>
              </a:rPr>
              <a:t>by </a:t>
            </a:r>
            <a:r>
              <a:rPr sz="2600" b="1" spc="-5" dirty="0">
                <a:latin typeface="Perpetua"/>
                <a:cs typeface="Perpetua"/>
              </a:rPr>
              <a:t>anthropogenic  </a:t>
            </a:r>
            <a:r>
              <a:rPr sz="2600" b="1" dirty="0">
                <a:latin typeface="Perpetua"/>
                <a:cs typeface="Perpetua"/>
              </a:rPr>
              <a:t>action</a:t>
            </a:r>
            <a:r>
              <a:rPr sz="2600" dirty="0">
                <a:latin typeface="Perpetua"/>
                <a:cs typeface="Perpetua"/>
              </a:rPr>
              <a:t>.</a:t>
            </a:r>
            <a:endParaRPr sz="2600">
              <a:latin typeface="Perpetua"/>
              <a:cs typeface="Perpetua"/>
            </a:endParaRPr>
          </a:p>
          <a:p>
            <a:pPr marL="286385" marR="270510" indent="-274320">
              <a:lnSpc>
                <a:spcPct val="90000"/>
              </a:lnSpc>
              <a:spcBef>
                <a:spcPts val="56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Perpetua"/>
                <a:cs typeface="Perpetua"/>
              </a:rPr>
              <a:t>Evolution </a:t>
            </a:r>
            <a:r>
              <a:rPr sz="2600" b="1" dirty="0">
                <a:latin typeface="Perpetua"/>
                <a:cs typeface="Perpetua"/>
              </a:rPr>
              <a:t>is a </a:t>
            </a:r>
            <a:r>
              <a:rPr sz="2600" b="1" spc="-5" dirty="0">
                <a:latin typeface="Perpetua"/>
                <a:cs typeface="Perpetua"/>
              </a:rPr>
              <a:t>stochastic </a:t>
            </a:r>
            <a:r>
              <a:rPr sz="2600" b="1" dirty="0">
                <a:latin typeface="Perpetua"/>
                <a:cs typeface="Perpetua"/>
              </a:rPr>
              <a:t>process based on </a:t>
            </a:r>
            <a:r>
              <a:rPr sz="2600" b="1" spc="-5" dirty="0">
                <a:latin typeface="Perpetua"/>
                <a:cs typeface="Perpetua"/>
              </a:rPr>
              <a:t>chance  </a:t>
            </a:r>
            <a:r>
              <a:rPr sz="2600" b="1" spc="-15" dirty="0">
                <a:latin typeface="Perpetua"/>
                <a:cs typeface="Perpetua"/>
              </a:rPr>
              <a:t>events </a:t>
            </a:r>
            <a:r>
              <a:rPr sz="2600" b="1" dirty="0">
                <a:latin typeface="Perpetua"/>
                <a:cs typeface="Perpetua"/>
              </a:rPr>
              <a:t>in </a:t>
            </a:r>
            <a:r>
              <a:rPr sz="2600" b="1" spc="-10" dirty="0">
                <a:latin typeface="Perpetua"/>
                <a:cs typeface="Perpetua"/>
              </a:rPr>
              <a:t>nature </a:t>
            </a:r>
            <a:r>
              <a:rPr sz="2600" b="1" dirty="0">
                <a:latin typeface="Perpetua"/>
                <a:cs typeface="Perpetua"/>
              </a:rPr>
              <a:t>and </a:t>
            </a:r>
            <a:r>
              <a:rPr sz="2600" b="1" spc="-5" dirty="0">
                <a:latin typeface="Perpetua"/>
                <a:cs typeface="Perpetua"/>
              </a:rPr>
              <a:t>chance </a:t>
            </a:r>
            <a:r>
              <a:rPr sz="2600" b="1" spc="-10" dirty="0">
                <a:latin typeface="Perpetua"/>
                <a:cs typeface="Perpetua"/>
              </a:rPr>
              <a:t>mutation </a:t>
            </a:r>
            <a:r>
              <a:rPr sz="2600" b="1" dirty="0">
                <a:latin typeface="Perpetua"/>
                <a:cs typeface="Perpetua"/>
              </a:rPr>
              <a:t>in </a:t>
            </a:r>
            <a:r>
              <a:rPr sz="2600" b="1" spc="-5" dirty="0">
                <a:latin typeface="Perpetua"/>
                <a:cs typeface="Perpetua"/>
              </a:rPr>
              <a:t>the  organisms.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6015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60" dirty="0">
                <a:uFill>
                  <a:solidFill>
                    <a:srgbClr val="FF0000"/>
                  </a:solidFill>
                </a:uFill>
              </a:rPr>
              <a:t>WHAT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IS 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ADAPTIVE</a:t>
            </a:r>
            <a:r>
              <a:rPr u="heavy" spc="-10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30" dirty="0">
                <a:uFill>
                  <a:solidFill>
                    <a:srgbClr val="FF0000"/>
                  </a:solidFill>
                </a:uFill>
              </a:rPr>
              <a:t>RADIATION?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34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pc="-30" dirty="0"/>
              <a:t>Darwin’s</a:t>
            </a:r>
            <a:r>
              <a:rPr spc="10" dirty="0"/>
              <a:t> </a:t>
            </a:r>
            <a:r>
              <a:rPr spc="-5" dirty="0"/>
              <a:t>Finches:</a:t>
            </a:r>
          </a:p>
          <a:p>
            <a:pPr marL="286385" marR="5080" indent="-274320">
              <a:lnSpc>
                <a:spcPts val="2380"/>
              </a:lnSpc>
              <a:spcBef>
                <a:spcPts val="63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b="0" spc="-5" dirty="0">
                <a:latin typeface="Perpetua"/>
                <a:cs typeface="Perpetua"/>
              </a:rPr>
              <a:t>In Galapagos Islands Darwin </a:t>
            </a:r>
            <a:r>
              <a:rPr b="0" dirty="0">
                <a:latin typeface="Perpetua"/>
                <a:cs typeface="Perpetua"/>
              </a:rPr>
              <a:t>observed </a:t>
            </a:r>
            <a:r>
              <a:rPr b="0" spc="-5" dirty="0">
                <a:latin typeface="Perpetua"/>
                <a:cs typeface="Perpetua"/>
              </a:rPr>
              <a:t>small black birds </a:t>
            </a:r>
            <a:r>
              <a:rPr b="0" spc="-10" dirty="0">
                <a:latin typeface="Perpetua"/>
                <a:cs typeface="Perpetua"/>
              </a:rPr>
              <a:t>later </a:t>
            </a:r>
            <a:r>
              <a:rPr b="0" spc="-5" dirty="0">
                <a:latin typeface="Perpetua"/>
                <a:cs typeface="Perpetua"/>
              </a:rPr>
              <a:t>called </a:t>
            </a:r>
            <a:r>
              <a:rPr b="0" spc="-30" dirty="0">
                <a:latin typeface="Perpetua"/>
                <a:cs typeface="Perpetua"/>
              </a:rPr>
              <a:t>Darwin’s  </a:t>
            </a:r>
            <a:r>
              <a:rPr b="0" spc="-5" dirty="0">
                <a:latin typeface="Perpetua"/>
                <a:cs typeface="Perpetua"/>
              </a:rPr>
              <a:t>Finches.</a:t>
            </a:r>
          </a:p>
          <a:p>
            <a:pPr marL="287020" indent="-274320">
              <a:lnSpc>
                <a:spcPct val="100000"/>
              </a:lnSpc>
              <a:spcBef>
                <a:spcPts val="30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b="0" spc="-5" dirty="0">
                <a:latin typeface="Perpetua"/>
                <a:cs typeface="Perpetua"/>
              </a:rPr>
              <a:t>He realized </a:t>
            </a:r>
            <a:r>
              <a:rPr b="0" spc="-15" dirty="0">
                <a:latin typeface="Perpetua"/>
                <a:cs typeface="Perpetua"/>
              </a:rPr>
              <a:t>that </a:t>
            </a:r>
            <a:r>
              <a:rPr b="0" spc="-10" dirty="0">
                <a:latin typeface="Perpetua"/>
                <a:cs typeface="Perpetua"/>
              </a:rPr>
              <a:t>there </a:t>
            </a:r>
            <a:r>
              <a:rPr b="0" spc="-30" dirty="0">
                <a:latin typeface="Perpetua"/>
                <a:cs typeface="Perpetua"/>
              </a:rPr>
              <a:t>were </a:t>
            </a:r>
            <a:r>
              <a:rPr b="0" spc="-20" dirty="0">
                <a:latin typeface="Perpetua"/>
                <a:cs typeface="Perpetua"/>
              </a:rPr>
              <a:t>many </a:t>
            </a:r>
            <a:r>
              <a:rPr b="0" spc="-5" dirty="0">
                <a:latin typeface="Perpetua"/>
                <a:cs typeface="Perpetua"/>
              </a:rPr>
              <a:t>varieties of </a:t>
            </a:r>
            <a:r>
              <a:rPr b="0" spc="5" dirty="0">
                <a:latin typeface="Perpetua"/>
                <a:cs typeface="Perpetua"/>
              </a:rPr>
              <a:t>finches </a:t>
            </a:r>
            <a:r>
              <a:rPr b="0" spc="-5" dirty="0">
                <a:latin typeface="Perpetua"/>
                <a:cs typeface="Perpetua"/>
              </a:rPr>
              <a:t>in the same</a:t>
            </a:r>
            <a:r>
              <a:rPr b="0" spc="130" dirty="0">
                <a:latin typeface="Perpetua"/>
                <a:cs typeface="Perpetua"/>
              </a:rPr>
              <a:t> </a:t>
            </a:r>
            <a:r>
              <a:rPr b="0" spc="-5" dirty="0">
                <a:latin typeface="Perpetua"/>
                <a:cs typeface="Perpetua"/>
              </a:rPr>
              <a:t>island.</a:t>
            </a: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b="0" spc="-5" dirty="0">
                <a:latin typeface="Perpetua"/>
                <a:cs typeface="Perpetua"/>
              </a:rPr>
              <a:t>All the varieties, he came </a:t>
            </a:r>
            <a:r>
              <a:rPr b="0" spc="-10" dirty="0">
                <a:latin typeface="Perpetua"/>
                <a:cs typeface="Perpetua"/>
              </a:rPr>
              <a:t>across, </a:t>
            </a:r>
            <a:r>
              <a:rPr b="0" spc="-25" dirty="0">
                <a:latin typeface="Perpetua"/>
                <a:cs typeface="Perpetua"/>
              </a:rPr>
              <a:t>evolved </a:t>
            </a:r>
            <a:r>
              <a:rPr b="0" spc="-5" dirty="0">
                <a:latin typeface="Perpetua"/>
                <a:cs typeface="Perpetua"/>
              </a:rPr>
              <a:t>on the island</a:t>
            </a:r>
            <a:r>
              <a:rPr b="0" spc="-60" dirty="0">
                <a:latin typeface="Perpetua"/>
                <a:cs typeface="Perpetua"/>
              </a:rPr>
              <a:t> </a:t>
            </a:r>
            <a:r>
              <a:rPr b="0" spc="-5" dirty="0">
                <a:latin typeface="Perpetua"/>
                <a:cs typeface="Perpetua"/>
              </a:rPr>
              <a:t>itself.</a:t>
            </a:r>
          </a:p>
          <a:p>
            <a:pPr marL="287020" indent="-274320">
              <a:lnSpc>
                <a:spcPts val="2510"/>
              </a:lnSpc>
              <a:spcBef>
                <a:spcPts val="34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b="0" spc="-5" dirty="0">
                <a:latin typeface="Perpetua"/>
                <a:cs typeface="Perpetua"/>
              </a:rPr>
              <a:t>Form the </a:t>
            </a:r>
            <a:r>
              <a:rPr b="0" spc="5" dirty="0">
                <a:latin typeface="Perpetua"/>
                <a:cs typeface="Perpetua"/>
              </a:rPr>
              <a:t>original </a:t>
            </a:r>
            <a:r>
              <a:rPr b="0" spc="-5" dirty="0">
                <a:latin typeface="Perpetua"/>
                <a:cs typeface="Perpetua"/>
              </a:rPr>
              <a:t>seed-eating </a:t>
            </a:r>
            <a:r>
              <a:rPr b="0" spc="-10" dirty="0">
                <a:latin typeface="Perpetua"/>
                <a:cs typeface="Perpetua"/>
              </a:rPr>
              <a:t>features, </a:t>
            </a:r>
            <a:r>
              <a:rPr b="0" spc="-20" dirty="0">
                <a:latin typeface="Perpetua"/>
                <a:cs typeface="Perpetua"/>
              </a:rPr>
              <a:t>many </a:t>
            </a:r>
            <a:r>
              <a:rPr b="0" spc="-5" dirty="0">
                <a:latin typeface="Perpetua"/>
                <a:cs typeface="Perpetua"/>
              </a:rPr>
              <a:t>other </a:t>
            </a:r>
            <a:r>
              <a:rPr b="0" spc="5" dirty="0">
                <a:latin typeface="Perpetua"/>
                <a:cs typeface="Perpetua"/>
              </a:rPr>
              <a:t>forms </a:t>
            </a:r>
            <a:r>
              <a:rPr b="0" spc="-5" dirty="0">
                <a:latin typeface="Perpetua"/>
                <a:cs typeface="Perpetua"/>
              </a:rPr>
              <a:t>with </a:t>
            </a:r>
            <a:r>
              <a:rPr b="0" spc="-10" dirty="0">
                <a:latin typeface="Perpetua"/>
                <a:cs typeface="Perpetua"/>
              </a:rPr>
              <a:t>altered</a:t>
            </a:r>
            <a:r>
              <a:rPr b="0" spc="65" dirty="0">
                <a:latin typeface="Perpetua"/>
                <a:cs typeface="Perpetua"/>
              </a:rPr>
              <a:t> </a:t>
            </a:r>
            <a:r>
              <a:rPr b="0" spc="-5" dirty="0">
                <a:latin typeface="Perpetua"/>
                <a:cs typeface="Perpetua"/>
              </a:rPr>
              <a:t>beaks</a:t>
            </a:r>
          </a:p>
          <a:p>
            <a:pPr marL="286385">
              <a:lnSpc>
                <a:spcPts val="2510"/>
              </a:lnSpc>
            </a:pPr>
            <a:r>
              <a:rPr b="0" spc="-15" dirty="0">
                <a:latin typeface="Perpetua"/>
                <a:cs typeface="Perpetua"/>
              </a:rPr>
              <a:t>arose, </a:t>
            </a:r>
            <a:r>
              <a:rPr b="0" spc="-10" dirty="0">
                <a:latin typeface="Perpetua"/>
                <a:cs typeface="Perpetua"/>
              </a:rPr>
              <a:t>enabling </a:t>
            </a:r>
            <a:r>
              <a:rPr b="0" spc="-5" dirty="0">
                <a:latin typeface="Perpetua"/>
                <a:cs typeface="Perpetua"/>
              </a:rPr>
              <a:t>them to become </a:t>
            </a:r>
            <a:r>
              <a:rPr b="0" spc="-10" dirty="0">
                <a:latin typeface="Perpetua"/>
                <a:cs typeface="Perpetua"/>
              </a:rPr>
              <a:t>insectivorous </a:t>
            </a:r>
            <a:r>
              <a:rPr b="0" spc="-5" dirty="0">
                <a:latin typeface="Perpetua"/>
                <a:cs typeface="Perpetua"/>
              </a:rPr>
              <a:t>and vegetarian</a:t>
            </a:r>
            <a:r>
              <a:rPr b="0" spc="55" dirty="0">
                <a:latin typeface="Perpetua"/>
                <a:cs typeface="Perpetua"/>
              </a:rPr>
              <a:t> </a:t>
            </a:r>
            <a:r>
              <a:rPr b="0" dirty="0">
                <a:latin typeface="Perpetua"/>
                <a:cs typeface="Perpetua"/>
              </a:rPr>
              <a:t>finches</a:t>
            </a:r>
          </a:p>
          <a:p>
            <a:pPr marL="286385" marR="407034" indent="-274320">
              <a:lnSpc>
                <a:spcPts val="2380"/>
              </a:lnSpc>
              <a:spcBef>
                <a:spcPts val="63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b="0" spc="-5" dirty="0">
                <a:latin typeface="Perpetua"/>
                <a:cs typeface="Perpetua"/>
              </a:rPr>
              <a:t>This </a:t>
            </a:r>
            <a:r>
              <a:rPr b="0" spc="-10" dirty="0">
                <a:latin typeface="Perpetua"/>
                <a:cs typeface="Perpetua"/>
              </a:rPr>
              <a:t>process </a:t>
            </a:r>
            <a:r>
              <a:rPr b="0" spc="-5" dirty="0">
                <a:latin typeface="Perpetua"/>
                <a:cs typeface="Perpetua"/>
              </a:rPr>
              <a:t>of </a:t>
            </a:r>
            <a:r>
              <a:rPr b="0" spc="-15" dirty="0">
                <a:latin typeface="Perpetua"/>
                <a:cs typeface="Perpetua"/>
              </a:rPr>
              <a:t>evolution </a:t>
            </a:r>
            <a:r>
              <a:rPr b="0" spc="-5" dirty="0">
                <a:latin typeface="Perpetua"/>
                <a:cs typeface="Perpetua"/>
              </a:rPr>
              <a:t>of different species in a given geographical </a:t>
            </a:r>
            <a:r>
              <a:rPr b="0" spc="-10" dirty="0">
                <a:latin typeface="Perpetua"/>
                <a:cs typeface="Perpetua"/>
              </a:rPr>
              <a:t>area  </a:t>
            </a:r>
            <a:r>
              <a:rPr b="0" spc="5" dirty="0">
                <a:latin typeface="Perpetua"/>
                <a:cs typeface="Perpetua"/>
              </a:rPr>
              <a:t>starting </a:t>
            </a:r>
            <a:r>
              <a:rPr b="0" spc="-10" dirty="0">
                <a:latin typeface="Perpetua"/>
                <a:cs typeface="Perpetua"/>
              </a:rPr>
              <a:t>from </a:t>
            </a:r>
            <a:r>
              <a:rPr b="0" spc="-5" dirty="0">
                <a:latin typeface="Perpetua"/>
                <a:cs typeface="Perpetua"/>
              </a:rPr>
              <a:t>a point and </a:t>
            </a:r>
            <a:r>
              <a:rPr b="0" spc="-15" dirty="0">
                <a:latin typeface="Perpetua"/>
                <a:cs typeface="Perpetua"/>
              </a:rPr>
              <a:t>literally </a:t>
            </a:r>
            <a:r>
              <a:rPr b="0" spc="-10" dirty="0">
                <a:latin typeface="Perpetua"/>
                <a:cs typeface="Perpetua"/>
              </a:rPr>
              <a:t>radiating </a:t>
            </a:r>
            <a:r>
              <a:rPr b="0" spc="-5" dirty="0">
                <a:latin typeface="Perpetua"/>
                <a:cs typeface="Perpetua"/>
              </a:rPr>
              <a:t>to other </a:t>
            </a:r>
            <a:r>
              <a:rPr b="0" spc="-10" dirty="0">
                <a:latin typeface="Perpetua"/>
                <a:cs typeface="Perpetua"/>
              </a:rPr>
              <a:t>areas </a:t>
            </a:r>
            <a:r>
              <a:rPr b="0" spc="-5" dirty="0">
                <a:latin typeface="Perpetua"/>
                <a:cs typeface="Perpetua"/>
              </a:rPr>
              <a:t>of geography  (ha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4272" y="4729818"/>
            <a:ext cx="378967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40"/>
              </a:lnSpc>
            </a:pPr>
            <a:r>
              <a:rPr sz="2200" spc="-10" dirty="0">
                <a:latin typeface="Perpetua"/>
                <a:cs typeface="Perpetua"/>
              </a:rPr>
              <a:t>bitats) </a:t>
            </a:r>
            <a:r>
              <a:rPr sz="2200" spc="-5" dirty="0">
                <a:latin typeface="Perpetua"/>
                <a:cs typeface="Perpetua"/>
              </a:rPr>
              <a:t>is called </a:t>
            </a:r>
            <a:r>
              <a:rPr sz="2200" b="1" spc="-20" dirty="0">
                <a:latin typeface="Perpetua"/>
                <a:cs typeface="Perpetua"/>
              </a:rPr>
              <a:t>adaptive</a:t>
            </a:r>
            <a:r>
              <a:rPr sz="2200" b="1" spc="60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radiation.</a:t>
            </a:r>
            <a:endParaRPr sz="2200">
              <a:latin typeface="Perpetua"/>
              <a:cs typeface="Perpet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5400" y="4876800"/>
            <a:ext cx="6153150" cy="1762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4112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Australian</a:t>
            </a:r>
            <a:r>
              <a:rPr spc="-85" dirty="0"/>
              <a:t> </a:t>
            </a:r>
            <a:r>
              <a:rPr dirty="0"/>
              <a:t>marsupial: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04874"/>
            <a:ext cx="7611109" cy="414210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6385" marR="116205" indent="-274320">
              <a:lnSpc>
                <a:spcPct val="90000"/>
              </a:lnSpc>
              <a:spcBef>
                <a:spcPts val="41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A </a:t>
            </a:r>
            <a:r>
              <a:rPr sz="2600" spc="-5" dirty="0">
                <a:latin typeface="Perpetua"/>
                <a:cs typeface="Perpetua"/>
              </a:rPr>
              <a:t>number </a:t>
            </a:r>
            <a:r>
              <a:rPr sz="2600" dirty="0">
                <a:latin typeface="Perpetua"/>
                <a:cs typeface="Perpetua"/>
              </a:rPr>
              <a:t>of marsupials </a:t>
            </a:r>
            <a:r>
              <a:rPr sz="2600" spc="10" dirty="0">
                <a:latin typeface="Perpetua"/>
                <a:cs typeface="Perpetua"/>
              </a:rPr>
              <a:t>each </a:t>
            </a:r>
            <a:r>
              <a:rPr sz="2600" spc="-5" dirty="0">
                <a:latin typeface="Perpetua"/>
                <a:cs typeface="Perpetua"/>
              </a:rPr>
              <a:t>different from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other  </a:t>
            </a:r>
            <a:r>
              <a:rPr sz="2600" spc="-25" dirty="0">
                <a:latin typeface="Perpetua"/>
                <a:cs typeface="Perpetua"/>
              </a:rPr>
              <a:t>evolved </a:t>
            </a:r>
            <a:r>
              <a:rPr sz="2600" spc="-10" dirty="0">
                <a:latin typeface="Perpetua"/>
                <a:cs typeface="Perpetua"/>
              </a:rPr>
              <a:t>from </a:t>
            </a:r>
            <a:r>
              <a:rPr sz="2600" spc="-5" dirty="0">
                <a:latin typeface="Perpetua"/>
                <a:cs typeface="Perpetua"/>
              </a:rPr>
              <a:t>an ancestral </a:t>
            </a:r>
            <a:r>
              <a:rPr sz="2600" spc="5" dirty="0">
                <a:latin typeface="Perpetua"/>
                <a:cs typeface="Perpetua"/>
              </a:rPr>
              <a:t>stock. </a:t>
            </a:r>
            <a:r>
              <a:rPr sz="2600" dirty="0">
                <a:latin typeface="Perpetua"/>
                <a:cs typeface="Perpetua"/>
              </a:rPr>
              <a:t>But </a:t>
            </a:r>
            <a:r>
              <a:rPr sz="2600" spc="-5" dirty="0">
                <a:latin typeface="Perpetua"/>
                <a:cs typeface="Perpetua"/>
              </a:rPr>
              <a:t>all </a:t>
            </a:r>
            <a:r>
              <a:rPr sz="2600" dirty="0">
                <a:latin typeface="Perpetua"/>
                <a:cs typeface="Perpetua"/>
              </a:rPr>
              <a:t>within the</a:t>
            </a:r>
            <a:r>
              <a:rPr sz="2600" spc="-29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Australian  </a:t>
            </a:r>
            <a:r>
              <a:rPr sz="2600" dirty="0">
                <a:latin typeface="Perpetua"/>
                <a:cs typeface="Perpetua"/>
              </a:rPr>
              <a:t>island</a:t>
            </a:r>
            <a:r>
              <a:rPr sz="2600" spc="-3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continent.</a:t>
            </a:r>
            <a:endParaRPr sz="2600">
              <a:latin typeface="Perpetua"/>
              <a:cs typeface="Perpetua"/>
            </a:endParaRPr>
          </a:p>
          <a:p>
            <a:pPr marL="286385" marR="5080" indent="-274320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When </a:t>
            </a:r>
            <a:r>
              <a:rPr sz="2600" spc="-10" dirty="0">
                <a:latin typeface="Perpetua"/>
                <a:cs typeface="Perpetua"/>
              </a:rPr>
              <a:t>more </a:t>
            </a:r>
            <a:r>
              <a:rPr sz="2600" dirty="0">
                <a:latin typeface="Perpetua"/>
                <a:cs typeface="Perpetua"/>
              </a:rPr>
              <a:t>than one </a:t>
            </a:r>
            <a:r>
              <a:rPr sz="2600" spc="-10" dirty="0">
                <a:latin typeface="Perpetua"/>
                <a:cs typeface="Perpetua"/>
              </a:rPr>
              <a:t>adaptive </a:t>
            </a:r>
            <a:r>
              <a:rPr sz="2600" spc="-5" dirty="0">
                <a:latin typeface="Perpetua"/>
                <a:cs typeface="Perpetua"/>
              </a:rPr>
              <a:t>radiation appeared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-35" dirty="0">
                <a:latin typeface="Perpetua"/>
                <a:cs typeface="Perpetua"/>
              </a:rPr>
              <a:t>have  </a:t>
            </a:r>
            <a:r>
              <a:rPr sz="2600" dirty="0">
                <a:latin typeface="Perpetua"/>
                <a:cs typeface="Perpetua"/>
              </a:rPr>
              <a:t>occurred in </a:t>
            </a:r>
            <a:r>
              <a:rPr sz="2600" spc="-5" dirty="0">
                <a:latin typeface="Perpetua"/>
                <a:cs typeface="Perpetua"/>
              </a:rPr>
              <a:t>an isolated geographical </a:t>
            </a:r>
            <a:r>
              <a:rPr sz="2600" spc="-10" dirty="0">
                <a:latin typeface="Perpetua"/>
                <a:cs typeface="Perpetua"/>
              </a:rPr>
              <a:t>area </a:t>
            </a:r>
            <a:r>
              <a:rPr sz="2600" spc="-5" dirty="0">
                <a:latin typeface="Perpetua"/>
                <a:cs typeface="Perpetua"/>
              </a:rPr>
              <a:t>(representing  different habitats), one can call </a:t>
            </a:r>
            <a:r>
              <a:rPr sz="2600" dirty="0">
                <a:latin typeface="Perpetua"/>
                <a:cs typeface="Perpetua"/>
              </a:rPr>
              <a:t>this </a:t>
            </a:r>
            <a:r>
              <a:rPr sz="2600" b="1" spc="-15" dirty="0">
                <a:latin typeface="Perpetua"/>
                <a:cs typeface="Perpetua"/>
              </a:rPr>
              <a:t>convergent</a:t>
            </a:r>
            <a:r>
              <a:rPr sz="2600" b="1" spc="-105" dirty="0">
                <a:latin typeface="Perpetua"/>
                <a:cs typeface="Perpetua"/>
              </a:rPr>
              <a:t> </a:t>
            </a:r>
            <a:r>
              <a:rPr sz="2600" b="1" spc="-10" dirty="0">
                <a:latin typeface="Perpetua"/>
                <a:cs typeface="Perpetua"/>
              </a:rPr>
              <a:t>evolution.</a:t>
            </a:r>
            <a:endParaRPr sz="2600">
              <a:latin typeface="Perpetua"/>
              <a:cs typeface="Perpetua"/>
            </a:endParaRPr>
          </a:p>
          <a:p>
            <a:pPr marL="286385" marR="14604" indent="-274320">
              <a:lnSpc>
                <a:spcPts val="281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dirty="0">
                <a:latin typeface="Perpetua"/>
                <a:cs typeface="Perpetua"/>
              </a:rPr>
              <a:t>Placental mammals </a:t>
            </a:r>
            <a:r>
              <a:rPr sz="2600" dirty="0">
                <a:latin typeface="Perpetua"/>
                <a:cs typeface="Perpetua"/>
              </a:rPr>
              <a:t>in </a:t>
            </a:r>
            <a:r>
              <a:rPr sz="2600" spc="-10" dirty="0">
                <a:latin typeface="Perpetua"/>
                <a:cs typeface="Perpetua"/>
              </a:rPr>
              <a:t>Australia </a:t>
            </a:r>
            <a:r>
              <a:rPr sz="2600" spc="-5" dirty="0">
                <a:latin typeface="Perpetua"/>
                <a:cs typeface="Perpetua"/>
              </a:rPr>
              <a:t>also </a:t>
            </a:r>
            <a:r>
              <a:rPr sz="2600" dirty="0">
                <a:latin typeface="Perpetua"/>
                <a:cs typeface="Perpetua"/>
              </a:rPr>
              <a:t>exhibit </a:t>
            </a:r>
            <a:r>
              <a:rPr sz="2600" spc="-10" dirty="0">
                <a:latin typeface="Perpetua"/>
                <a:cs typeface="Perpetua"/>
              </a:rPr>
              <a:t>adaptive  </a:t>
            </a:r>
            <a:r>
              <a:rPr sz="2600" spc="-5" dirty="0">
                <a:latin typeface="Perpetua"/>
                <a:cs typeface="Perpetua"/>
              </a:rPr>
              <a:t>radiation </a:t>
            </a:r>
            <a:r>
              <a:rPr sz="2600" dirty="0">
                <a:latin typeface="Perpetua"/>
                <a:cs typeface="Perpetua"/>
              </a:rPr>
              <a:t>in </a:t>
            </a:r>
            <a:r>
              <a:rPr sz="2600" spc="-15" dirty="0">
                <a:latin typeface="Perpetua"/>
                <a:cs typeface="Perpetua"/>
              </a:rPr>
              <a:t>evolving </a:t>
            </a:r>
            <a:r>
              <a:rPr sz="2600" dirty="0">
                <a:latin typeface="Perpetua"/>
                <a:cs typeface="Perpetua"/>
              </a:rPr>
              <a:t>into varieties of </a:t>
            </a:r>
            <a:r>
              <a:rPr sz="2600" spc="5" dirty="0">
                <a:latin typeface="Perpetua"/>
                <a:cs typeface="Perpetua"/>
              </a:rPr>
              <a:t>such </a:t>
            </a:r>
            <a:r>
              <a:rPr sz="2600" spc="-5" dirty="0">
                <a:latin typeface="Perpetua"/>
                <a:cs typeface="Perpetua"/>
              </a:rPr>
              <a:t>placental mammals  </a:t>
            </a:r>
            <a:r>
              <a:rPr sz="2600" spc="10" dirty="0">
                <a:latin typeface="Perpetua"/>
                <a:cs typeface="Perpetua"/>
              </a:rPr>
              <a:t>each </a:t>
            </a:r>
            <a:r>
              <a:rPr sz="2600" dirty="0">
                <a:latin typeface="Perpetua"/>
                <a:cs typeface="Perpetua"/>
              </a:rPr>
              <a:t>of </a:t>
            </a:r>
            <a:r>
              <a:rPr sz="2600" spc="5" dirty="0">
                <a:latin typeface="Perpetua"/>
                <a:cs typeface="Perpetua"/>
              </a:rPr>
              <a:t>which </a:t>
            </a:r>
            <a:r>
              <a:rPr sz="2600" dirty="0">
                <a:latin typeface="Perpetua"/>
                <a:cs typeface="Perpetua"/>
              </a:rPr>
              <a:t>appears to be ‘similar’ to</a:t>
            </a:r>
            <a:r>
              <a:rPr sz="2600" spc="-40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a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ts val="2605"/>
              </a:lnSpc>
            </a:pPr>
            <a:r>
              <a:rPr sz="2600" dirty="0">
                <a:latin typeface="Perpetua"/>
                <a:cs typeface="Perpetua"/>
              </a:rPr>
              <a:t>corresponding </a:t>
            </a:r>
            <a:r>
              <a:rPr sz="2600" b="1" dirty="0">
                <a:latin typeface="Perpetua"/>
                <a:cs typeface="Perpetua"/>
              </a:rPr>
              <a:t>marsupial </a:t>
            </a:r>
            <a:r>
              <a:rPr sz="2600" spc="-60" dirty="0">
                <a:latin typeface="Perpetua"/>
                <a:cs typeface="Perpetua"/>
              </a:rPr>
              <a:t>(e.g. </a:t>
            </a:r>
            <a:r>
              <a:rPr sz="2600" spc="-5" dirty="0">
                <a:latin typeface="Perpetua"/>
                <a:cs typeface="Perpetua"/>
              </a:rPr>
              <a:t>placental </a:t>
            </a:r>
            <a:r>
              <a:rPr sz="2600" spc="-25" dirty="0">
                <a:latin typeface="Perpetua"/>
                <a:cs typeface="Perpetua"/>
              </a:rPr>
              <a:t>wolf </a:t>
            </a:r>
            <a:r>
              <a:rPr sz="2600" spc="-5" dirty="0">
                <a:latin typeface="Perpetua"/>
                <a:cs typeface="Perpetua"/>
              </a:rPr>
              <a:t>and</a:t>
            </a:r>
            <a:r>
              <a:rPr sz="2600" spc="-365" dirty="0">
                <a:latin typeface="Perpetua"/>
                <a:cs typeface="Perpetua"/>
              </a:rPr>
              <a:t> </a:t>
            </a:r>
            <a:r>
              <a:rPr sz="2600" spc="-35" dirty="0">
                <a:latin typeface="Perpetua"/>
                <a:cs typeface="Perpetua"/>
              </a:rPr>
              <a:t>Tasmanian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ts val="2965"/>
              </a:lnSpc>
            </a:pPr>
            <a:r>
              <a:rPr sz="2600" spc="-5" dirty="0">
                <a:latin typeface="Perpetua"/>
                <a:cs typeface="Perpetua"/>
              </a:rPr>
              <a:t>wolf-marsupial).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3103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ORIGIN </a:t>
            </a:r>
            <a:r>
              <a:rPr spc="-5" dirty="0"/>
              <a:t>OF</a:t>
            </a:r>
            <a:r>
              <a:rPr spc="-135" dirty="0"/>
              <a:t> </a:t>
            </a:r>
            <a:r>
              <a:rPr dirty="0"/>
              <a:t>LIFE: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83538"/>
            <a:ext cx="7550784" cy="4220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Stellar </a:t>
            </a:r>
            <a:r>
              <a:rPr sz="2400" dirty="0">
                <a:latin typeface="Perpetua"/>
                <a:cs typeface="Perpetua"/>
              </a:rPr>
              <a:t>distances </a:t>
            </a:r>
            <a:r>
              <a:rPr sz="2400" spc="-10" dirty="0">
                <a:latin typeface="Perpetua"/>
                <a:cs typeface="Perpetua"/>
              </a:rPr>
              <a:t>are measured </a:t>
            </a:r>
            <a:r>
              <a:rPr sz="2400" dirty="0">
                <a:latin typeface="Perpetua"/>
                <a:cs typeface="Perpetua"/>
              </a:rPr>
              <a:t>in </a:t>
            </a:r>
            <a:r>
              <a:rPr sz="2400" spc="-5" dirty="0">
                <a:latin typeface="Perpetua"/>
                <a:cs typeface="Perpetua"/>
              </a:rPr>
              <a:t>light</a:t>
            </a:r>
            <a:r>
              <a:rPr sz="2400" spc="-4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years.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universe </a:t>
            </a:r>
            <a:r>
              <a:rPr sz="2400" dirty="0">
                <a:latin typeface="Perpetua"/>
                <a:cs typeface="Perpetua"/>
              </a:rPr>
              <a:t>is </a:t>
            </a:r>
            <a:r>
              <a:rPr sz="2400" spc="-10" dirty="0">
                <a:latin typeface="Perpetua"/>
                <a:cs typeface="Perpetua"/>
              </a:rPr>
              <a:t>very </a:t>
            </a:r>
            <a:r>
              <a:rPr sz="2400" dirty="0">
                <a:latin typeface="Perpetua"/>
                <a:cs typeface="Perpetua"/>
              </a:rPr>
              <a:t>old – </a:t>
            </a:r>
            <a:r>
              <a:rPr sz="2400" spc="-5" dirty="0">
                <a:latin typeface="Perpetua"/>
                <a:cs typeface="Perpetua"/>
              </a:rPr>
              <a:t>almost </a:t>
            </a:r>
            <a:r>
              <a:rPr sz="2400" dirty="0">
                <a:latin typeface="Perpetua"/>
                <a:cs typeface="Perpetua"/>
              </a:rPr>
              <a:t>20 billion years</a:t>
            </a:r>
            <a:r>
              <a:rPr sz="2400" spc="-8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old.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ts val="259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b="1" spc="-5" dirty="0">
                <a:latin typeface="Perpetua"/>
                <a:cs typeface="Perpetua"/>
              </a:rPr>
              <a:t>Big Bang </a:t>
            </a:r>
            <a:r>
              <a:rPr sz="2400" dirty="0">
                <a:latin typeface="Perpetua"/>
                <a:cs typeface="Perpetua"/>
              </a:rPr>
              <a:t>theory </a:t>
            </a:r>
            <a:r>
              <a:rPr sz="2400" spc="-10" dirty="0">
                <a:latin typeface="Perpetua"/>
                <a:cs typeface="Perpetua"/>
              </a:rPr>
              <a:t>attempts </a:t>
            </a:r>
            <a:r>
              <a:rPr sz="2400" dirty="0">
                <a:latin typeface="Perpetua"/>
                <a:cs typeface="Perpetua"/>
              </a:rPr>
              <a:t>to explain to us </a:t>
            </a:r>
            <a:r>
              <a:rPr sz="2400" spc="-5" dirty="0">
                <a:latin typeface="Perpetua"/>
                <a:cs typeface="Perpetua"/>
              </a:rPr>
              <a:t>the </a:t>
            </a:r>
            <a:r>
              <a:rPr sz="2400" spc="15" dirty="0">
                <a:latin typeface="Perpetua"/>
                <a:cs typeface="Perpetua"/>
              </a:rPr>
              <a:t>origin</a:t>
            </a:r>
            <a:r>
              <a:rPr sz="2400" spc="-5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of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590"/>
              </a:lnSpc>
            </a:pPr>
            <a:r>
              <a:rPr sz="2400" spc="-10" dirty="0">
                <a:latin typeface="Perpetua"/>
                <a:cs typeface="Perpetua"/>
              </a:rPr>
              <a:t>universe.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dirty="0">
                <a:latin typeface="Perpetua"/>
                <a:cs typeface="Perpetua"/>
              </a:rPr>
              <a:t>The </a:t>
            </a:r>
            <a:r>
              <a:rPr sz="2400" b="1" spc="-5" dirty="0">
                <a:latin typeface="Perpetua"/>
                <a:cs typeface="Perpetua"/>
              </a:rPr>
              <a:t>Big Bang</a:t>
            </a:r>
            <a:r>
              <a:rPr sz="2400" b="1" spc="-35" dirty="0">
                <a:latin typeface="Perpetua"/>
                <a:cs typeface="Perpetua"/>
              </a:rPr>
              <a:t> </a:t>
            </a:r>
            <a:r>
              <a:rPr sz="2400" b="1" dirty="0">
                <a:latin typeface="Perpetua"/>
                <a:cs typeface="Perpetua"/>
              </a:rPr>
              <a:t>theory: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A singular huge explosion unimaginable in </a:t>
            </a:r>
            <a:r>
              <a:rPr sz="2400" spc="-10" dirty="0">
                <a:latin typeface="Perpetua"/>
                <a:cs typeface="Perpetua"/>
              </a:rPr>
              <a:t>physical</a:t>
            </a:r>
            <a:r>
              <a:rPr sz="2400" spc="-135" dirty="0">
                <a:latin typeface="Perpetua"/>
                <a:cs typeface="Perpetua"/>
              </a:rPr>
              <a:t> </a:t>
            </a:r>
            <a:r>
              <a:rPr sz="2400" spc="10" dirty="0">
                <a:latin typeface="Perpetua"/>
                <a:cs typeface="Perpetua"/>
              </a:rPr>
              <a:t>term.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universe </a:t>
            </a:r>
            <a:r>
              <a:rPr sz="2400" dirty="0">
                <a:latin typeface="Perpetua"/>
                <a:cs typeface="Perpetua"/>
              </a:rPr>
              <a:t>expanded </a:t>
            </a:r>
            <a:r>
              <a:rPr sz="2400" spc="-5" dirty="0">
                <a:latin typeface="Perpetua"/>
                <a:cs typeface="Perpetua"/>
              </a:rPr>
              <a:t>and </a:t>
            </a:r>
            <a:r>
              <a:rPr sz="2400" dirty="0">
                <a:latin typeface="Perpetua"/>
                <a:cs typeface="Perpetua"/>
              </a:rPr>
              <a:t>hence the </a:t>
            </a:r>
            <a:r>
              <a:rPr sz="2400" spc="-10" dirty="0">
                <a:latin typeface="Perpetua"/>
                <a:cs typeface="Perpetua"/>
              </a:rPr>
              <a:t>temperature </a:t>
            </a:r>
            <a:r>
              <a:rPr sz="2400" dirty="0">
                <a:latin typeface="Perpetua"/>
                <a:cs typeface="Perpetua"/>
              </a:rPr>
              <a:t>came</a:t>
            </a:r>
            <a:r>
              <a:rPr sz="2400" spc="-50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down.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Hydrogen and </a:t>
            </a:r>
            <a:r>
              <a:rPr sz="2400" dirty="0">
                <a:latin typeface="Perpetua"/>
                <a:cs typeface="Perpetua"/>
              </a:rPr>
              <a:t>Helium </a:t>
            </a:r>
            <a:r>
              <a:rPr sz="2400" spc="10" dirty="0">
                <a:latin typeface="Perpetua"/>
                <a:cs typeface="Perpetua"/>
              </a:rPr>
              <a:t>formed </a:t>
            </a:r>
            <a:r>
              <a:rPr sz="2400" dirty="0">
                <a:latin typeface="Perpetua"/>
                <a:cs typeface="Perpetua"/>
              </a:rPr>
              <a:t>sometime</a:t>
            </a:r>
            <a:r>
              <a:rPr sz="2400" spc="-60" dirty="0">
                <a:latin typeface="Perpetua"/>
                <a:cs typeface="Perpetua"/>
              </a:rPr>
              <a:t> </a:t>
            </a:r>
            <a:r>
              <a:rPr sz="2400" spc="-45" dirty="0">
                <a:latin typeface="Perpetua"/>
                <a:cs typeface="Perpetua"/>
              </a:rPr>
              <a:t>later.</a:t>
            </a:r>
            <a:endParaRPr sz="2400">
              <a:latin typeface="Perpetua"/>
              <a:cs typeface="Perpetua"/>
            </a:endParaRPr>
          </a:p>
          <a:p>
            <a:pPr marL="286385" marR="64769" indent="-274320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gases condensed under </a:t>
            </a:r>
            <a:r>
              <a:rPr sz="2400" spc="-10" dirty="0">
                <a:latin typeface="Perpetua"/>
                <a:cs typeface="Perpetua"/>
              </a:rPr>
              <a:t>gravitation </a:t>
            </a:r>
            <a:r>
              <a:rPr sz="2400" dirty="0">
                <a:latin typeface="Perpetua"/>
                <a:cs typeface="Perpetua"/>
              </a:rPr>
              <a:t>and </a:t>
            </a:r>
            <a:r>
              <a:rPr sz="2400" spc="10" dirty="0">
                <a:latin typeface="Perpetua"/>
                <a:cs typeface="Perpetua"/>
              </a:rPr>
              <a:t>formed </a:t>
            </a:r>
            <a:r>
              <a:rPr sz="2400" spc="-5" dirty="0">
                <a:latin typeface="Perpetua"/>
                <a:cs typeface="Perpetua"/>
              </a:rPr>
              <a:t>the </a:t>
            </a:r>
            <a:r>
              <a:rPr sz="2400" dirty="0">
                <a:latin typeface="Perpetua"/>
                <a:cs typeface="Perpetua"/>
              </a:rPr>
              <a:t>galaxies</a:t>
            </a:r>
            <a:r>
              <a:rPr sz="2400" spc="-14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of  the </a:t>
            </a:r>
            <a:r>
              <a:rPr sz="2400" spc="-5" dirty="0">
                <a:latin typeface="Perpetua"/>
                <a:cs typeface="Perpetua"/>
              </a:rPr>
              <a:t>present </a:t>
            </a:r>
            <a:r>
              <a:rPr sz="2400" spc="-30" dirty="0">
                <a:latin typeface="Perpetua"/>
                <a:cs typeface="Perpetua"/>
              </a:rPr>
              <a:t>day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universe.</a:t>
            </a:r>
            <a:endParaRPr sz="2400">
              <a:latin typeface="Perpetua"/>
              <a:cs typeface="Perpetua"/>
            </a:endParaRPr>
          </a:p>
          <a:p>
            <a:pPr marL="286385" marR="5080" indent="-274320">
              <a:lnSpc>
                <a:spcPts val="231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In </a:t>
            </a:r>
            <a:r>
              <a:rPr sz="2400" spc="-5" dirty="0">
                <a:latin typeface="Perpetua"/>
                <a:cs typeface="Perpetua"/>
              </a:rPr>
              <a:t>the solar </a:t>
            </a:r>
            <a:r>
              <a:rPr sz="2400" dirty="0">
                <a:latin typeface="Perpetua"/>
                <a:cs typeface="Perpetua"/>
              </a:rPr>
              <a:t>system of the Milky</a:t>
            </a:r>
            <a:r>
              <a:rPr sz="2400" spc="-425" dirty="0">
                <a:latin typeface="Perpetua"/>
                <a:cs typeface="Perpetua"/>
              </a:rPr>
              <a:t> </a:t>
            </a:r>
            <a:r>
              <a:rPr sz="2400" spc="-110" dirty="0">
                <a:latin typeface="Perpetua"/>
                <a:cs typeface="Perpetua"/>
              </a:rPr>
              <a:t>Way </a:t>
            </a:r>
            <a:r>
              <a:rPr sz="2400" spc="-35" dirty="0">
                <a:latin typeface="Perpetua"/>
                <a:cs typeface="Perpetua"/>
              </a:rPr>
              <a:t>galaxy, </a:t>
            </a:r>
            <a:r>
              <a:rPr sz="2400" spc="15" dirty="0">
                <a:latin typeface="Perpetua"/>
                <a:cs typeface="Perpetua"/>
              </a:rPr>
              <a:t>earth </a:t>
            </a:r>
            <a:r>
              <a:rPr sz="2400" spc="-15" dirty="0">
                <a:latin typeface="Perpetua"/>
                <a:cs typeface="Perpetua"/>
              </a:rPr>
              <a:t>was </a:t>
            </a:r>
            <a:r>
              <a:rPr sz="2400" dirty="0">
                <a:latin typeface="Perpetua"/>
                <a:cs typeface="Perpetua"/>
              </a:rPr>
              <a:t>supposed to  </a:t>
            </a:r>
            <a:r>
              <a:rPr sz="2400" spc="-35" dirty="0">
                <a:latin typeface="Perpetua"/>
                <a:cs typeface="Perpetua"/>
              </a:rPr>
              <a:t>have </a:t>
            </a:r>
            <a:r>
              <a:rPr sz="2400" dirty="0">
                <a:latin typeface="Perpetua"/>
                <a:cs typeface="Perpetua"/>
              </a:rPr>
              <a:t>been </a:t>
            </a:r>
            <a:r>
              <a:rPr sz="2400" spc="10" dirty="0">
                <a:latin typeface="Perpetua"/>
                <a:cs typeface="Perpetua"/>
              </a:rPr>
              <a:t>formed </a:t>
            </a:r>
            <a:r>
              <a:rPr sz="2400" spc="-5" dirty="0">
                <a:latin typeface="Perpetua"/>
                <a:cs typeface="Perpetua"/>
              </a:rPr>
              <a:t>about </a:t>
            </a:r>
            <a:r>
              <a:rPr sz="2400" dirty="0">
                <a:latin typeface="Perpetua"/>
                <a:cs typeface="Perpetua"/>
              </a:rPr>
              <a:t>4.5 billion </a:t>
            </a:r>
            <a:r>
              <a:rPr sz="2400" spc="-5" dirty="0">
                <a:latin typeface="Perpetua"/>
                <a:cs typeface="Perpetua"/>
              </a:rPr>
              <a:t>years</a:t>
            </a:r>
            <a:r>
              <a:rPr sz="2400" spc="-70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back.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400"/>
            <a:ext cx="52578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7800" y="304800"/>
            <a:ext cx="3571875" cy="6000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4777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BIOLOGICAL</a:t>
            </a:r>
            <a:r>
              <a:rPr spc="-120" dirty="0"/>
              <a:t> </a:t>
            </a:r>
            <a:r>
              <a:rPr spc="-10" dirty="0"/>
              <a:t>EVOLUTION: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83538"/>
            <a:ext cx="7542530" cy="44373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86385" marR="739140" indent="-274320">
              <a:lnSpc>
                <a:spcPts val="2300"/>
              </a:lnSpc>
              <a:spcBef>
                <a:spcPts val="66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essence of Darwinian</a:t>
            </a:r>
            <a:r>
              <a:rPr sz="2400" spc="-434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Theory </a:t>
            </a:r>
            <a:r>
              <a:rPr sz="2400" spc="-5" dirty="0">
                <a:latin typeface="Perpetua"/>
                <a:cs typeface="Perpetua"/>
              </a:rPr>
              <a:t>about </a:t>
            </a:r>
            <a:r>
              <a:rPr sz="2400" spc="-10" dirty="0">
                <a:latin typeface="Perpetua"/>
                <a:cs typeface="Perpetua"/>
              </a:rPr>
              <a:t>evolution </a:t>
            </a:r>
            <a:r>
              <a:rPr sz="2400" dirty="0">
                <a:latin typeface="Perpetua"/>
                <a:cs typeface="Perpetua"/>
              </a:rPr>
              <a:t>is </a:t>
            </a:r>
            <a:r>
              <a:rPr sz="2400" spc="-5" dirty="0">
                <a:latin typeface="Perpetua"/>
                <a:cs typeface="Perpetua"/>
              </a:rPr>
              <a:t>natural  </a:t>
            </a:r>
            <a:r>
              <a:rPr sz="2400" dirty="0">
                <a:latin typeface="Perpetua"/>
                <a:cs typeface="Perpetua"/>
              </a:rPr>
              <a:t>selection.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ts val="2595"/>
              </a:lnSpc>
              <a:spcBef>
                <a:spcPts val="4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10" dirty="0">
                <a:latin typeface="Perpetua"/>
                <a:cs typeface="Perpetua"/>
              </a:rPr>
              <a:t>rate </a:t>
            </a:r>
            <a:r>
              <a:rPr sz="2400" dirty="0">
                <a:latin typeface="Perpetua"/>
                <a:cs typeface="Perpetua"/>
              </a:rPr>
              <a:t>of appearance of </a:t>
            </a:r>
            <a:r>
              <a:rPr sz="2400" spc="-15" dirty="0">
                <a:latin typeface="Perpetua"/>
                <a:cs typeface="Perpetua"/>
              </a:rPr>
              <a:t>new </a:t>
            </a:r>
            <a:r>
              <a:rPr sz="2400" spc="10" dirty="0">
                <a:latin typeface="Perpetua"/>
                <a:cs typeface="Perpetua"/>
              </a:rPr>
              <a:t>forms </a:t>
            </a:r>
            <a:r>
              <a:rPr sz="2400" dirty="0">
                <a:latin typeface="Perpetua"/>
                <a:cs typeface="Perpetua"/>
              </a:rPr>
              <a:t>is </a:t>
            </a:r>
            <a:r>
              <a:rPr sz="2400" spc="-10" dirty="0">
                <a:latin typeface="Perpetua"/>
                <a:cs typeface="Perpetua"/>
              </a:rPr>
              <a:t>linked </a:t>
            </a:r>
            <a:r>
              <a:rPr sz="2400" dirty="0">
                <a:latin typeface="Perpetua"/>
                <a:cs typeface="Perpetua"/>
              </a:rPr>
              <a:t>to </a:t>
            </a:r>
            <a:r>
              <a:rPr sz="2400" spc="-5" dirty="0">
                <a:latin typeface="Perpetua"/>
                <a:cs typeface="Perpetua"/>
              </a:rPr>
              <a:t>the life </a:t>
            </a:r>
            <a:r>
              <a:rPr sz="2400" dirty="0">
                <a:latin typeface="Perpetua"/>
                <a:cs typeface="Perpetua"/>
              </a:rPr>
              <a:t>cycle</a:t>
            </a:r>
            <a:r>
              <a:rPr sz="2400" spc="-6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or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595"/>
              </a:lnSpc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life</a:t>
            </a:r>
            <a:r>
              <a:rPr sz="2400" spc="-2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span.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There must </a:t>
            </a:r>
            <a:r>
              <a:rPr sz="2400" dirty="0">
                <a:latin typeface="Perpetua"/>
                <a:cs typeface="Perpetua"/>
              </a:rPr>
              <a:t>be a genetic basis for </a:t>
            </a:r>
            <a:r>
              <a:rPr sz="2400" spc="-5" dirty="0">
                <a:latin typeface="Perpetua"/>
                <a:cs typeface="Perpetua"/>
              </a:rPr>
              <a:t>getting selected </a:t>
            </a:r>
            <a:r>
              <a:rPr sz="2400" dirty="0">
                <a:latin typeface="Perpetua"/>
                <a:cs typeface="Perpetua"/>
              </a:rPr>
              <a:t>and </a:t>
            </a:r>
            <a:r>
              <a:rPr sz="2400" spc="-10" dirty="0">
                <a:latin typeface="Perpetua"/>
                <a:cs typeface="Perpetua"/>
              </a:rPr>
              <a:t>to</a:t>
            </a:r>
            <a:r>
              <a:rPr sz="2400" spc="-85" dirty="0">
                <a:latin typeface="Perpetua"/>
                <a:cs typeface="Perpetua"/>
              </a:rPr>
              <a:t> </a:t>
            </a:r>
            <a:r>
              <a:rPr sz="2400" spc="-30" dirty="0">
                <a:latin typeface="Perpetua"/>
                <a:cs typeface="Perpetua"/>
              </a:rPr>
              <a:t>evolve.</a:t>
            </a:r>
            <a:endParaRPr sz="2400">
              <a:latin typeface="Perpetua"/>
              <a:cs typeface="Perpetua"/>
            </a:endParaRPr>
          </a:p>
          <a:p>
            <a:pPr marL="286385" marR="50165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Some </a:t>
            </a:r>
            <a:r>
              <a:rPr sz="2400" spc="-5" dirty="0">
                <a:latin typeface="Perpetua"/>
                <a:cs typeface="Perpetua"/>
              </a:rPr>
              <a:t>organisms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better adapted </a:t>
            </a:r>
            <a:r>
              <a:rPr sz="2400" dirty="0">
                <a:latin typeface="Perpetua"/>
                <a:cs typeface="Perpetua"/>
              </a:rPr>
              <a:t>to </a:t>
            </a:r>
            <a:r>
              <a:rPr sz="2400" spc="5" dirty="0">
                <a:latin typeface="Perpetua"/>
                <a:cs typeface="Perpetua"/>
              </a:rPr>
              <a:t>survive </a:t>
            </a:r>
            <a:r>
              <a:rPr sz="2400" dirty="0">
                <a:latin typeface="Perpetua"/>
                <a:cs typeface="Perpetua"/>
              </a:rPr>
              <a:t>in </a:t>
            </a:r>
            <a:r>
              <a:rPr sz="2400" spc="-5" dirty="0">
                <a:latin typeface="Perpetua"/>
                <a:cs typeface="Perpetua"/>
              </a:rPr>
              <a:t>an </a:t>
            </a:r>
            <a:r>
              <a:rPr sz="2400" dirty="0">
                <a:latin typeface="Perpetua"/>
                <a:cs typeface="Perpetua"/>
              </a:rPr>
              <a:t>otherwise  hostile</a:t>
            </a:r>
            <a:r>
              <a:rPr sz="2400" spc="-3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environment.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Perpetua"/>
                <a:cs typeface="Perpetua"/>
              </a:rPr>
              <a:t>Adaptive </a:t>
            </a:r>
            <a:r>
              <a:rPr sz="2400" spc="-5" dirty="0">
                <a:latin typeface="Perpetua"/>
                <a:cs typeface="Perpetua"/>
              </a:rPr>
              <a:t>ability </a:t>
            </a:r>
            <a:r>
              <a:rPr sz="2400" dirty="0">
                <a:latin typeface="Perpetua"/>
                <a:cs typeface="Perpetua"/>
              </a:rPr>
              <a:t>is</a:t>
            </a:r>
            <a:r>
              <a:rPr sz="2400" spc="-30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inherited.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It has </a:t>
            </a:r>
            <a:r>
              <a:rPr sz="2400" spc="-5" dirty="0">
                <a:latin typeface="Perpetua"/>
                <a:cs typeface="Perpetua"/>
              </a:rPr>
              <a:t>genetic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basis.</a:t>
            </a:r>
            <a:endParaRPr sz="2400">
              <a:latin typeface="Perpetua"/>
              <a:cs typeface="Perpetua"/>
            </a:endParaRPr>
          </a:p>
          <a:p>
            <a:pPr marL="286385" marR="13970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Fitness is the end </a:t>
            </a:r>
            <a:r>
              <a:rPr sz="2400" spc="-5" dirty="0">
                <a:latin typeface="Perpetua"/>
                <a:cs typeface="Perpetua"/>
              </a:rPr>
              <a:t>result </a:t>
            </a:r>
            <a:r>
              <a:rPr sz="2400" dirty="0">
                <a:latin typeface="Perpetua"/>
                <a:cs typeface="Perpetua"/>
              </a:rPr>
              <a:t>of the </a:t>
            </a:r>
            <a:r>
              <a:rPr sz="2400" spc="-5" dirty="0">
                <a:latin typeface="Perpetua"/>
                <a:cs typeface="Perpetua"/>
              </a:rPr>
              <a:t>ability </a:t>
            </a:r>
            <a:r>
              <a:rPr sz="2400" dirty="0">
                <a:latin typeface="Perpetua"/>
                <a:cs typeface="Perpetua"/>
              </a:rPr>
              <a:t>to </a:t>
            </a:r>
            <a:r>
              <a:rPr sz="2400" spc="-5" dirty="0">
                <a:latin typeface="Perpetua"/>
                <a:cs typeface="Perpetua"/>
              </a:rPr>
              <a:t>adapt and </a:t>
            </a:r>
            <a:r>
              <a:rPr sz="2400" dirty="0">
                <a:latin typeface="Perpetua"/>
                <a:cs typeface="Perpetua"/>
              </a:rPr>
              <a:t>get </a:t>
            </a:r>
            <a:r>
              <a:rPr sz="2400" spc="-5" dirty="0">
                <a:latin typeface="Perpetua"/>
                <a:cs typeface="Perpetua"/>
              </a:rPr>
              <a:t>selected</a:t>
            </a:r>
            <a:r>
              <a:rPr sz="2400" spc="-135" dirty="0">
                <a:latin typeface="Perpetua"/>
                <a:cs typeface="Perpetua"/>
              </a:rPr>
              <a:t> </a:t>
            </a:r>
            <a:r>
              <a:rPr sz="2400" spc="-20" dirty="0">
                <a:latin typeface="Perpetua"/>
                <a:cs typeface="Perpetua"/>
              </a:rPr>
              <a:t>by  </a:t>
            </a:r>
            <a:r>
              <a:rPr sz="2400" spc="-15" dirty="0">
                <a:latin typeface="Perpetua"/>
                <a:cs typeface="Perpetua"/>
              </a:rPr>
              <a:t>nature.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ts val="2595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5" dirty="0">
                <a:latin typeface="Perpetua"/>
                <a:cs typeface="Perpetua"/>
              </a:rPr>
              <a:t>Branching </a:t>
            </a:r>
            <a:r>
              <a:rPr sz="2400" b="1" dirty="0">
                <a:latin typeface="Perpetua"/>
                <a:cs typeface="Perpetua"/>
              </a:rPr>
              <a:t>descent and </a:t>
            </a:r>
            <a:r>
              <a:rPr sz="2400" b="1" spc="-5" dirty="0">
                <a:latin typeface="Perpetua"/>
                <a:cs typeface="Perpetua"/>
              </a:rPr>
              <a:t>natural selection </a:t>
            </a:r>
            <a:r>
              <a:rPr sz="2400" b="1" dirty="0">
                <a:latin typeface="Perpetua"/>
                <a:cs typeface="Perpetua"/>
              </a:rPr>
              <a:t>are </a:t>
            </a:r>
            <a:r>
              <a:rPr sz="2400" b="1" spc="-5" dirty="0">
                <a:latin typeface="Perpetua"/>
                <a:cs typeface="Perpetua"/>
              </a:rPr>
              <a:t>the </a:t>
            </a:r>
            <a:r>
              <a:rPr sz="2400" b="1" spc="-30" dirty="0">
                <a:latin typeface="Perpetua"/>
                <a:cs typeface="Perpetua"/>
              </a:rPr>
              <a:t>two</a:t>
            </a:r>
            <a:r>
              <a:rPr sz="2400" b="1" spc="-125" dirty="0">
                <a:latin typeface="Perpetua"/>
                <a:cs typeface="Perpetua"/>
              </a:rPr>
              <a:t> </a:t>
            </a:r>
            <a:r>
              <a:rPr sz="2400" b="1" spc="-30" dirty="0">
                <a:latin typeface="Perpetua"/>
                <a:cs typeface="Perpetua"/>
              </a:rPr>
              <a:t>key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595"/>
              </a:lnSpc>
            </a:pPr>
            <a:r>
              <a:rPr sz="2400" b="1" spc="-5" dirty="0">
                <a:latin typeface="Perpetua"/>
                <a:cs typeface="Perpetua"/>
              </a:rPr>
              <a:t>concepts </a:t>
            </a:r>
            <a:r>
              <a:rPr sz="2400" b="1" dirty="0">
                <a:latin typeface="Perpetua"/>
                <a:cs typeface="Perpetua"/>
              </a:rPr>
              <a:t>of </a:t>
            </a:r>
            <a:r>
              <a:rPr sz="2400" b="1" spc="-5" dirty="0">
                <a:latin typeface="Perpetua"/>
                <a:cs typeface="Perpetua"/>
              </a:rPr>
              <a:t>Darwinian </a:t>
            </a:r>
            <a:r>
              <a:rPr sz="2400" b="1" spc="5" dirty="0">
                <a:latin typeface="Perpetua"/>
                <a:cs typeface="Perpetua"/>
              </a:rPr>
              <a:t>Theory </a:t>
            </a:r>
            <a:r>
              <a:rPr sz="2400" b="1" dirty="0">
                <a:latin typeface="Perpetua"/>
                <a:cs typeface="Perpetua"/>
              </a:rPr>
              <a:t>of</a:t>
            </a:r>
            <a:r>
              <a:rPr sz="2400" b="1" spc="-365" dirty="0">
                <a:latin typeface="Perpetua"/>
                <a:cs typeface="Perpetua"/>
              </a:rPr>
              <a:t> </a:t>
            </a:r>
            <a:r>
              <a:rPr sz="2400" b="1" spc="-10" dirty="0">
                <a:latin typeface="Perpetua"/>
                <a:cs typeface="Perpetua"/>
              </a:rPr>
              <a:t>Evolution.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Lamark </a:t>
            </a:r>
            <a:r>
              <a:rPr spc="20" dirty="0"/>
              <a:t>theory </a:t>
            </a:r>
            <a:r>
              <a:rPr dirty="0"/>
              <a:t>of </a:t>
            </a:r>
            <a:r>
              <a:rPr spc="-10" dirty="0"/>
              <a:t>evolution: </a:t>
            </a:r>
            <a:r>
              <a:rPr spc="15" dirty="0"/>
              <a:t>(theory</a:t>
            </a:r>
            <a:r>
              <a:rPr spc="-270" dirty="0"/>
              <a:t> </a:t>
            </a:r>
            <a:r>
              <a:rPr dirty="0"/>
              <a:t>of  </a:t>
            </a:r>
            <a:r>
              <a:rPr spc="-5" dirty="0"/>
              <a:t>inheritance of acquired</a:t>
            </a:r>
            <a:r>
              <a:rPr spc="-130" dirty="0"/>
              <a:t> </a:t>
            </a:r>
            <a:r>
              <a:rPr spc="-5" dirty="0"/>
              <a:t>characters)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474584" cy="3028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8034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French </a:t>
            </a:r>
            <a:r>
              <a:rPr sz="2600" spc="-5" dirty="0">
                <a:latin typeface="Perpetua"/>
                <a:cs typeface="Perpetua"/>
              </a:rPr>
              <a:t>Naturalist </a:t>
            </a:r>
            <a:r>
              <a:rPr sz="2600" dirty="0">
                <a:latin typeface="Perpetua"/>
                <a:cs typeface="Perpetua"/>
              </a:rPr>
              <a:t>Lamark had said </a:t>
            </a:r>
            <a:r>
              <a:rPr sz="2600" spc="-10" dirty="0">
                <a:latin typeface="Perpetua"/>
                <a:cs typeface="Perpetua"/>
              </a:rPr>
              <a:t>that </a:t>
            </a:r>
            <a:r>
              <a:rPr sz="2600" spc="-15" dirty="0">
                <a:latin typeface="Perpetua"/>
                <a:cs typeface="Perpetua"/>
              </a:rPr>
              <a:t>evolution </a:t>
            </a:r>
            <a:r>
              <a:rPr sz="2600" dirty="0">
                <a:latin typeface="Perpetua"/>
                <a:cs typeface="Perpetua"/>
              </a:rPr>
              <a:t>of </a:t>
            </a:r>
            <a:r>
              <a:rPr sz="2600" spc="-5" dirty="0">
                <a:latin typeface="Perpetua"/>
                <a:cs typeface="Perpetua"/>
              </a:rPr>
              <a:t>life  </a:t>
            </a:r>
            <a:r>
              <a:rPr sz="2600" spc="10" dirty="0">
                <a:latin typeface="Perpetua"/>
                <a:cs typeface="Perpetua"/>
              </a:rPr>
              <a:t>forms </a:t>
            </a:r>
            <a:r>
              <a:rPr sz="2600" dirty="0">
                <a:latin typeface="Perpetua"/>
                <a:cs typeface="Perpetua"/>
              </a:rPr>
              <a:t>had occurred </a:t>
            </a:r>
            <a:r>
              <a:rPr sz="2600" spc="-10" dirty="0">
                <a:latin typeface="Perpetua"/>
                <a:cs typeface="Perpetua"/>
              </a:rPr>
              <a:t>but </a:t>
            </a:r>
            <a:r>
              <a:rPr sz="2600" dirty="0">
                <a:latin typeface="Perpetua"/>
                <a:cs typeface="Perpetua"/>
              </a:rPr>
              <a:t>driven </a:t>
            </a:r>
            <a:r>
              <a:rPr sz="2600" spc="-30" dirty="0">
                <a:latin typeface="Perpetua"/>
                <a:cs typeface="Perpetua"/>
              </a:rPr>
              <a:t>by </a:t>
            </a:r>
            <a:r>
              <a:rPr sz="2600" spc="-5" dirty="0">
                <a:latin typeface="Perpetua"/>
                <a:cs typeface="Perpetua"/>
              </a:rPr>
              <a:t>use and </a:t>
            </a:r>
            <a:r>
              <a:rPr sz="2600" dirty="0">
                <a:latin typeface="Perpetua"/>
                <a:cs typeface="Perpetua"/>
              </a:rPr>
              <a:t>disuse of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organs.</a:t>
            </a:r>
            <a:endParaRPr sz="2600">
              <a:latin typeface="Perpetua"/>
              <a:cs typeface="Perpetua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He </a:t>
            </a:r>
            <a:r>
              <a:rPr sz="2600" spc="-35" dirty="0">
                <a:latin typeface="Perpetua"/>
                <a:cs typeface="Perpetua"/>
              </a:rPr>
              <a:t>gave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example </a:t>
            </a:r>
            <a:r>
              <a:rPr sz="2600" dirty="0">
                <a:latin typeface="Perpetua"/>
                <a:cs typeface="Perpetua"/>
              </a:rPr>
              <a:t>of Giraffes who in </a:t>
            </a:r>
            <a:r>
              <a:rPr sz="2600" spc="-5" dirty="0">
                <a:latin typeface="Perpetua"/>
                <a:cs typeface="Perpetua"/>
              </a:rPr>
              <a:t>an attempt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-5" dirty="0">
                <a:latin typeface="Perpetua"/>
                <a:cs typeface="Perpetua"/>
              </a:rPr>
              <a:t>forage  </a:t>
            </a:r>
            <a:r>
              <a:rPr sz="2600" spc="-25" dirty="0">
                <a:latin typeface="Perpetua"/>
                <a:cs typeface="Perpetua"/>
              </a:rPr>
              <a:t>leaves </a:t>
            </a:r>
            <a:r>
              <a:rPr sz="2600" dirty="0">
                <a:latin typeface="Perpetua"/>
                <a:cs typeface="Perpetua"/>
              </a:rPr>
              <a:t>on tall </a:t>
            </a:r>
            <a:r>
              <a:rPr sz="2600" spc="-10" dirty="0">
                <a:latin typeface="Perpetua"/>
                <a:cs typeface="Perpetua"/>
              </a:rPr>
              <a:t>trees </a:t>
            </a:r>
            <a:r>
              <a:rPr sz="2600" dirty="0">
                <a:latin typeface="Perpetua"/>
                <a:cs typeface="Perpetua"/>
              </a:rPr>
              <a:t>had to </a:t>
            </a:r>
            <a:r>
              <a:rPr sz="2600" spc="-5" dirty="0">
                <a:latin typeface="Perpetua"/>
                <a:cs typeface="Perpetua"/>
              </a:rPr>
              <a:t>adapt </a:t>
            </a:r>
            <a:r>
              <a:rPr sz="2600" spc="-25" dirty="0">
                <a:latin typeface="Perpetua"/>
                <a:cs typeface="Perpetua"/>
              </a:rPr>
              <a:t>by </a:t>
            </a:r>
            <a:r>
              <a:rPr sz="2600" spc="-5" dirty="0">
                <a:latin typeface="Perpetua"/>
                <a:cs typeface="Perpetua"/>
              </a:rPr>
              <a:t>elongation </a:t>
            </a:r>
            <a:r>
              <a:rPr sz="2600" dirty="0">
                <a:latin typeface="Perpetua"/>
                <a:cs typeface="Perpetua"/>
              </a:rPr>
              <a:t>of their </a:t>
            </a:r>
            <a:r>
              <a:rPr sz="2600" spc="-5" dirty="0">
                <a:latin typeface="Perpetua"/>
                <a:cs typeface="Perpetua"/>
              </a:rPr>
              <a:t>necks.</a:t>
            </a:r>
            <a:endParaRPr sz="2600">
              <a:latin typeface="Perpetua"/>
              <a:cs typeface="Perpetua"/>
            </a:endParaRPr>
          </a:p>
          <a:p>
            <a:pPr marL="286385" marR="10985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Perpetua"/>
                <a:cs typeface="Perpetua"/>
              </a:rPr>
              <a:t>They </a:t>
            </a:r>
            <a:r>
              <a:rPr sz="2600" dirty="0">
                <a:latin typeface="Perpetua"/>
                <a:cs typeface="Perpetua"/>
              </a:rPr>
              <a:t>passed on this </a:t>
            </a:r>
            <a:r>
              <a:rPr sz="2600" spc="-5" dirty="0">
                <a:latin typeface="Perpetua"/>
                <a:cs typeface="Perpetua"/>
              </a:rPr>
              <a:t>acquired </a:t>
            </a:r>
            <a:r>
              <a:rPr sz="2600" dirty="0">
                <a:latin typeface="Perpetua"/>
                <a:cs typeface="Perpetua"/>
              </a:rPr>
              <a:t>character of </a:t>
            </a:r>
            <a:r>
              <a:rPr sz="2600" spc="-5" dirty="0">
                <a:latin typeface="Perpetua"/>
                <a:cs typeface="Perpetua"/>
              </a:rPr>
              <a:t>elongated </a:t>
            </a:r>
            <a:r>
              <a:rPr sz="2600" spc="5" dirty="0">
                <a:latin typeface="Perpetua"/>
                <a:cs typeface="Perpetua"/>
              </a:rPr>
              <a:t>neck</a:t>
            </a:r>
            <a:r>
              <a:rPr sz="2600" spc="-6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to  </a:t>
            </a:r>
            <a:r>
              <a:rPr sz="2600" spc="-5" dirty="0">
                <a:latin typeface="Perpetua"/>
                <a:cs typeface="Perpetua"/>
              </a:rPr>
              <a:t>succeeding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generations.</a:t>
            </a:r>
            <a:endParaRPr sz="26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Giraffes, </a:t>
            </a:r>
            <a:r>
              <a:rPr sz="2600" spc="-25" dirty="0">
                <a:latin typeface="Perpetua"/>
                <a:cs typeface="Perpetua"/>
              </a:rPr>
              <a:t>slowly </a:t>
            </a:r>
            <a:r>
              <a:rPr sz="2600" spc="-35" dirty="0">
                <a:latin typeface="Perpetua"/>
                <a:cs typeface="Perpetua"/>
              </a:rPr>
              <a:t>over </a:t>
            </a:r>
            <a:r>
              <a:rPr sz="2600" spc="-5" dirty="0">
                <a:latin typeface="Perpetua"/>
                <a:cs typeface="Perpetua"/>
              </a:rPr>
              <a:t>the </a:t>
            </a:r>
            <a:r>
              <a:rPr sz="2600" dirty="0">
                <a:latin typeface="Perpetua"/>
                <a:cs typeface="Perpetua"/>
              </a:rPr>
              <a:t>years, </a:t>
            </a:r>
            <a:r>
              <a:rPr sz="2600" spc="-5" dirty="0">
                <a:latin typeface="Perpetua"/>
                <a:cs typeface="Perpetua"/>
              </a:rPr>
              <a:t>came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-10" dirty="0">
                <a:latin typeface="Perpetua"/>
                <a:cs typeface="Perpetua"/>
              </a:rPr>
              <a:t>acquire </a:t>
            </a:r>
            <a:r>
              <a:rPr sz="2600" spc="-5" dirty="0">
                <a:latin typeface="Perpetua"/>
                <a:cs typeface="Perpetua"/>
              </a:rPr>
              <a:t>long</a:t>
            </a:r>
            <a:r>
              <a:rPr sz="2600" spc="-15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necks.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5557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MECHANISM </a:t>
            </a:r>
            <a:r>
              <a:rPr spc="-5" dirty="0"/>
              <a:t>OF</a:t>
            </a:r>
            <a:r>
              <a:rPr spc="-155" dirty="0"/>
              <a:t> </a:t>
            </a:r>
            <a:r>
              <a:rPr spc="-10" dirty="0"/>
              <a:t>EVOLUTION: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83538"/>
            <a:ext cx="7498080" cy="42849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5080" indent="-274320">
              <a:lnSpc>
                <a:spcPct val="80000"/>
              </a:lnSpc>
              <a:spcBef>
                <a:spcPts val="6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In the </a:t>
            </a:r>
            <a:r>
              <a:rPr sz="2400" spc="10" dirty="0">
                <a:latin typeface="Perpetua"/>
                <a:cs typeface="Perpetua"/>
              </a:rPr>
              <a:t>first </a:t>
            </a:r>
            <a:r>
              <a:rPr sz="2400" dirty="0">
                <a:latin typeface="Perpetua"/>
                <a:cs typeface="Perpetua"/>
              </a:rPr>
              <a:t>decade of </a:t>
            </a:r>
            <a:r>
              <a:rPr sz="2400" spc="-15" dirty="0">
                <a:latin typeface="Perpetua"/>
                <a:cs typeface="Perpetua"/>
              </a:rPr>
              <a:t>twentieth </a:t>
            </a:r>
            <a:r>
              <a:rPr sz="2400" spc="-30" dirty="0">
                <a:latin typeface="Perpetua"/>
                <a:cs typeface="Perpetua"/>
              </a:rPr>
              <a:t>century, </a:t>
            </a:r>
            <a:r>
              <a:rPr sz="2400" b="1" dirty="0">
                <a:latin typeface="Perpetua"/>
                <a:cs typeface="Perpetua"/>
              </a:rPr>
              <a:t>Hugo </a:t>
            </a:r>
            <a:r>
              <a:rPr sz="2400" b="1" spc="5" dirty="0">
                <a:latin typeface="Perpetua"/>
                <a:cs typeface="Perpetua"/>
              </a:rPr>
              <a:t>deVries </a:t>
            </a:r>
            <a:r>
              <a:rPr sz="2400" dirty="0">
                <a:latin typeface="Perpetua"/>
                <a:cs typeface="Perpetua"/>
              </a:rPr>
              <a:t>based</a:t>
            </a:r>
            <a:r>
              <a:rPr sz="2400" spc="-16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on  his </a:t>
            </a:r>
            <a:r>
              <a:rPr sz="2400" spc="-25" dirty="0">
                <a:latin typeface="Perpetua"/>
                <a:cs typeface="Perpetua"/>
              </a:rPr>
              <a:t>work </a:t>
            </a:r>
            <a:r>
              <a:rPr sz="2400" dirty="0">
                <a:latin typeface="Perpetua"/>
                <a:cs typeface="Perpetua"/>
              </a:rPr>
              <a:t>on </a:t>
            </a:r>
            <a:r>
              <a:rPr sz="2400" b="1" spc="-15" dirty="0">
                <a:latin typeface="Perpetua"/>
                <a:cs typeface="Perpetua"/>
              </a:rPr>
              <a:t>evening </a:t>
            </a:r>
            <a:r>
              <a:rPr sz="2400" b="1" dirty="0">
                <a:latin typeface="Perpetua"/>
                <a:cs typeface="Perpetua"/>
              </a:rPr>
              <a:t>primrose </a:t>
            </a:r>
            <a:r>
              <a:rPr sz="2400" spc="-5" dirty="0">
                <a:latin typeface="Perpetua"/>
                <a:cs typeface="Perpetua"/>
              </a:rPr>
              <a:t>brought </a:t>
            </a:r>
            <a:r>
              <a:rPr sz="2400" spc="10" dirty="0">
                <a:latin typeface="Perpetua"/>
                <a:cs typeface="Perpetua"/>
              </a:rPr>
              <a:t>fourth </a:t>
            </a:r>
            <a:r>
              <a:rPr sz="2400" dirty="0">
                <a:latin typeface="Perpetua"/>
                <a:cs typeface="Perpetua"/>
              </a:rPr>
              <a:t>the idea  </a:t>
            </a:r>
            <a:r>
              <a:rPr sz="2400" spc="-10" dirty="0">
                <a:latin typeface="Perpetua"/>
                <a:cs typeface="Perpetua"/>
              </a:rPr>
              <a:t>of</a:t>
            </a:r>
            <a:r>
              <a:rPr sz="2400" b="1" spc="-10" dirty="0">
                <a:latin typeface="Perpetua"/>
                <a:cs typeface="Perpetua"/>
              </a:rPr>
              <a:t>mutations.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Mutation </a:t>
            </a:r>
            <a:r>
              <a:rPr sz="2400" dirty="0">
                <a:latin typeface="Perpetua"/>
                <a:cs typeface="Perpetua"/>
              </a:rPr>
              <a:t>is the </a:t>
            </a:r>
            <a:r>
              <a:rPr sz="2400" spc="-5" dirty="0">
                <a:latin typeface="Perpetua"/>
                <a:cs typeface="Perpetua"/>
              </a:rPr>
              <a:t>large difference </a:t>
            </a:r>
            <a:r>
              <a:rPr sz="2400" spc="5" dirty="0">
                <a:latin typeface="Perpetua"/>
                <a:cs typeface="Perpetua"/>
              </a:rPr>
              <a:t>arising </a:t>
            </a:r>
            <a:r>
              <a:rPr sz="2400" spc="-5" dirty="0">
                <a:latin typeface="Perpetua"/>
                <a:cs typeface="Perpetua"/>
              </a:rPr>
              <a:t>suddenly </a:t>
            </a:r>
            <a:r>
              <a:rPr sz="2400" dirty="0">
                <a:latin typeface="Perpetua"/>
                <a:cs typeface="Perpetua"/>
              </a:rPr>
              <a:t>in a</a:t>
            </a:r>
            <a:r>
              <a:rPr sz="2400" spc="-8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population.</a:t>
            </a:r>
            <a:endParaRPr sz="2400">
              <a:latin typeface="Perpetua"/>
              <a:cs typeface="Perpetua"/>
            </a:endParaRPr>
          </a:p>
          <a:p>
            <a:pPr marL="286385" marR="211454" indent="-274320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30" dirty="0">
                <a:latin typeface="Perpetua"/>
                <a:cs typeface="Perpetua"/>
              </a:rPr>
              <a:t>How </a:t>
            </a:r>
            <a:r>
              <a:rPr sz="2400" b="1" spc="5" dirty="0">
                <a:latin typeface="Perpetua"/>
                <a:cs typeface="Perpetua"/>
              </a:rPr>
              <a:t>deVries theory </a:t>
            </a:r>
            <a:r>
              <a:rPr sz="2400" b="1" dirty="0">
                <a:latin typeface="Perpetua"/>
                <a:cs typeface="Perpetua"/>
              </a:rPr>
              <a:t>of </a:t>
            </a:r>
            <a:r>
              <a:rPr sz="2400" b="1" spc="-10" dirty="0">
                <a:latin typeface="Perpetua"/>
                <a:cs typeface="Perpetua"/>
              </a:rPr>
              <a:t>mutation </a:t>
            </a:r>
            <a:r>
              <a:rPr sz="2400" b="1" dirty="0">
                <a:latin typeface="Perpetua"/>
                <a:cs typeface="Perpetua"/>
              </a:rPr>
              <a:t>differs from </a:t>
            </a:r>
            <a:r>
              <a:rPr sz="2400" b="1" spc="-30" dirty="0">
                <a:latin typeface="Perpetua"/>
                <a:cs typeface="Perpetua"/>
              </a:rPr>
              <a:t>Darwin’s  </a:t>
            </a:r>
            <a:r>
              <a:rPr sz="2400" b="1" spc="5" dirty="0">
                <a:latin typeface="Perpetua"/>
                <a:cs typeface="Perpetua"/>
              </a:rPr>
              <a:t>theory </a:t>
            </a:r>
            <a:r>
              <a:rPr sz="2400" b="1" dirty="0">
                <a:latin typeface="Perpetua"/>
                <a:cs typeface="Perpetua"/>
              </a:rPr>
              <a:t>of </a:t>
            </a:r>
            <a:r>
              <a:rPr sz="2400" b="1" spc="-5" dirty="0">
                <a:latin typeface="Perpetua"/>
                <a:cs typeface="Perpetua"/>
              </a:rPr>
              <a:t>natural</a:t>
            </a:r>
            <a:r>
              <a:rPr sz="2400" b="1" spc="-60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selection?</a:t>
            </a:r>
            <a:endParaRPr sz="2400">
              <a:latin typeface="Perpetua"/>
              <a:cs typeface="Perpetua"/>
            </a:endParaRPr>
          </a:p>
          <a:p>
            <a:pPr marL="286385" marR="696595" indent="-274320">
              <a:lnSpc>
                <a:spcPts val="231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It is the </a:t>
            </a:r>
            <a:r>
              <a:rPr sz="2400" spc="-10" dirty="0">
                <a:latin typeface="Perpetua"/>
                <a:cs typeface="Perpetua"/>
              </a:rPr>
              <a:t>mutation </a:t>
            </a:r>
            <a:r>
              <a:rPr sz="2400" spc="5" dirty="0">
                <a:latin typeface="Perpetua"/>
                <a:cs typeface="Perpetua"/>
              </a:rPr>
              <a:t>which </a:t>
            </a:r>
            <a:r>
              <a:rPr sz="2400" dirty="0">
                <a:latin typeface="Perpetua"/>
                <a:cs typeface="Perpetua"/>
              </a:rPr>
              <a:t>causes </a:t>
            </a:r>
            <a:r>
              <a:rPr sz="2400" spc="-15" dirty="0">
                <a:latin typeface="Perpetua"/>
                <a:cs typeface="Perpetua"/>
              </a:rPr>
              <a:t>evolution </a:t>
            </a:r>
            <a:r>
              <a:rPr sz="2400" spc="-5" dirty="0">
                <a:latin typeface="Perpetua"/>
                <a:cs typeface="Perpetua"/>
              </a:rPr>
              <a:t>and </a:t>
            </a:r>
            <a:r>
              <a:rPr sz="2400" dirty="0">
                <a:latin typeface="Perpetua"/>
                <a:cs typeface="Perpetua"/>
              </a:rPr>
              <a:t>not the </a:t>
            </a:r>
            <a:r>
              <a:rPr sz="2400" spc="-5" dirty="0">
                <a:latin typeface="Perpetua"/>
                <a:cs typeface="Perpetua"/>
              </a:rPr>
              <a:t>minor  variations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-5" dirty="0">
                <a:latin typeface="Perpetua"/>
                <a:cs typeface="Perpetua"/>
              </a:rPr>
              <a:t>Darwin </a:t>
            </a:r>
            <a:r>
              <a:rPr sz="2400" spc="-10" dirty="0">
                <a:latin typeface="Perpetua"/>
                <a:cs typeface="Perpetua"/>
              </a:rPr>
              <a:t>talked</a:t>
            </a:r>
            <a:r>
              <a:rPr sz="2400" spc="-4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about.</a:t>
            </a:r>
            <a:endParaRPr sz="2400">
              <a:latin typeface="Perpetua"/>
              <a:cs typeface="Perpetua"/>
            </a:endParaRPr>
          </a:p>
          <a:p>
            <a:pPr marL="286385" marR="975360" indent="-274320">
              <a:lnSpc>
                <a:spcPts val="23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Mutations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random and directionless </a:t>
            </a:r>
            <a:r>
              <a:rPr sz="2400" dirty="0">
                <a:latin typeface="Perpetua"/>
                <a:cs typeface="Perpetua"/>
              </a:rPr>
              <a:t>while </a:t>
            </a:r>
            <a:r>
              <a:rPr sz="2400" spc="-5" dirty="0">
                <a:latin typeface="Perpetua"/>
                <a:cs typeface="Perpetua"/>
              </a:rPr>
              <a:t>Darwinian  variations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small and</a:t>
            </a:r>
            <a:r>
              <a:rPr sz="2400" spc="-4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directional.</a:t>
            </a:r>
            <a:endParaRPr sz="2400">
              <a:latin typeface="Perpetua"/>
              <a:cs typeface="Perpetua"/>
            </a:endParaRPr>
          </a:p>
          <a:p>
            <a:pPr marL="286385" marR="252095" indent="-274320">
              <a:lnSpc>
                <a:spcPct val="80000"/>
              </a:lnSpc>
              <a:spcBef>
                <a:spcPts val="6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Perpetua"/>
                <a:cs typeface="Perpetua"/>
              </a:rPr>
              <a:t>Evolution </a:t>
            </a:r>
            <a:r>
              <a:rPr sz="2400" dirty="0">
                <a:latin typeface="Perpetua"/>
                <a:cs typeface="Perpetua"/>
              </a:rPr>
              <a:t>for </a:t>
            </a:r>
            <a:r>
              <a:rPr sz="2400" spc="-5" dirty="0">
                <a:latin typeface="Perpetua"/>
                <a:cs typeface="Perpetua"/>
              </a:rPr>
              <a:t>Darwin </a:t>
            </a:r>
            <a:r>
              <a:rPr sz="2400" spc="-10" dirty="0">
                <a:latin typeface="Perpetua"/>
                <a:cs typeface="Perpetua"/>
              </a:rPr>
              <a:t>was </a:t>
            </a:r>
            <a:r>
              <a:rPr sz="2400" dirty="0">
                <a:latin typeface="Perpetua"/>
                <a:cs typeface="Perpetua"/>
              </a:rPr>
              <a:t>gradual </a:t>
            </a:r>
            <a:r>
              <a:rPr sz="2400" spc="-5" dirty="0">
                <a:latin typeface="Perpetua"/>
                <a:cs typeface="Perpetua"/>
              </a:rPr>
              <a:t>while </a:t>
            </a:r>
            <a:r>
              <a:rPr sz="2400" spc="5" dirty="0">
                <a:latin typeface="Perpetua"/>
                <a:cs typeface="Perpetua"/>
              </a:rPr>
              <a:t>deVries </a:t>
            </a:r>
            <a:r>
              <a:rPr sz="2400" spc="-15" dirty="0">
                <a:latin typeface="Perpetua"/>
                <a:cs typeface="Perpetua"/>
              </a:rPr>
              <a:t>believed  </a:t>
            </a:r>
            <a:r>
              <a:rPr sz="2400" spc="-10" dirty="0">
                <a:latin typeface="Perpetua"/>
                <a:cs typeface="Perpetua"/>
              </a:rPr>
              <a:t>mutation </a:t>
            </a:r>
            <a:r>
              <a:rPr sz="2400" dirty="0">
                <a:latin typeface="Perpetua"/>
                <a:cs typeface="Perpetua"/>
              </a:rPr>
              <a:t>caused </a:t>
            </a:r>
            <a:r>
              <a:rPr sz="2400" spc="-5" dirty="0">
                <a:latin typeface="Perpetua"/>
                <a:cs typeface="Perpetua"/>
              </a:rPr>
              <a:t>speciation and </a:t>
            </a:r>
            <a:r>
              <a:rPr sz="2400" dirty="0">
                <a:latin typeface="Perpetua"/>
                <a:cs typeface="Perpetua"/>
              </a:rPr>
              <a:t>hence called </a:t>
            </a:r>
            <a:r>
              <a:rPr sz="2400" spc="-10" dirty="0">
                <a:latin typeface="Perpetua"/>
                <a:cs typeface="Perpetua"/>
              </a:rPr>
              <a:t>it</a:t>
            </a:r>
            <a:r>
              <a:rPr sz="2400" b="1" spc="-10" dirty="0">
                <a:latin typeface="Perpetua"/>
                <a:cs typeface="Perpetua"/>
              </a:rPr>
              <a:t>saltation </a:t>
            </a:r>
            <a:r>
              <a:rPr sz="2400" dirty="0">
                <a:latin typeface="Perpetua"/>
                <a:cs typeface="Perpetua"/>
              </a:rPr>
              <a:t>(single  step </a:t>
            </a:r>
            <a:r>
              <a:rPr sz="2400" spc="-5" dirty="0">
                <a:latin typeface="Perpetua"/>
                <a:cs typeface="Perpetua"/>
              </a:rPr>
              <a:t>large</a:t>
            </a:r>
            <a:r>
              <a:rPr sz="2400" spc="-4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mutation).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25958"/>
            <a:ext cx="55873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HARDY </a:t>
            </a:r>
            <a:r>
              <a:rPr sz="3200" dirty="0"/>
              <a:t>– </a:t>
            </a:r>
            <a:r>
              <a:rPr sz="3200" spc="-10" dirty="0"/>
              <a:t>WEINBERG</a:t>
            </a:r>
            <a:r>
              <a:rPr sz="3200" spc="-120" dirty="0"/>
              <a:t> </a:t>
            </a:r>
            <a:r>
              <a:rPr sz="3200" dirty="0"/>
              <a:t>PRINCIPLE: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04544" y="1398777"/>
            <a:ext cx="7722870" cy="435546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75285" marR="157480" indent="-274320">
              <a:lnSpc>
                <a:spcPts val="1920"/>
              </a:lnSpc>
              <a:spcBef>
                <a:spcPts val="56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375285" algn="l"/>
                <a:tab pos="375920" algn="l"/>
              </a:tabLst>
            </a:pPr>
            <a:r>
              <a:rPr sz="2000" spc="-5" dirty="0">
                <a:latin typeface="Perpetua"/>
                <a:cs typeface="Perpetua"/>
              </a:rPr>
              <a:t>In </a:t>
            </a:r>
            <a:r>
              <a:rPr sz="2000" dirty="0">
                <a:latin typeface="Perpetua"/>
                <a:cs typeface="Perpetua"/>
              </a:rPr>
              <a:t>a given </a:t>
            </a:r>
            <a:r>
              <a:rPr sz="2000" spc="-5" dirty="0">
                <a:latin typeface="Perpetua"/>
                <a:cs typeface="Perpetua"/>
              </a:rPr>
              <a:t>population one </a:t>
            </a:r>
            <a:r>
              <a:rPr sz="2000" dirty="0">
                <a:latin typeface="Perpetua"/>
                <a:cs typeface="Perpetua"/>
              </a:rPr>
              <a:t>can </a:t>
            </a:r>
            <a:r>
              <a:rPr sz="2000" spc="-5" dirty="0">
                <a:latin typeface="Perpetua"/>
                <a:cs typeface="Perpetua"/>
              </a:rPr>
              <a:t>find out </a:t>
            </a:r>
            <a:r>
              <a:rPr sz="2000" dirty="0">
                <a:latin typeface="Perpetua"/>
                <a:cs typeface="Perpetua"/>
              </a:rPr>
              <a:t>the frequency of </a:t>
            </a:r>
            <a:r>
              <a:rPr sz="2000" spc="-5" dirty="0">
                <a:latin typeface="Perpetua"/>
                <a:cs typeface="Perpetua"/>
              </a:rPr>
              <a:t>occurrence </a:t>
            </a:r>
            <a:r>
              <a:rPr sz="2000" dirty="0">
                <a:latin typeface="Perpetua"/>
                <a:cs typeface="Perpetua"/>
              </a:rPr>
              <a:t>of </a:t>
            </a:r>
            <a:r>
              <a:rPr sz="2000" spc="-5" dirty="0">
                <a:latin typeface="Perpetua"/>
                <a:cs typeface="Perpetua"/>
              </a:rPr>
              <a:t>alleles </a:t>
            </a:r>
            <a:r>
              <a:rPr sz="2000" dirty="0">
                <a:latin typeface="Perpetua"/>
                <a:cs typeface="Perpetua"/>
              </a:rPr>
              <a:t>of  a gene on a</a:t>
            </a:r>
            <a:r>
              <a:rPr sz="2000" spc="-65" dirty="0">
                <a:latin typeface="Perpetua"/>
                <a:cs typeface="Perpetua"/>
              </a:rPr>
              <a:t> </a:t>
            </a:r>
            <a:r>
              <a:rPr sz="2000" spc="-15" dirty="0">
                <a:latin typeface="Perpetua"/>
                <a:cs typeface="Perpetua"/>
              </a:rPr>
              <a:t>locus.</a:t>
            </a:r>
            <a:endParaRPr sz="2000">
              <a:latin typeface="Perpetua"/>
              <a:cs typeface="Perpetua"/>
            </a:endParaRPr>
          </a:p>
          <a:p>
            <a:pPr marL="375285" marR="239395" indent="-274320">
              <a:lnSpc>
                <a:spcPts val="192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375285" algn="l"/>
                <a:tab pos="375920" algn="l"/>
              </a:tabLst>
            </a:pPr>
            <a:r>
              <a:rPr sz="2000" dirty="0">
                <a:latin typeface="Perpetua"/>
                <a:cs typeface="Perpetua"/>
              </a:rPr>
              <a:t>This frequency is </a:t>
            </a:r>
            <a:r>
              <a:rPr sz="2000" spc="-5" dirty="0">
                <a:latin typeface="Perpetua"/>
                <a:cs typeface="Perpetua"/>
              </a:rPr>
              <a:t>supposed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-5" dirty="0">
                <a:latin typeface="Perpetua"/>
                <a:cs typeface="Perpetua"/>
              </a:rPr>
              <a:t>remain </a:t>
            </a:r>
            <a:r>
              <a:rPr sz="2000" spc="-10" dirty="0">
                <a:latin typeface="Perpetua"/>
                <a:cs typeface="Perpetua"/>
              </a:rPr>
              <a:t>fixed </a:t>
            </a:r>
            <a:r>
              <a:rPr sz="2000" spc="-5" dirty="0">
                <a:latin typeface="Perpetua"/>
                <a:cs typeface="Perpetua"/>
              </a:rPr>
              <a:t>and </a:t>
            </a:r>
            <a:r>
              <a:rPr sz="2000" spc="-20" dirty="0">
                <a:latin typeface="Perpetua"/>
                <a:cs typeface="Perpetua"/>
              </a:rPr>
              <a:t>even </a:t>
            </a:r>
            <a:r>
              <a:rPr sz="2000" spc="-5" dirty="0">
                <a:latin typeface="Perpetua"/>
                <a:cs typeface="Perpetua"/>
              </a:rPr>
              <a:t>remain </a:t>
            </a:r>
            <a:r>
              <a:rPr sz="2000" dirty="0">
                <a:latin typeface="Perpetua"/>
                <a:cs typeface="Perpetua"/>
              </a:rPr>
              <a:t>the same </a:t>
            </a:r>
            <a:r>
              <a:rPr sz="2000" spc="-5" dirty="0">
                <a:latin typeface="Perpetua"/>
                <a:cs typeface="Perpetua"/>
              </a:rPr>
              <a:t>through  </a:t>
            </a:r>
            <a:r>
              <a:rPr sz="2000" spc="-10" dirty="0">
                <a:latin typeface="Perpetua"/>
                <a:cs typeface="Perpetua"/>
              </a:rPr>
              <a:t>generations.</a:t>
            </a:r>
            <a:endParaRPr sz="2000">
              <a:latin typeface="Perpetua"/>
              <a:cs typeface="Perpetua"/>
            </a:endParaRPr>
          </a:p>
          <a:p>
            <a:pPr marL="375285" indent="-274320">
              <a:lnSpc>
                <a:spcPct val="100000"/>
              </a:lnSpc>
              <a:spcBef>
                <a:spcPts val="14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375285" algn="l"/>
                <a:tab pos="375920" algn="l"/>
              </a:tabLst>
            </a:pPr>
            <a:r>
              <a:rPr sz="2000" spc="-20" dirty="0">
                <a:latin typeface="Perpetua"/>
                <a:cs typeface="Perpetua"/>
              </a:rPr>
              <a:t>Hardy-Weinberg </a:t>
            </a:r>
            <a:r>
              <a:rPr sz="2000" spc="-5" dirty="0">
                <a:latin typeface="Perpetua"/>
                <a:cs typeface="Perpetua"/>
              </a:rPr>
              <a:t>principle stated </a:t>
            </a:r>
            <a:r>
              <a:rPr sz="2000" dirty="0">
                <a:latin typeface="Perpetua"/>
                <a:cs typeface="Perpetua"/>
              </a:rPr>
              <a:t>it </a:t>
            </a:r>
            <a:r>
              <a:rPr sz="2000" spc="-5" dirty="0">
                <a:latin typeface="Perpetua"/>
                <a:cs typeface="Perpetua"/>
              </a:rPr>
              <a:t>using </a:t>
            </a:r>
            <a:r>
              <a:rPr sz="2000" dirty="0">
                <a:latin typeface="Perpetua"/>
                <a:cs typeface="Perpetua"/>
              </a:rPr>
              <a:t>algebraic</a:t>
            </a:r>
            <a:r>
              <a:rPr sz="2000" spc="30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equations.</a:t>
            </a:r>
            <a:endParaRPr sz="2000">
              <a:latin typeface="Perpetua"/>
              <a:cs typeface="Perpetua"/>
            </a:endParaRPr>
          </a:p>
          <a:p>
            <a:pPr marL="375285" marR="598170" indent="-274320">
              <a:lnSpc>
                <a:spcPts val="192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375285" algn="l"/>
                <a:tab pos="375920" algn="l"/>
              </a:tabLst>
            </a:pPr>
            <a:r>
              <a:rPr sz="2000" dirty="0">
                <a:latin typeface="Perpetua"/>
                <a:cs typeface="Perpetua"/>
              </a:rPr>
              <a:t>The principle </a:t>
            </a:r>
            <a:r>
              <a:rPr sz="2000" spc="-5" dirty="0">
                <a:latin typeface="Perpetua"/>
                <a:cs typeface="Perpetua"/>
              </a:rPr>
              <a:t>states </a:t>
            </a:r>
            <a:r>
              <a:rPr sz="2000" spc="-10" dirty="0">
                <a:latin typeface="Perpetua"/>
                <a:cs typeface="Perpetua"/>
              </a:rPr>
              <a:t>that </a:t>
            </a:r>
            <a:r>
              <a:rPr sz="2000" spc="-5" dirty="0">
                <a:latin typeface="Perpetua"/>
                <a:cs typeface="Perpetua"/>
              </a:rPr>
              <a:t>allele frequencies </a:t>
            </a:r>
            <a:r>
              <a:rPr sz="2000" dirty="0">
                <a:latin typeface="Perpetua"/>
                <a:cs typeface="Perpetua"/>
              </a:rPr>
              <a:t>in a </a:t>
            </a:r>
            <a:r>
              <a:rPr sz="2000" spc="-5" dirty="0">
                <a:latin typeface="Perpetua"/>
                <a:cs typeface="Perpetua"/>
              </a:rPr>
              <a:t>population </a:t>
            </a:r>
            <a:r>
              <a:rPr sz="2000" spc="-15" dirty="0">
                <a:latin typeface="Perpetua"/>
                <a:cs typeface="Perpetua"/>
              </a:rPr>
              <a:t>are </a:t>
            </a:r>
            <a:r>
              <a:rPr sz="2000" spc="-10" dirty="0">
                <a:latin typeface="Perpetua"/>
                <a:cs typeface="Perpetua"/>
              </a:rPr>
              <a:t>stable </a:t>
            </a:r>
            <a:r>
              <a:rPr sz="2000" spc="-5" dirty="0">
                <a:latin typeface="Perpetua"/>
                <a:cs typeface="Perpetua"/>
              </a:rPr>
              <a:t>and </a:t>
            </a:r>
            <a:r>
              <a:rPr sz="2000" dirty="0">
                <a:latin typeface="Perpetua"/>
                <a:cs typeface="Perpetua"/>
              </a:rPr>
              <a:t>is  </a:t>
            </a:r>
            <a:r>
              <a:rPr sz="2000" spc="-5" dirty="0">
                <a:latin typeface="Perpetua"/>
                <a:cs typeface="Perpetua"/>
              </a:rPr>
              <a:t>constant </a:t>
            </a:r>
            <a:r>
              <a:rPr sz="2000" spc="-10" dirty="0">
                <a:latin typeface="Perpetua"/>
                <a:cs typeface="Perpetua"/>
              </a:rPr>
              <a:t>from </a:t>
            </a:r>
            <a:r>
              <a:rPr sz="2000" spc="-5" dirty="0">
                <a:latin typeface="Perpetua"/>
                <a:cs typeface="Perpetua"/>
              </a:rPr>
              <a:t>generation </a:t>
            </a:r>
            <a:r>
              <a:rPr sz="2000" dirty="0">
                <a:latin typeface="Perpetua"/>
                <a:cs typeface="Perpetua"/>
              </a:rPr>
              <a:t>to</a:t>
            </a:r>
            <a:r>
              <a:rPr sz="2000" spc="-30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generation.</a:t>
            </a:r>
            <a:endParaRPr sz="2000">
              <a:latin typeface="Perpetua"/>
              <a:cs typeface="Perpetua"/>
            </a:endParaRPr>
          </a:p>
          <a:p>
            <a:pPr marL="375285" indent="-274320">
              <a:lnSpc>
                <a:spcPts val="2160"/>
              </a:lnSpc>
              <a:spcBef>
                <a:spcPts val="13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375285" algn="l"/>
                <a:tab pos="375920" algn="l"/>
              </a:tabLst>
            </a:pPr>
            <a:r>
              <a:rPr sz="2000" dirty="0">
                <a:latin typeface="Perpetua"/>
                <a:cs typeface="Perpetua"/>
              </a:rPr>
              <a:t>The gene </a:t>
            </a:r>
            <a:r>
              <a:rPr sz="2000" spc="-5" dirty="0">
                <a:latin typeface="Perpetua"/>
                <a:cs typeface="Perpetua"/>
              </a:rPr>
              <a:t>pool (total </a:t>
            </a:r>
            <a:r>
              <a:rPr sz="2000" dirty="0">
                <a:latin typeface="Perpetua"/>
                <a:cs typeface="Perpetua"/>
              </a:rPr>
              <a:t>genes </a:t>
            </a:r>
            <a:r>
              <a:rPr sz="2000" spc="-5" dirty="0">
                <a:latin typeface="Perpetua"/>
                <a:cs typeface="Perpetua"/>
              </a:rPr>
              <a:t>and </a:t>
            </a:r>
            <a:r>
              <a:rPr sz="2000" dirty="0">
                <a:latin typeface="Perpetua"/>
                <a:cs typeface="Perpetua"/>
              </a:rPr>
              <a:t>their </a:t>
            </a:r>
            <a:r>
              <a:rPr sz="2000" spc="-5" dirty="0">
                <a:latin typeface="Perpetua"/>
                <a:cs typeface="Perpetua"/>
              </a:rPr>
              <a:t>alleles </a:t>
            </a:r>
            <a:r>
              <a:rPr sz="2000" dirty="0">
                <a:latin typeface="Perpetua"/>
                <a:cs typeface="Perpetua"/>
              </a:rPr>
              <a:t>in a </a:t>
            </a:r>
            <a:r>
              <a:rPr sz="2000" spc="-10" dirty="0">
                <a:latin typeface="Perpetua"/>
                <a:cs typeface="Perpetua"/>
              </a:rPr>
              <a:t>population) </a:t>
            </a:r>
            <a:r>
              <a:rPr sz="2000" spc="-5" dirty="0">
                <a:latin typeface="Perpetua"/>
                <a:cs typeface="Perpetua"/>
              </a:rPr>
              <a:t>remains </a:t>
            </a:r>
            <a:r>
              <a:rPr sz="2000" dirty="0">
                <a:latin typeface="Perpetua"/>
                <a:cs typeface="Perpetua"/>
              </a:rPr>
              <a:t>a</a:t>
            </a:r>
            <a:r>
              <a:rPr sz="2000" spc="-50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constant.</a:t>
            </a:r>
            <a:endParaRPr sz="2000">
              <a:latin typeface="Perpetua"/>
              <a:cs typeface="Perpetua"/>
            </a:endParaRPr>
          </a:p>
          <a:p>
            <a:pPr marL="375285">
              <a:lnSpc>
                <a:spcPts val="2160"/>
              </a:lnSpc>
            </a:pPr>
            <a:r>
              <a:rPr sz="2000" dirty="0">
                <a:latin typeface="Perpetua"/>
                <a:cs typeface="Perpetua"/>
              </a:rPr>
              <a:t>This is called </a:t>
            </a:r>
            <a:r>
              <a:rPr sz="2000" b="1" spc="-5" dirty="0">
                <a:latin typeface="Perpetua"/>
                <a:cs typeface="Perpetua"/>
              </a:rPr>
              <a:t>genetic</a:t>
            </a:r>
            <a:r>
              <a:rPr sz="2000" b="1" spc="-50" dirty="0">
                <a:latin typeface="Perpetua"/>
                <a:cs typeface="Perpetua"/>
              </a:rPr>
              <a:t> </a:t>
            </a:r>
            <a:r>
              <a:rPr sz="2000" b="1" dirty="0">
                <a:latin typeface="Perpetua"/>
                <a:cs typeface="Perpetua"/>
              </a:rPr>
              <a:t>equilibrium</a:t>
            </a:r>
            <a:r>
              <a:rPr sz="2000" dirty="0">
                <a:latin typeface="Perpetua"/>
                <a:cs typeface="Perpetua"/>
              </a:rPr>
              <a:t>:</a:t>
            </a:r>
            <a:endParaRPr sz="2000">
              <a:latin typeface="Perpetua"/>
              <a:cs typeface="Perpetua"/>
            </a:endParaRPr>
          </a:p>
          <a:p>
            <a:pPr marL="375285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375285" algn="l"/>
                <a:tab pos="375920" algn="l"/>
              </a:tabLst>
            </a:pPr>
            <a:r>
              <a:rPr sz="2000" dirty="0">
                <a:latin typeface="Perpetua"/>
                <a:cs typeface="Perpetua"/>
              </a:rPr>
              <a:t>Sum total of </a:t>
            </a:r>
            <a:r>
              <a:rPr sz="2000" spc="-5" dirty="0">
                <a:latin typeface="Perpetua"/>
                <a:cs typeface="Perpetua"/>
              </a:rPr>
              <a:t>all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allelic frequencies </a:t>
            </a:r>
            <a:r>
              <a:rPr sz="2000" dirty="0">
                <a:latin typeface="Perpetua"/>
                <a:cs typeface="Perpetua"/>
              </a:rPr>
              <a:t>is</a:t>
            </a:r>
            <a:r>
              <a:rPr sz="2000" spc="-65" dirty="0">
                <a:latin typeface="Perpetua"/>
                <a:cs typeface="Perpetua"/>
              </a:rPr>
              <a:t> </a:t>
            </a:r>
            <a:r>
              <a:rPr sz="2000" dirty="0">
                <a:latin typeface="Perpetua"/>
                <a:cs typeface="Perpetua"/>
              </a:rPr>
              <a:t>1.</a:t>
            </a:r>
            <a:endParaRPr sz="2000">
              <a:latin typeface="Perpetua"/>
              <a:cs typeface="Perpetua"/>
            </a:endParaRPr>
          </a:p>
          <a:p>
            <a:pPr marL="375285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375285" algn="l"/>
                <a:tab pos="375920" algn="l"/>
              </a:tabLst>
            </a:pPr>
            <a:r>
              <a:rPr sz="2000" b="1" spc="-5" dirty="0">
                <a:latin typeface="Perpetua"/>
                <a:cs typeface="Perpetua"/>
              </a:rPr>
              <a:t>(p </a:t>
            </a:r>
            <a:r>
              <a:rPr sz="2000" b="1" dirty="0">
                <a:latin typeface="Perpetua"/>
                <a:cs typeface="Perpetua"/>
              </a:rPr>
              <a:t>+ </a:t>
            </a:r>
            <a:r>
              <a:rPr sz="2000" b="1" spc="5" dirty="0">
                <a:latin typeface="Perpetua"/>
                <a:cs typeface="Perpetua"/>
              </a:rPr>
              <a:t>q)</a:t>
            </a:r>
            <a:r>
              <a:rPr sz="1950" b="1" spc="7" baseline="25641" dirty="0">
                <a:latin typeface="Perpetua"/>
                <a:cs typeface="Perpetua"/>
              </a:rPr>
              <a:t>2 </a:t>
            </a:r>
            <a:r>
              <a:rPr sz="2000" b="1" dirty="0">
                <a:latin typeface="Perpetua"/>
                <a:cs typeface="Perpetua"/>
              </a:rPr>
              <a:t>= </a:t>
            </a:r>
            <a:r>
              <a:rPr sz="2000" b="1" spc="5" dirty="0">
                <a:latin typeface="Perpetua"/>
                <a:cs typeface="Perpetua"/>
              </a:rPr>
              <a:t>p</a:t>
            </a:r>
            <a:r>
              <a:rPr sz="1950" b="1" spc="7" baseline="25641" dirty="0">
                <a:latin typeface="Perpetua"/>
                <a:cs typeface="Perpetua"/>
              </a:rPr>
              <a:t>2 </a:t>
            </a:r>
            <a:r>
              <a:rPr sz="2000" b="1" dirty="0">
                <a:latin typeface="Perpetua"/>
                <a:cs typeface="Perpetua"/>
              </a:rPr>
              <a:t>+ 2pq + </a:t>
            </a:r>
            <a:r>
              <a:rPr sz="2000" b="1" spc="10" dirty="0">
                <a:latin typeface="Perpetua"/>
                <a:cs typeface="Perpetua"/>
              </a:rPr>
              <a:t>q</a:t>
            </a:r>
            <a:r>
              <a:rPr sz="1950" b="1" spc="15" baseline="25641" dirty="0">
                <a:latin typeface="Perpetua"/>
                <a:cs typeface="Perpetua"/>
              </a:rPr>
              <a:t>2 </a:t>
            </a:r>
            <a:r>
              <a:rPr sz="2000" b="1" dirty="0">
                <a:latin typeface="Perpetua"/>
                <a:cs typeface="Perpetua"/>
              </a:rPr>
              <a:t>=</a:t>
            </a:r>
            <a:r>
              <a:rPr sz="2000" b="1" spc="110" dirty="0">
                <a:latin typeface="Perpetua"/>
                <a:cs typeface="Perpetua"/>
              </a:rPr>
              <a:t> </a:t>
            </a:r>
            <a:r>
              <a:rPr sz="2000" b="1" dirty="0">
                <a:latin typeface="Perpetua"/>
                <a:cs typeface="Perpetua"/>
              </a:rPr>
              <a:t>1.</a:t>
            </a:r>
            <a:endParaRPr sz="2000">
              <a:latin typeface="Perpetua"/>
              <a:cs typeface="Perpetua"/>
            </a:endParaRPr>
          </a:p>
          <a:p>
            <a:pPr marL="375285" marR="782320" indent="-274320">
              <a:lnSpc>
                <a:spcPts val="192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375285" algn="l"/>
                <a:tab pos="375920" algn="l"/>
              </a:tabLst>
            </a:pPr>
            <a:r>
              <a:rPr sz="2000" dirty="0">
                <a:latin typeface="Perpetua"/>
                <a:cs typeface="Perpetua"/>
              </a:rPr>
              <a:t>When frequency </a:t>
            </a:r>
            <a:r>
              <a:rPr sz="2000" spc="-10" dirty="0">
                <a:latin typeface="Perpetua"/>
                <a:cs typeface="Perpetua"/>
              </a:rPr>
              <a:t>measured, </a:t>
            </a:r>
            <a:r>
              <a:rPr sz="2000" dirty="0">
                <a:latin typeface="Perpetua"/>
                <a:cs typeface="Perpetua"/>
              </a:rPr>
              <a:t>differs </a:t>
            </a:r>
            <a:r>
              <a:rPr sz="2000" spc="-10" dirty="0">
                <a:latin typeface="Perpetua"/>
                <a:cs typeface="Perpetua"/>
              </a:rPr>
              <a:t>from </a:t>
            </a:r>
            <a:r>
              <a:rPr sz="2000" dirty="0">
                <a:latin typeface="Perpetua"/>
                <a:cs typeface="Perpetua"/>
              </a:rPr>
              <a:t>expected </a:t>
            </a:r>
            <a:r>
              <a:rPr sz="2000" spc="-10" dirty="0">
                <a:latin typeface="Perpetua"/>
                <a:cs typeface="Perpetua"/>
              </a:rPr>
              <a:t>values,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0" dirty="0">
                <a:latin typeface="Perpetua"/>
                <a:cs typeface="Perpetua"/>
              </a:rPr>
              <a:t>difference  </a:t>
            </a:r>
            <a:r>
              <a:rPr sz="2000" spc="-5" dirty="0">
                <a:latin typeface="Perpetua"/>
                <a:cs typeface="Perpetua"/>
              </a:rPr>
              <a:t>(direction) indicates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extent of </a:t>
            </a:r>
            <a:r>
              <a:rPr sz="2000" spc="-10" dirty="0">
                <a:latin typeface="Perpetua"/>
                <a:cs typeface="Perpetua"/>
              </a:rPr>
              <a:t>evolutionary</a:t>
            </a:r>
            <a:r>
              <a:rPr sz="2000" spc="25" dirty="0">
                <a:latin typeface="Perpetua"/>
                <a:cs typeface="Perpetua"/>
              </a:rPr>
              <a:t> </a:t>
            </a:r>
            <a:r>
              <a:rPr sz="2000" dirty="0">
                <a:latin typeface="Perpetua"/>
                <a:cs typeface="Perpetua"/>
              </a:rPr>
              <a:t>change.</a:t>
            </a:r>
            <a:endParaRPr sz="2000">
              <a:latin typeface="Perpetua"/>
              <a:cs typeface="Perpetua"/>
            </a:endParaRPr>
          </a:p>
          <a:p>
            <a:pPr marL="375285" marR="337820" indent="-274320">
              <a:lnSpc>
                <a:spcPts val="192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375285" algn="l"/>
                <a:tab pos="375920" algn="l"/>
              </a:tabLst>
            </a:pPr>
            <a:r>
              <a:rPr sz="2000" spc="-5" dirty="0">
                <a:latin typeface="Perpetua"/>
                <a:cs typeface="Perpetua"/>
              </a:rPr>
              <a:t>Disturbance </a:t>
            </a:r>
            <a:r>
              <a:rPr sz="2000" dirty="0">
                <a:latin typeface="Perpetua"/>
                <a:cs typeface="Perpetua"/>
              </a:rPr>
              <a:t>in genetic equilibrium, or </a:t>
            </a:r>
            <a:r>
              <a:rPr sz="2000" spc="-10" dirty="0">
                <a:latin typeface="Perpetua"/>
                <a:cs typeface="Perpetua"/>
              </a:rPr>
              <a:t>i.e. </a:t>
            </a:r>
            <a:r>
              <a:rPr sz="2000" spc="5" dirty="0">
                <a:latin typeface="Perpetua"/>
                <a:cs typeface="Perpetua"/>
              </a:rPr>
              <a:t>change </a:t>
            </a:r>
            <a:r>
              <a:rPr sz="2000" dirty="0">
                <a:latin typeface="Perpetua"/>
                <a:cs typeface="Perpetua"/>
              </a:rPr>
              <a:t>of </a:t>
            </a:r>
            <a:r>
              <a:rPr sz="2000" spc="-5" dirty="0">
                <a:latin typeface="Perpetua"/>
                <a:cs typeface="Perpetua"/>
              </a:rPr>
              <a:t>frequency </a:t>
            </a:r>
            <a:r>
              <a:rPr sz="2000" dirty="0">
                <a:latin typeface="Perpetua"/>
                <a:cs typeface="Perpetua"/>
              </a:rPr>
              <a:t>of </a:t>
            </a:r>
            <a:r>
              <a:rPr sz="2000" spc="-5" dirty="0">
                <a:latin typeface="Perpetua"/>
                <a:cs typeface="Perpetua"/>
              </a:rPr>
              <a:t>alleles </a:t>
            </a:r>
            <a:r>
              <a:rPr sz="2000" dirty="0">
                <a:latin typeface="Perpetua"/>
                <a:cs typeface="Perpetua"/>
              </a:rPr>
              <a:t>in</a:t>
            </a:r>
            <a:r>
              <a:rPr sz="2000" spc="-170" dirty="0">
                <a:latin typeface="Perpetua"/>
                <a:cs typeface="Perpetua"/>
              </a:rPr>
              <a:t> </a:t>
            </a:r>
            <a:r>
              <a:rPr sz="2000" dirty="0">
                <a:latin typeface="Perpetua"/>
                <a:cs typeface="Perpetua"/>
              </a:rPr>
              <a:t>a  </a:t>
            </a:r>
            <a:r>
              <a:rPr sz="2000" spc="-5" dirty="0">
                <a:latin typeface="Perpetua"/>
                <a:cs typeface="Perpetua"/>
              </a:rPr>
              <a:t>population </a:t>
            </a:r>
            <a:r>
              <a:rPr sz="2000" spc="-20" dirty="0">
                <a:latin typeface="Perpetua"/>
                <a:cs typeface="Perpetua"/>
              </a:rPr>
              <a:t>would </a:t>
            </a:r>
            <a:r>
              <a:rPr sz="2000" dirty="0">
                <a:latin typeface="Perpetua"/>
                <a:cs typeface="Perpetua"/>
              </a:rPr>
              <a:t>then be interpreted </a:t>
            </a:r>
            <a:r>
              <a:rPr sz="2000" spc="-5" dirty="0">
                <a:latin typeface="Perpetua"/>
                <a:cs typeface="Perpetua"/>
              </a:rPr>
              <a:t>as </a:t>
            </a:r>
            <a:r>
              <a:rPr sz="2000" spc="-10" dirty="0">
                <a:latin typeface="Perpetua"/>
                <a:cs typeface="Perpetua"/>
              </a:rPr>
              <a:t>resulting </a:t>
            </a:r>
            <a:r>
              <a:rPr sz="2000" dirty="0">
                <a:latin typeface="Perpetua"/>
                <a:cs typeface="Perpetua"/>
              </a:rPr>
              <a:t>in</a:t>
            </a:r>
            <a:r>
              <a:rPr sz="2000" spc="-20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evolution.</a:t>
            </a:r>
            <a:endParaRPr sz="2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37235"/>
            <a:ext cx="7758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Franklin Gothic Book"/>
                <a:cs typeface="Franklin Gothic Book"/>
              </a:rPr>
              <a:t>Five factors </a:t>
            </a:r>
            <a:r>
              <a:rPr sz="2400" b="0" dirty="0">
                <a:latin typeface="Franklin Gothic Book"/>
                <a:cs typeface="Franklin Gothic Book"/>
              </a:rPr>
              <a:t>are </a:t>
            </a:r>
            <a:r>
              <a:rPr sz="2400" b="0" spc="-10" dirty="0">
                <a:latin typeface="Franklin Gothic Book"/>
                <a:cs typeface="Franklin Gothic Book"/>
              </a:rPr>
              <a:t>known </a:t>
            </a:r>
            <a:r>
              <a:rPr sz="2400" b="0" spc="-20" dirty="0">
                <a:latin typeface="Franklin Gothic Book"/>
                <a:cs typeface="Franklin Gothic Book"/>
              </a:rPr>
              <a:t>to </a:t>
            </a:r>
            <a:r>
              <a:rPr sz="2400" b="0" dirty="0">
                <a:latin typeface="Franklin Gothic Book"/>
                <a:cs typeface="Franklin Gothic Book"/>
              </a:rPr>
              <a:t>affect </a:t>
            </a:r>
            <a:r>
              <a:rPr sz="2400" b="0" spc="-5" dirty="0">
                <a:latin typeface="Franklin Gothic Book"/>
                <a:cs typeface="Franklin Gothic Book"/>
              </a:rPr>
              <a:t>Hardy-Weinberg equilibrium: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640" y="1246377"/>
            <a:ext cx="8192770" cy="4840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8640" indent="-229235">
              <a:lnSpc>
                <a:spcPts val="2360"/>
              </a:lnSpc>
              <a:spcBef>
                <a:spcPts val="105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49275" algn="l"/>
              </a:tabLst>
            </a:pPr>
            <a:r>
              <a:rPr sz="2000" b="1" spc="-5" dirty="0">
                <a:latin typeface="Perpetua"/>
                <a:cs typeface="Perpetua"/>
              </a:rPr>
              <a:t>Gene </a:t>
            </a:r>
            <a:r>
              <a:rPr sz="2000" b="1" dirty="0">
                <a:latin typeface="Perpetua"/>
                <a:cs typeface="Perpetua"/>
              </a:rPr>
              <a:t>migration or </a:t>
            </a:r>
            <a:r>
              <a:rPr sz="2000" b="1" spc="-5" dirty="0">
                <a:latin typeface="Perpetua"/>
                <a:cs typeface="Perpetua"/>
              </a:rPr>
              <a:t>gene</a:t>
            </a:r>
            <a:r>
              <a:rPr sz="2000" b="1" spc="-20" dirty="0">
                <a:latin typeface="Perpetua"/>
                <a:cs typeface="Perpetua"/>
              </a:rPr>
              <a:t> </a:t>
            </a:r>
            <a:r>
              <a:rPr sz="2000" b="1" spc="-40" dirty="0">
                <a:latin typeface="Perpetua"/>
                <a:cs typeface="Perpetua"/>
              </a:rPr>
              <a:t>flow.</a:t>
            </a:r>
            <a:endParaRPr sz="2000">
              <a:latin typeface="Perpetua"/>
              <a:cs typeface="Perpetua"/>
            </a:endParaRPr>
          </a:p>
          <a:p>
            <a:pPr marL="548640" indent="-229235">
              <a:lnSpc>
                <a:spcPts val="2320"/>
              </a:lnSpc>
              <a:buClr>
                <a:srgbClr val="9B2C1F"/>
              </a:buClr>
              <a:buSzPct val="85000"/>
              <a:buFont typeface="Wingdings 2"/>
              <a:buChar char=""/>
              <a:tabLst>
                <a:tab pos="549275" algn="l"/>
              </a:tabLst>
            </a:pPr>
            <a:r>
              <a:rPr sz="2000" b="1" spc="-5" dirty="0">
                <a:latin typeface="Perpetua"/>
                <a:cs typeface="Perpetua"/>
              </a:rPr>
              <a:t>Genetic</a:t>
            </a:r>
            <a:r>
              <a:rPr sz="2000" b="1" spc="-15" dirty="0">
                <a:latin typeface="Perpetua"/>
                <a:cs typeface="Perpetua"/>
              </a:rPr>
              <a:t> </a:t>
            </a:r>
            <a:r>
              <a:rPr sz="2000" b="1" spc="5" dirty="0">
                <a:latin typeface="Perpetua"/>
                <a:cs typeface="Perpetua"/>
              </a:rPr>
              <a:t>drift.</a:t>
            </a:r>
            <a:endParaRPr sz="2000">
              <a:latin typeface="Perpetua"/>
              <a:cs typeface="Perpetua"/>
            </a:endParaRPr>
          </a:p>
          <a:p>
            <a:pPr marL="548640" indent="-229235">
              <a:lnSpc>
                <a:spcPts val="2325"/>
              </a:lnSpc>
              <a:buClr>
                <a:srgbClr val="9B2C1F"/>
              </a:buClr>
              <a:buSzPct val="85000"/>
              <a:buFont typeface="Wingdings 2"/>
              <a:buChar char=""/>
              <a:tabLst>
                <a:tab pos="549275" algn="l"/>
              </a:tabLst>
            </a:pPr>
            <a:r>
              <a:rPr sz="2000" b="1" spc="-10" dirty="0">
                <a:latin typeface="Perpetua"/>
                <a:cs typeface="Perpetua"/>
              </a:rPr>
              <a:t>Mutation.</a:t>
            </a:r>
            <a:endParaRPr sz="2000">
              <a:latin typeface="Perpetua"/>
              <a:cs typeface="Perpetua"/>
            </a:endParaRPr>
          </a:p>
          <a:p>
            <a:pPr marL="548640" indent="-229235">
              <a:lnSpc>
                <a:spcPts val="2320"/>
              </a:lnSpc>
              <a:buClr>
                <a:srgbClr val="9B2C1F"/>
              </a:buClr>
              <a:buSzPct val="85000"/>
              <a:buFont typeface="Wingdings 2"/>
              <a:buChar char=""/>
              <a:tabLst>
                <a:tab pos="549275" algn="l"/>
              </a:tabLst>
            </a:pPr>
            <a:r>
              <a:rPr sz="2000" b="1" spc="-5" dirty="0">
                <a:latin typeface="Perpetua"/>
                <a:cs typeface="Perpetua"/>
              </a:rPr>
              <a:t>Genetic</a:t>
            </a:r>
            <a:r>
              <a:rPr sz="2000" b="1" spc="-15" dirty="0">
                <a:latin typeface="Perpetua"/>
                <a:cs typeface="Perpetua"/>
              </a:rPr>
              <a:t> </a:t>
            </a:r>
            <a:r>
              <a:rPr sz="2000" b="1" spc="-5" dirty="0">
                <a:latin typeface="Perpetua"/>
                <a:cs typeface="Perpetua"/>
              </a:rPr>
              <a:t>recombination.</a:t>
            </a:r>
            <a:endParaRPr sz="2000">
              <a:latin typeface="Perpetua"/>
              <a:cs typeface="Perpetua"/>
            </a:endParaRPr>
          </a:p>
          <a:p>
            <a:pPr marL="548640" indent="-229235">
              <a:lnSpc>
                <a:spcPts val="2360"/>
              </a:lnSpc>
              <a:buClr>
                <a:srgbClr val="9B2C1F"/>
              </a:buClr>
              <a:buSzPct val="85000"/>
              <a:buFont typeface="Wingdings 2"/>
              <a:buChar char=""/>
              <a:tabLst>
                <a:tab pos="549275" algn="l"/>
              </a:tabLst>
            </a:pPr>
            <a:r>
              <a:rPr sz="2000" b="1" spc="-10" dirty="0">
                <a:latin typeface="Perpetua"/>
                <a:cs typeface="Perpetua"/>
              </a:rPr>
              <a:t>Natural</a:t>
            </a:r>
            <a:r>
              <a:rPr sz="2000" b="1" spc="-5" dirty="0">
                <a:latin typeface="Perpetua"/>
                <a:cs typeface="Perpetua"/>
              </a:rPr>
              <a:t> selection.</a:t>
            </a:r>
            <a:endParaRPr sz="2000">
              <a:latin typeface="Perpetua"/>
              <a:cs typeface="Perpetua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r>
              <a:rPr sz="1850" spc="1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850">
              <a:latin typeface="Wingdings 2"/>
              <a:cs typeface="Wingdings 2"/>
            </a:endParaRPr>
          </a:p>
          <a:p>
            <a:pPr marL="273685" marR="89535" indent="-274320">
              <a:lnSpc>
                <a:spcPct val="80000"/>
              </a:lnSpc>
              <a:spcBef>
                <a:spcPts val="67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73685" algn="l"/>
                <a:tab pos="274320" algn="l"/>
              </a:tabLst>
            </a:pPr>
            <a:r>
              <a:rPr sz="2200" b="1" spc="-5" dirty="0">
                <a:latin typeface="Perpetua"/>
                <a:cs typeface="Perpetua"/>
              </a:rPr>
              <a:t>Gene migration: </a:t>
            </a:r>
            <a:r>
              <a:rPr sz="2200" spc="-5" dirty="0">
                <a:latin typeface="Perpetua"/>
                <a:cs typeface="Perpetua"/>
              </a:rPr>
              <a:t>When migrations of a section of population to another  place </a:t>
            </a:r>
            <a:r>
              <a:rPr sz="2200" spc="-40" dirty="0">
                <a:latin typeface="Perpetua"/>
                <a:cs typeface="Perpetua"/>
              </a:rPr>
              <a:t>occur, </a:t>
            </a:r>
            <a:r>
              <a:rPr sz="2200" spc="-5" dirty="0">
                <a:latin typeface="Perpetua"/>
                <a:cs typeface="Perpetua"/>
              </a:rPr>
              <a:t>gene frequencies </a:t>
            </a:r>
            <a:r>
              <a:rPr sz="2200" spc="5" dirty="0">
                <a:latin typeface="Perpetua"/>
                <a:cs typeface="Perpetua"/>
              </a:rPr>
              <a:t>change </a:t>
            </a:r>
            <a:r>
              <a:rPr sz="2200" spc="-5" dirty="0">
                <a:latin typeface="Perpetua"/>
                <a:cs typeface="Perpetua"/>
              </a:rPr>
              <a:t>in the </a:t>
            </a:r>
            <a:r>
              <a:rPr sz="2200" spc="5" dirty="0">
                <a:latin typeface="Perpetua"/>
                <a:cs typeface="Perpetua"/>
              </a:rPr>
              <a:t>original </a:t>
            </a:r>
            <a:r>
              <a:rPr sz="2200" spc="-5" dirty="0">
                <a:latin typeface="Perpetua"/>
                <a:cs typeface="Perpetua"/>
              </a:rPr>
              <a:t>as </a:t>
            </a:r>
            <a:r>
              <a:rPr sz="2200" spc="-25" dirty="0">
                <a:latin typeface="Perpetua"/>
                <a:cs typeface="Perpetua"/>
              </a:rPr>
              <a:t>well </a:t>
            </a:r>
            <a:r>
              <a:rPr sz="2200" spc="-5" dirty="0">
                <a:latin typeface="Perpetua"/>
                <a:cs typeface="Perpetua"/>
              </a:rPr>
              <a:t>as in the </a:t>
            </a:r>
            <a:r>
              <a:rPr sz="2200" spc="-15" dirty="0">
                <a:latin typeface="Perpetua"/>
                <a:cs typeface="Perpetua"/>
              </a:rPr>
              <a:t>new  </a:t>
            </a:r>
            <a:r>
              <a:rPr sz="2200" spc="-5" dirty="0">
                <a:latin typeface="Perpetua"/>
                <a:cs typeface="Perpetua"/>
              </a:rPr>
              <a:t>population. </a:t>
            </a:r>
            <a:r>
              <a:rPr sz="2200" spc="-20" dirty="0">
                <a:latin typeface="Perpetua"/>
                <a:cs typeface="Perpetua"/>
              </a:rPr>
              <a:t>New </a:t>
            </a:r>
            <a:r>
              <a:rPr sz="2200" spc="-5" dirty="0">
                <a:latin typeface="Perpetua"/>
                <a:cs typeface="Perpetua"/>
              </a:rPr>
              <a:t>genes /alleles </a:t>
            </a:r>
            <a:r>
              <a:rPr sz="2200" spc="-15" dirty="0">
                <a:latin typeface="Perpetua"/>
                <a:cs typeface="Perpetua"/>
              </a:rPr>
              <a:t>are </a:t>
            </a:r>
            <a:r>
              <a:rPr sz="2200" spc="-5" dirty="0">
                <a:latin typeface="Perpetua"/>
                <a:cs typeface="Perpetua"/>
              </a:rPr>
              <a:t>added to the </a:t>
            </a:r>
            <a:r>
              <a:rPr sz="2200" spc="-15" dirty="0">
                <a:latin typeface="Perpetua"/>
                <a:cs typeface="Perpetua"/>
              </a:rPr>
              <a:t>new </a:t>
            </a:r>
            <a:r>
              <a:rPr sz="2200" spc="-5" dirty="0">
                <a:latin typeface="Perpetua"/>
                <a:cs typeface="Perpetua"/>
              </a:rPr>
              <a:t>population and these </a:t>
            </a:r>
            <a:r>
              <a:rPr sz="2200" spc="-10" dirty="0">
                <a:latin typeface="Perpetua"/>
                <a:cs typeface="Perpetua"/>
              </a:rPr>
              <a:t>are  lost from </a:t>
            </a:r>
            <a:r>
              <a:rPr sz="2200" spc="-5" dirty="0">
                <a:latin typeface="Perpetua"/>
                <a:cs typeface="Perpetua"/>
              </a:rPr>
              <a:t>the old</a:t>
            </a:r>
            <a:r>
              <a:rPr sz="2200" spc="30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population.</a:t>
            </a:r>
            <a:endParaRPr sz="2200">
              <a:latin typeface="Perpetua"/>
              <a:cs typeface="Perpetua"/>
            </a:endParaRPr>
          </a:p>
          <a:p>
            <a:pPr marL="273685" indent="-273685">
              <a:lnSpc>
                <a:spcPct val="100000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73685" algn="l"/>
                <a:tab pos="274320" algn="l"/>
              </a:tabLst>
            </a:pPr>
            <a:r>
              <a:rPr sz="2200" b="1" spc="-5" dirty="0">
                <a:latin typeface="Perpetua"/>
                <a:cs typeface="Perpetua"/>
              </a:rPr>
              <a:t>Gene </a:t>
            </a:r>
            <a:r>
              <a:rPr sz="2200" b="1" spc="-20" dirty="0">
                <a:latin typeface="Perpetua"/>
                <a:cs typeface="Perpetua"/>
              </a:rPr>
              <a:t>flow</a:t>
            </a:r>
            <a:r>
              <a:rPr sz="2200" spc="-20" dirty="0">
                <a:latin typeface="Perpetua"/>
                <a:cs typeface="Perpetua"/>
              </a:rPr>
              <a:t>: </a:t>
            </a:r>
            <a:r>
              <a:rPr sz="2200" spc="-5" dirty="0">
                <a:latin typeface="Perpetua"/>
                <a:cs typeface="Perpetua"/>
              </a:rPr>
              <a:t>Gene migration </a:t>
            </a:r>
            <a:r>
              <a:rPr sz="2200" dirty="0">
                <a:latin typeface="Perpetua"/>
                <a:cs typeface="Perpetua"/>
              </a:rPr>
              <a:t>occurs </a:t>
            </a:r>
            <a:r>
              <a:rPr sz="2200" spc="-20" dirty="0">
                <a:latin typeface="Perpetua"/>
                <a:cs typeface="Perpetua"/>
              </a:rPr>
              <a:t>many </a:t>
            </a:r>
            <a:r>
              <a:rPr sz="2200" spc="-5" dirty="0">
                <a:latin typeface="Perpetua"/>
                <a:cs typeface="Perpetua"/>
              </a:rPr>
              <a:t>time is </a:t>
            </a:r>
            <a:r>
              <a:rPr sz="2200" dirty="0">
                <a:latin typeface="Perpetua"/>
                <a:cs typeface="Perpetua"/>
              </a:rPr>
              <a:t>termed </a:t>
            </a:r>
            <a:r>
              <a:rPr sz="2200" spc="-5" dirty="0">
                <a:latin typeface="Perpetua"/>
                <a:cs typeface="Perpetua"/>
              </a:rPr>
              <a:t>as gene</a:t>
            </a:r>
            <a:r>
              <a:rPr sz="2200" spc="90" dirty="0">
                <a:latin typeface="Perpetua"/>
                <a:cs typeface="Perpetua"/>
              </a:rPr>
              <a:t> </a:t>
            </a:r>
            <a:r>
              <a:rPr sz="2200" spc="-70" dirty="0">
                <a:latin typeface="Perpetua"/>
                <a:cs typeface="Perpetua"/>
              </a:rPr>
              <a:t>flow.</a:t>
            </a:r>
            <a:endParaRPr sz="2200">
              <a:latin typeface="Perpetua"/>
              <a:cs typeface="Perpetua"/>
            </a:endParaRPr>
          </a:p>
          <a:p>
            <a:pPr marL="273685" indent="-273685">
              <a:lnSpc>
                <a:spcPct val="100000"/>
              </a:lnSpc>
              <a:spcBef>
                <a:spcPts val="7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73685" algn="l"/>
                <a:tab pos="274320" algn="l"/>
              </a:tabLst>
            </a:pPr>
            <a:r>
              <a:rPr sz="2200" b="1" spc="-5" dirty="0">
                <a:latin typeface="Perpetua"/>
                <a:cs typeface="Perpetua"/>
              </a:rPr>
              <a:t>Genetic </a:t>
            </a:r>
            <a:r>
              <a:rPr sz="2200" b="1" dirty="0">
                <a:latin typeface="Perpetua"/>
                <a:cs typeface="Perpetua"/>
              </a:rPr>
              <a:t>drift</a:t>
            </a:r>
            <a:r>
              <a:rPr sz="2200" dirty="0">
                <a:latin typeface="Perpetua"/>
                <a:cs typeface="Perpetua"/>
              </a:rPr>
              <a:t>: </a:t>
            </a:r>
            <a:r>
              <a:rPr sz="2200" spc="5" dirty="0">
                <a:latin typeface="Perpetua"/>
                <a:cs typeface="Perpetua"/>
              </a:rPr>
              <a:t>change </a:t>
            </a:r>
            <a:r>
              <a:rPr sz="2200" spc="-5" dirty="0">
                <a:latin typeface="Perpetua"/>
                <a:cs typeface="Perpetua"/>
              </a:rPr>
              <a:t>in gene frequency </a:t>
            </a:r>
            <a:r>
              <a:rPr sz="2200" spc="-10" dirty="0">
                <a:latin typeface="Perpetua"/>
                <a:cs typeface="Perpetua"/>
              </a:rPr>
              <a:t>takes </a:t>
            </a:r>
            <a:r>
              <a:rPr sz="2200" spc="-5" dirty="0">
                <a:latin typeface="Perpetua"/>
                <a:cs typeface="Perpetua"/>
              </a:rPr>
              <a:t>place </a:t>
            </a:r>
            <a:r>
              <a:rPr sz="2200" spc="-25" dirty="0">
                <a:latin typeface="Perpetua"/>
                <a:cs typeface="Perpetua"/>
              </a:rPr>
              <a:t>by</a:t>
            </a:r>
            <a:r>
              <a:rPr sz="2200" spc="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chance.</a:t>
            </a:r>
            <a:endParaRPr sz="2200">
              <a:latin typeface="Perpetua"/>
              <a:cs typeface="Perpetua"/>
            </a:endParaRPr>
          </a:p>
          <a:p>
            <a:pPr marL="273685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73685" algn="l"/>
                <a:tab pos="274320" algn="l"/>
              </a:tabLst>
            </a:pPr>
            <a:r>
              <a:rPr sz="2200" b="1" spc="-5" dirty="0">
                <a:latin typeface="Perpetua"/>
                <a:cs typeface="Perpetua"/>
              </a:rPr>
              <a:t>Founder </a:t>
            </a:r>
            <a:r>
              <a:rPr sz="2200" b="1" spc="-10" dirty="0">
                <a:latin typeface="Perpetua"/>
                <a:cs typeface="Perpetua"/>
              </a:rPr>
              <a:t>effect: </a:t>
            </a:r>
            <a:r>
              <a:rPr sz="2200" spc="-5" dirty="0">
                <a:latin typeface="Perpetua"/>
                <a:cs typeface="Perpetua"/>
              </a:rPr>
              <a:t>sometimes the </a:t>
            </a:r>
            <a:r>
              <a:rPr sz="2200" spc="5" dirty="0">
                <a:latin typeface="Perpetua"/>
                <a:cs typeface="Perpetua"/>
              </a:rPr>
              <a:t>change </a:t>
            </a:r>
            <a:r>
              <a:rPr sz="2200" spc="-5" dirty="0">
                <a:latin typeface="Perpetua"/>
                <a:cs typeface="Perpetua"/>
              </a:rPr>
              <a:t>in </a:t>
            </a:r>
            <a:r>
              <a:rPr sz="2200" spc="-10" dirty="0">
                <a:latin typeface="Perpetua"/>
                <a:cs typeface="Perpetua"/>
              </a:rPr>
              <a:t>allelic </a:t>
            </a:r>
            <a:r>
              <a:rPr sz="2200" spc="-5" dirty="0">
                <a:latin typeface="Perpetua"/>
                <a:cs typeface="Perpetua"/>
              </a:rPr>
              <a:t>frequency is </a:t>
            </a:r>
            <a:r>
              <a:rPr sz="2200" spc="-10" dirty="0">
                <a:latin typeface="Perpetua"/>
                <a:cs typeface="Perpetua"/>
              </a:rPr>
              <a:t>so </a:t>
            </a:r>
            <a:r>
              <a:rPr sz="2200" spc="-5" dirty="0">
                <a:latin typeface="Perpetua"/>
                <a:cs typeface="Perpetua"/>
              </a:rPr>
              <a:t>different in  the </a:t>
            </a:r>
            <a:r>
              <a:rPr sz="2200" spc="-15" dirty="0">
                <a:latin typeface="Perpetua"/>
                <a:cs typeface="Perpetua"/>
              </a:rPr>
              <a:t>new </a:t>
            </a:r>
            <a:r>
              <a:rPr sz="2200" spc="-5" dirty="0">
                <a:latin typeface="Perpetua"/>
                <a:cs typeface="Perpetua"/>
              </a:rPr>
              <a:t>sample of population </a:t>
            </a:r>
            <a:r>
              <a:rPr sz="2200" spc="-10" dirty="0">
                <a:latin typeface="Perpetua"/>
                <a:cs typeface="Perpetua"/>
              </a:rPr>
              <a:t>that </a:t>
            </a:r>
            <a:r>
              <a:rPr sz="2200" spc="-15" dirty="0">
                <a:latin typeface="Perpetua"/>
                <a:cs typeface="Perpetua"/>
              </a:rPr>
              <a:t>they </a:t>
            </a:r>
            <a:r>
              <a:rPr sz="2200" spc="-5" dirty="0">
                <a:latin typeface="Perpetua"/>
                <a:cs typeface="Perpetua"/>
              </a:rPr>
              <a:t>became a different </a:t>
            </a:r>
            <a:r>
              <a:rPr sz="2200" spc="-15" dirty="0">
                <a:latin typeface="Perpetua"/>
                <a:cs typeface="Perpetua"/>
              </a:rPr>
              <a:t>species. </a:t>
            </a:r>
            <a:r>
              <a:rPr sz="2200" spc="-5" dirty="0">
                <a:latin typeface="Perpetua"/>
                <a:cs typeface="Perpetua"/>
              </a:rPr>
              <a:t>The</a:t>
            </a:r>
            <a:r>
              <a:rPr sz="2200" spc="-190" dirty="0">
                <a:latin typeface="Perpetua"/>
                <a:cs typeface="Perpetua"/>
              </a:rPr>
              <a:t> </a:t>
            </a:r>
            <a:r>
              <a:rPr sz="2200" spc="10" dirty="0">
                <a:latin typeface="Perpetua"/>
                <a:cs typeface="Perpetua"/>
              </a:rPr>
              <a:t>original  </a:t>
            </a:r>
            <a:r>
              <a:rPr sz="2200" spc="5" dirty="0">
                <a:latin typeface="Perpetua"/>
                <a:cs typeface="Perpetua"/>
              </a:rPr>
              <a:t>drifted </a:t>
            </a:r>
            <a:r>
              <a:rPr sz="2200" spc="-5" dirty="0">
                <a:latin typeface="Perpetua"/>
                <a:cs typeface="Perpetua"/>
              </a:rPr>
              <a:t>population becomes </a:t>
            </a:r>
            <a:r>
              <a:rPr sz="2200" b="1" spc="-5" dirty="0">
                <a:latin typeface="Perpetua"/>
                <a:cs typeface="Perpetua"/>
              </a:rPr>
              <a:t>founder species </a:t>
            </a:r>
            <a:r>
              <a:rPr sz="2200" spc="-5" dirty="0">
                <a:latin typeface="Perpetua"/>
                <a:cs typeface="Perpetua"/>
              </a:rPr>
              <a:t>and the effect</a:t>
            </a:r>
            <a:r>
              <a:rPr sz="2200" spc="10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is</a:t>
            </a:r>
            <a:endParaRPr sz="2200">
              <a:latin typeface="Perpetua"/>
              <a:cs typeface="Perpetua"/>
            </a:endParaRPr>
          </a:p>
          <a:p>
            <a:pPr marL="273685">
              <a:lnSpc>
                <a:spcPts val="2110"/>
              </a:lnSpc>
            </a:pPr>
            <a:r>
              <a:rPr sz="2200" spc="-5" dirty="0">
                <a:latin typeface="Perpetua"/>
                <a:cs typeface="Perpetua"/>
              </a:rPr>
              <a:t>called </a:t>
            </a:r>
            <a:r>
              <a:rPr sz="2200" b="1" spc="-5" dirty="0">
                <a:latin typeface="Perpetua"/>
                <a:cs typeface="Perpetua"/>
              </a:rPr>
              <a:t>founder</a:t>
            </a:r>
            <a:r>
              <a:rPr sz="2200" b="1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effect.</a:t>
            </a:r>
            <a:endParaRPr sz="22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09981"/>
            <a:ext cx="7105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Operation of natural selection on different</a:t>
            </a:r>
            <a:r>
              <a:rPr sz="2800" spc="-185" dirty="0"/>
              <a:t> </a:t>
            </a:r>
            <a:r>
              <a:rPr sz="2800" dirty="0"/>
              <a:t>trait: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93444" y="1374963"/>
            <a:ext cx="7126605" cy="283273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Natural </a:t>
            </a:r>
            <a:r>
              <a:rPr sz="2600" dirty="0">
                <a:latin typeface="Perpetua"/>
                <a:cs typeface="Perpetua"/>
              </a:rPr>
              <a:t>selection </a:t>
            </a:r>
            <a:r>
              <a:rPr sz="2600" spc="-5" dirty="0">
                <a:latin typeface="Perpetua"/>
                <a:cs typeface="Perpetua"/>
              </a:rPr>
              <a:t>can lead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:</a:t>
            </a:r>
            <a:endParaRPr sz="2600">
              <a:latin typeface="Perpetua"/>
              <a:cs typeface="Perpetua"/>
            </a:endParaRPr>
          </a:p>
          <a:p>
            <a:pPr marL="560705" marR="427355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spc="-10" dirty="0">
                <a:latin typeface="Perpetua"/>
                <a:cs typeface="Perpetua"/>
              </a:rPr>
              <a:t>Stabilization</a:t>
            </a:r>
            <a:r>
              <a:rPr sz="2400" spc="-10" dirty="0">
                <a:latin typeface="Perpetua"/>
                <a:cs typeface="Perpetua"/>
              </a:rPr>
              <a:t>: </a:t>
            </a:r>
            <a:r>
              <a:rPr sz="2400" dirty="0">
                <a:latin typeface="Perpetua"/>
                <a:cs typeface="Perpetua"/>
              </a:rPr>
              <a:t>in </a:t>
            </a:r>
            <a:r>
              <a:rPr sz="2400" spc="5" dirty="0">
                <a:latin typeface="Perpetua"/>
                <a:cs typeface="Perpetua"/>
              </a:rPr>
              <a:t>which </a:t>
            </a:r>
            <a:r>
              <a:rPr sz="2400" spc="-10" dirty="0">
                <a:latin typeface="Perpetua"/>
                <a:cs typeface="Perpetua"/>
              </a:rPr>
              <a:t>more </a:t>
            </a:r>
            <a:r>
              <a:rPr sz="2400" dirty="0">
                <a:latin typeface="Perpetua"/>
                <a:cs typeface="Perpetua"/>
              </a:rPr>
              <a:t>individuals </a:t>
            </a:r>
            <a:r>
              <a:rPr sz="2400" spc="-5" dirty="0">
                <a:latin typeface="Perpetua"/>
                <a:cs typeface="Perpetua"/>
              </a:rPr>
              <a:t>acquire</a:t>
            </a:r>
            <a:r>
              <a:rPr sz="2400" spc="-18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mean  </a:t>
            </a:r>
            <a:r>
              <a:rPr sz="2400" dirty="0">
                <a:latin typeface="Perpetua"/>
                <a:cs typeface="Perpetua"/>
              </a:rPr>
              <a:t>character</a:t>
            </a:r>
            <a:r>
              <a:rPr sz="2400" spc="-30" dirty="0">
                <a:latin typeface="Perpetua"/>
                <a:cs typeface="Perpetua"/>
              </a:rPr>
              <a:t> </a:t>
            </a:r>
            <a:r>
              <a:rPr sz="2400" spc="-20" dirty="0">
                <a:latin typeface="Perpetua"/>
                <a:cs typeface="Perpetua"/>
              </a:rPr>
              <a:t>value.</a:t>
            </a:r>
            <a:endParaRPr sz="2400">
              <a:latin typeface="Perpetua"/>
              <a:cs typeface="Perpetua"/>
            </a:endParaRPr>
          </a:p>
          <a:p>
            <a:pPr marL="560705" marR="156845" lvl="1" indent="-22860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spc="-5" dirty="0">
                <a:latin typeface="Perpetua"/>
                <a:cs typeface="Perpetua"/>
              </a:rPr>
              <a:t>Directional changes </a:t>
            </a:r>
            <a:r>
              <a:rPr sz="2400" spc="-15" dirty="0">
                <a:latin typeface="Perpetua"/>
                <a:cs typeface="Perpetua"/>
              </a:rPr>
              <a:t>i.e. </a:t>
            </a:r>
            <a:r>
              <a:rPr sz="2400" spc="-10" dirty="0">
                <a:latin typeface="Perpetua"/>
                <a:cs typeface="Perpetua"/>
              </a:rPr>
              <a:t>more </a:t>
            </a:r>
            <a:r>
              <a:rPr sz="2400" dirty="0">
                <a:latin typeface="Perpetua"/>
                <a:cs typeface="Perpetua"/>
              </a:rPr>
              <a:t>individuals </a:t>
            </a:r>
            <a:r>
              <a:rPr sz="2400" spc="-5" dirty="0">
                <a:latin typeface="Perpetua"/>
                <a:cs typeface="Perpetua"/>
              </a:rPr>
              <a:t>acquire</a:t>
            </a:r>
            <a:r>
              <a:rPr sz="2400" spc="-185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value  </a:t>
            </a:r>
            <a:r>
              <a:rPr sz="2400" dirty="0">
                <a:latin typeface="Perpetua"/>
                <a:cs typeface="Perpetua"/>
              </a:rPr>
              <a:t>other than </a:t>
            </a:r>
            <a:r>
              <a:rPr sz="2400" spc="-5" dirty="0">
                <a:latin typeface="Perpetua"/>
                <a:cs typeface="Perpetua"/>
              </a:rPr>
              <a:t>the mean </a:t>
            </a:r>
            <a:r>
              <a:rPr sz="2400" dirty="0">
                <a:latin typeface="Perpetua"/>
                <a:cs typeface="Perpetua"/>
              </a:rPr>
              <a:t>character</a:t>
            </a:r>
            <a:r>
              <a:rPr sz="2400" spc="-45" dirty="0">
                <a:latin typeface="Perpetua"/>
                <a:cs typeface="Perpetua"/>
              </a:rPr>
              <a:t> </a:t>
            </a:r>
            <a:r>
              <a:rPr sz="2400" spc="-20" dirty="0">
                <a:latin typeface="Perpetua"/>
                <a:cs typeface="Perpetua"/>
              </a:rPr>
              <a:t>value.</a:t>
            </a:r>
            <a:endParaRPr sz="2400">
              <a:latin typeface="Perpetua"/>
              <a:cs typeface="Perpetua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dirty="0">
                <a:latin typeface="Perpetua"/>
                <a:cs typeface="Perpetua"/>
              </a:rPr>
              <a:t>Disruption: </a:t>
            </a:r>
            <a:r>
              <a:rPr sz="2400" spc="-10" dirty="0">
                <a:latin typeface="Perpetua"/>
                <a:cs typeface="Perpetua"/>
              </a:rPr>
              <a:t>more </a:t>
            </a:r>
            <a:r>
              <a:rPr sz="2400" dirty="0">
                <a:latin typeface="Perpetua"/>
                <a:cs typeface="Perpetua"/>
              </a:rPr>
              <a:t>individuals </a:t>
            </a:r>
            <a:r>
              <a:rPr sz="2400" spc="-5" dirty="0">
                <a:latin typeface="Perpetua"/>
                <a:cs typeface="Perpetua"/>
              </a:rPr>
              <a:t>acquire </a:t>
            </a:r>
            <a:r>
              <a:rPr sz="2400" spc="5" dirty="0">
                <a:latin typeface="Perpetua"/>
                <a:cs typeface="Perpetua"/>
              </a:rPr>
              <a:t>peripheral</a:t>
            </a:r>
            <a:r>
              <a:rPr sz="2400" spc="-114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character  </a:t>
            </a:r>
            <a:r>
              <a:rPr sz="2400" spc="-15" dirty="0">
                <a:latin typeface="Perpetua"/>
                <a:cs typeface="Perpetua"/>
              </a:rPr>
              <a:t>value at </a:t>
            </a:r>
            <a:r>
              <a:rPr sz="2400" dirty="0">
                <a:latin typeface="Perpetua"/>
                <a:cs typeface="Perpetua"/>
              </a:rPr>
              <a:t>both </a:t>
            </a:r>
            <a:r>
              <a:rPr sz="2400" spc="-5" dirty="0">
                <a:latin typeface="Perpetua"/>
                <a:cs typeface="Perpetua"/>
              </a:rPr>
              <a:t>ends </a:t>
            </a:r>
            <a:r>
              <a:rPr sz="2400" dirty="0">
                <a:latin typeface="Perpetua"/>
                <a:cs typeface="Perpetua"/>
              </a:rPr>
              <a:t>of the distribution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curve.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29171"/>
            <a:ext cx="8153400" cy="5995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449402"/>
            <a:ext cx="5111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 </a:t>
            </a:r>
            <a:r>
              <a:rPr sz="2800" dirty="0"/>
              <a:t>BRIEF </a:t>
            </a:r>
            <a:r>
              <a:rPr sz="2800" spc="-10" dirty="0"/>
              <a:t>ACCOUNT </a:t>
            </a:r>
            <a:r>
              <a:rPr sz="2800" dirty="0"/>
              <a:t>OF</a:t>
            </a:r>
            <a:r>
              <a:rPr sz="2800" spc="-145" dirty="0"/>
              <a:t> </a:t>
            </a:r>
            <a:r>
              <a:rPr sz="2800" spc="-10" dirty="0"/>
              <a:t>EVOLUTION: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68044" y="1391158"/>
            <a:ext cx="7282815" cy="418972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11785" marR="378460" indent="-274320">
              <a:lnSpc>
                <a:spcPct val="80000"/>
              </a:lnSpc>
              <a:spcBef>
                <a:spcPts val="62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311785" algn="l"/>
                <a:tab pos="312420" algn="l"/>
              </a:tabLst>
            </a:pPr>
            <a:r>
              <a:rPr sz="2200" spc="-5" dirty="0">
                <a:latin typeface="Perpetua"/>
                <a:cs typeface="Perpetua"/>
              </a:rPr>
              <a:t>About 2000 million years </a:t>
            </a:r>
            <a:r>
              <a:rPr sz="2200" dirty="0">
                <a:latin typeface="Perpetua"/>
                <a:cs typeface="Perpetua"/>
              </a:rPr>
              <a:t>ago </a:t>
            </a:r>
            <a:r>
              <a:rPr sz="2200" spc="-25" dirty="0">
                <a:latin typeface="Perpetua"/>
                <a:cs typeface="Perpetua"/>
              </a:rPr>
              <a:t>(mya) </a:t>
            </a: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spc="5" dirty="0">
                <a:latin typeface="Perpetua"/>
                <a:cs typeface="Perpetua"/>
              </a:rPr>
              <a:t>first </a:t>
            </a:r>
            <a:r>
              <a:rPr sz="2200" spc="-10" dirty="0">
                <a:latin typeface="Perpetua"/>
                <a:cs typeface="Perpetua"/>
              </a:rPr>
              <a:t>cellular </a:t>
            </a:r>
            <a:r>
              <a:rPr sz="2200" spc="5" dirty="0">
                <a:latin typeface="Perpetua"/>
                <a:cs typeface="Perpetua"/>
              </a:rPr>
              <a:t>forms </a:t>
            </a:r>
            <a:r>
              <a:rPr sz="2200" spc="-5" dirty="0">
                <a:latin typeface="Perpetua"/>
                <a:cs typeface="Perpetua"/>
              </a:rPr>
              <a:t>of </a:t>
            </a:r>
            <a:r>
              <a:rPr sz="2200" spc="-10" dirty="0">
                <a:latin typeface="Perpetua"/>
                <a:cs typeface="Perpetua"/>
              </a:rPr>
              <a:t>life  appeared </a:t>
            </a:r>
            <a:r>
              <a:rPr sz="2200" spc="-5" dirty="0">
                <a:latin typeface="Perpetua"/>
                <a:cs typeface="Perpetua"/>
              </a:rPr>
              <a:t>on</a:t>
            </a:r>
            <a:r>
              <a:rPr sz="2200" spc="20" dirty="0">
                <a:latin typeface="Perpetua"/>
                <a:cs typeface="Perpetua"/>
              </a:rPr>
              <a:t> </a:t>
            </a:r>
            <a:r>
              <a:rPr sz="2200" spc="5" dirty="0">
                <a:latin typeface="Perpetua"/>
                <a:cs typeface="Perpetua"/>
              </a:rPr>
              <a:t>earth.</a:t>
            </a:r>
            <a:endParaRPr sz="2200">
              <a:latin typeface="Perpetua"/>
              <a:cs typeface="Perpetua"/>
            </a:endParaRPr>
          </a:p>
          <a:p>
            <a:pPr marL="311785" indent="-274320">
              <a:lnSpc>
                <a:spcPct val="100000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311785" algn="l"/>
                <a:tab pos="312420" algn="l"/>
              </a:tabLst>
            </a:pPr>
            <a:r>
              <a:rPr sz="2200" spc="-5" dirty="0">
                <a:latin typeface="Perpetua"/>
                <a:cs typeface="Perpetua"/>
              </a:rPr>
              <a:t>Some cellular </a:t>
            </a:r>
            <a:r>
              <a:rPr sz="2200" spc="10" dirty="0">
                <a:latin typeface="Perpetua"/>
                <a:cs typeface="Perpetua"/>
              </a:rPr>
              <a:t>form </a:t>
            </a:r>
            <a:r>
              <a:rPr sz="2200" spc="-5" dirty="0">
                <a:latin typeface="Perpetua"/>
                <a:cs typeface="Perpetua"/>
              </a:rPr>
              <a:t>had the ability to </a:t>
            </a:r>
            <a:r>
              <a:rPr sz="2200" spc="-10" dirty="0">
                <a:latin typeface="Perpetua"/>
                <a:cs typeface="Perpetua"/>
              </a:rPr>
              <a:t>release</a:t>
            </a:r>
            <a:r>
              <a:rPr sz="2200" spc="40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O</a:t>
            </a:r>
            <a:r>
              <a:rPr sz="2175" spc="-7" baseline="-21072" dirty="0">
                <a:latin typeface="Perpetua"/>
                <a:cs typeface="Perpetua"/>
              </a:rPr>
              <a:t>2</a:t>
            </a:r>
            <a:r>
              <a:rPr sz="2200" spc="-5" dirty="0">
                <a:latin typeface="Perpetua"/>
                <a:cs typeface="Perpetua"/>
              </a:rPr>
              <a:t>.</a:t>
            </a:r>
            <a:endParaRPr sz="2200">
              <a:latin typeface="Perpetua"/>
              <a:cs typeface="Perpetua"/>
            </a:endParaRPr>
          </a:p>
          <a:p>
            <a:pPr marL="311785" indent="-274320">
              <a:lnSpc>
                <a:spcPct val="100000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311785" algn="l"/>
                <a:tab pos="312420" algn="l"/>
              </a:tabLst>
            </a:pPr>
            <a:r>
              <a:rPr sz="2200" spc="-25" dirty="0">
                <a:latin typeface="Perpetua"/>
                <a:cs typeface="Perpetua"/>
              </a:rPr>
              <a:t>Slowly </a:t>
            </a:r>
            <a:r>
              <a:rPr sz="2200" spc="-5" dirty="0">
                <a:latin typeface="Perpetua"/>
                <a:cs typeface="Perpetua"/>
              </a:rPr>
              <a:t>single cell organisms became multi-cellular life</a:t>
            </a:r>
            <a:r>
              <a:rPr sz="2200" spc="5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forms.</a:t>
            </a:r>
            <a:endParaRPr sz="2200">
              <a:latin typeface="Perpetua"/>
              <a:cs typeface="Perpetua"/>
            </a:endParaRPr>
          </a:p>
          <a:p>
            <a:pPr marL="311785" indent="-274320">
              <a:lnSpc>
                <a:spcPct val="100000"/>
              </a:lnSpc>
              <a:spcBef>
                <a:spcPts val="7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311785" algn="l"/>
                <a:tab pos="312420" algn="l"/>
              </a:tabLst>
            </a:pPr>
            <a:r>
              <a:rPr sz="2200" spc="-5" dirty="0">
                <a:latin typeface="Perpetua"/>
                <a:cs typeface="Perpetua"/>
              </a:rPr>
              <a:t>By the time of 500 </a:t>
            </a:r>
            <a:r>
              <a:rPr sz="2200" spc="-40" dirty="0">
                <a:latin typeface="Perpetua"/>
                <a:cs typeface="Perpetua"/>
              </a:rPr>
              <a:t>mya </a:t>
            </a:r>
            <a:r>
              <a:rPr sz="2200" spc="-10" dirty="0">
                <a:latin typeface="Perpetua"/>
                <a:cs typeface="Perpetua"/>
              </a:rPr>
              <a:t>invertebrates </a:t>
            </a:r>
            <a:r>
              <a:rPr sz="2200" spc="-30" dirty="0">
                <a:latin typeface="Perpetua"/>
                <a:cs typeface="Perpetua"/>
              </a:rPr>
              <a:t>were </a:t>
            </a:r>
            <a:r>
              <a:rPr sz="2200" spc="5" dirty="0">
                <a:latin typeface="Perpetua"/>
                <a:cs typeface="Perpetua"/>
              </a:rPr>
              <a:t>formed </a:t>
            </a:r>
            <a:r>
              <a:rPr sz="2200" spc="-5" dirty="0">
                <a:latin typeface="Perpetua"/>
                <a:cs typeface="Perpetua"/>
              </a:rPr>
              <a:t>and</a:t>
            </a:r>
            <a:r>
              <a:rPr sz="2200" spc="190" dirty="0">
                <a:latin typeface="Perpetua"/>
                <a:cs typeface="Perpetua"/>
              </a:rPr>
              <a:t> </a:t>
            </a:r>
            <a:r>
              <a:rPr sz="2200" spc="-20" dirty="0">
                <a:latin typeface="Perpetua"/>
                <a:cs typeface="Perpetua"/>
              </a:rPr>
              <a:t>active.</a:t>
            </a:r>
            <a:endParaRPr sz="2200">
              <a:latin typeface="Perpetua"/>
              <a:cs typeface="Perpetua"/>
            </a:endParaRPr>
          </a:p>
          <a:p>
            <a:pPr marL="311785" indent="-274320">
              <a:lnSpc>
                <a:spcPct val="100000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311785" algn="l"/>
                <a:tab pos="312420" algn="l"/>
              </a:tabLst>
            </a:pPr>
            <a:r>
              <a:rPr sz="2200" spc="-25" dirty="0">
                <a:latin typeface="Perpetua"/>
                <a:cs typeface="Perpetua"/>
              </a:rPr>
              <a:t>Jawless </a:t>
            </a:r>
            <a:r>
              <a:rPr sz="2200" spc="-5" dirty="0">
                <a:latin typeface="Perpetua"/>
                <a:cs typeface="Perpetua"/>
              </a:rPr>
              <a:t>fish </a:t>
            </a:r>
            <a:r>
              <a:rPr sz="2200" spc="-20" dirty="0">
                <a:latin typeface="Perpetua"/>
                <a:cs typeface="Perpetua"/>
              </a:rPr>
              <a:t>probably </a:t>
            </a:r>
            <a:r>
              <a:rPr sz="2200" spc="-25" dirty="0">
                <a:latin typeface="Perpetua"/>
                <a:cs typeface="Perpetua"/>
              </a:rPr>
              <a:t>evolved </a:t>
            </a:r>
            <a:r>
              <a:rPr sz="2200" spc="-10" dirty="0">
                <a:latin typeface="Perpetua"/>
                <a:cs typeface="Perpetua"/>
              </a:rPr>
              <a:t>around </a:t>
            </a:r>
            <a:r>
              <a:rPr sz="2200" spc="-5" dirty="0">
                <a:latin typeface="Perpetua"/>
                <a:cs typeface="Perpetua"/>
              </a:rPr>
              <a:t>350</a:t>
            </a:r>
            <a:r>
              <a:rPr sz="2200" spc="180" dirty="0">
                <a:latin typeface="Perpetua"/>
                <a:cs typeface="Perpetua"/>
              </a:rPr>
              <a:t> </a:t>
            </a:r>
            <a:r>
              <a:rPr sz="2200" spc="-30" dirty="0">
                <a:latin typeface="Perpetua"/>
                <a:cs typeface="Perpetua"/>
              </a:rPr>
              <a:t>mya.</a:t>
            </a:r>
            <a:endParaRPr sz="2200">
              <a:latin typeface="Perpetua"/>
              <a:cs typeface="Perpetua"/>
            </a:endParaRPr>
          </a:p>
          <a:p>
            <a:pPr marL="311785" indent="-274320">
              <a:lnSpc>
                <a:spcPct val="100000"/>
              </a:lnSpc>
              <a:spcBef>
                <a:spcPts val="7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311785" algn="l"/>
                <a:tab pos="312420" algn="l"/>
              </a:tabLst>
            </a:pPr>
            <a:r>
              <a:rPr sz="2200" spc="-5" dirty="0">
                <a:latin typeface="Perpetua"/>
                <a:cs typeface="Perpetua"/>
              </a:rPr>
              <a:t>Sea </a:t>
            </a:r>
            <a:r>
              <a:rPr sz="2200" spc="-20" dirty="0">
                <a:latin typeface="Perpetua"/>
                <a:cs typeface="Perpetua"/>
              </a:rPr>
              <a:t>weeds </a:t>
            </a:r>
            <a:r>
              <a:rPr sz="2200" spc="-5" dirty="0">
                <a:latin typeface="Perpetua"/>
                <a:cs typeface="Perpetua"/>
              </a:rPr>
              <a:t>and </a:t>
            </a:r>
            <a:r>
              <a:rPr sz="2200" spc="-15" dirty="0">
                <a:latin typeface="Perpetua"/>
                <a:cs typeface="Perpetua"/>
              </a:rPr>
              <a:t>few </a:t>
            </a:r>
            <a:r>
              <a:rPr sz="2200" spc="-5" dirty="0">
                <a:latin typeface="Perpetua"/>
                <a:cs typeface="Perpetua"/>
              </a:rPr>
              <a:t>plants existed </a:t>
            </a:r>
            <a:r>
              <a:rPr sz="2200" spc="-20" dirty="0">
                <a:latin typeface="Perpetua"/>
                <a:cs typeface="Perpetua"/>
              </a:rPr>
              <a:t>probably </a:t>
            </a:r>
            <a:r>
              <a:rPr sz="2200" spc="-10" dirty="0">
                <a:latin typeface="Perpetua"/>
                <a:cs typeface="Perpetua"/>
              </a:rPr>
              <a:t>around </a:t>
            </a:r>
            <a:r>
              <a:rPr sz="2200" spc="-5" dirty="0">
                <a:latin typeface="Perpetua"/>
                <a:cs typeface="Perpetua"/>
              </a:rPr>
              <a:t>320</a:t>
            </a:r>
            <a:r>
              <a:rPr sz="2200" spc="195" dirty="0">
                <a:latin typeface="Perpetua"/>
                <a:cs typeface="Perpetua"/>
              </a:rPr>
              <a:t> </a:t>
            </a:r>
            <a:r>
              <a:rPr sz="2200" spc="-30" dirty="0">
                <a:latin typeface="Perpetua"/>
                <a:cs typeface="Perpetua"/>
              </a:rPr>
              <a:t>mya.</a:t>
            </a:r>
            <a:endParaRPr sz="2200">
              <a:latin typeface="Perpetua"/>
              <a:cs typeface="Perpetua"/>
            </a:endParaRPr>
          </a:p>
          <a:p>
            <a:pPr marL="311785" marR="30480" indent="-274320">
              <a:lnSpc>
                <a:spcPts val="2110"/>
              </a:lnSpc>
              <a:spcBef>
                <a:spcPts val="58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311785" algn="l"/>
                <a:tab pos="312420" algn="l"/>
              </a:tabLst>
            </a:pPr>
            <a:r>
              <a:rPr sz="2200" b="1" spc="-10" dirty="0">
                <a:latin typeface="Perpetua"/>
                <a:cs typeface="Perpetua"/>
              </a:rPr>
              <a:t>Coelacanth </a:t>
            </a:r>
            <a:r>
              <a:rPr sz="2200" spc="-5" dirty="0">
                <a:latin typeface="Perpetua"/>
                <a:cs typeface="Perpetua"/>
              </a:rPr>
              <a:t>a lobe </a:t>
            </a:r>
            <a:r>
              <a:rPr sz="2200" dirty="0">
                <a:latin typeface="Perpetua"/>
                <a:cs typeface="Perpetua"/>
              </a:rPr>
              <a:t>finned </a:t>
            </a:r>
            <a:r>
              <a:rPr sz="2200" spc="-5" dirty="0">
                <a:latin typeface="Perpetua"/>
                <a:cs typeface="Perpetua"/>
              </a:rPr>
              <a:t>fish </a:t>
            </a:r>
            <a:r>
              <a:rPr sz="2200" spc="-20" dirty="0">
                <a:latin typeface="Perpetua"/>
                <a:cs typeface="Perpetua"/>
              </a:rPr>
              <a:t>discovered </a:t>
            </a:r>
            <a:r>
              <a:rPr sz="2200" spc="-5" dirty="0">
                <a:latin typeface="Perpetua"/>
                <a:cs typeface="Perpetua"/>
              </a:rPr>
              <a:t>in South </a:t>
            </a:r>
            <a:r>
              <a:rPr sz="2200" spc="5" dirty="0">
                <a:latin typeface="Perpetua"/>
                <a:cs typeface="Perpetua"/>
              </a:rPr>
              <a:t>Africa </a:t>
            </a:r>
            <a:r>
              <a:rPr sz="2200" spc="-5" dirty="0">
                <a:latin typeface="Perpetua"/>
                <a:cs typeface="Perpetua"/>
              </a:rPr>
              <a:t>in 1938  </a:t>
            </a:r>
            <a:r>
              <a:rPr sz="2200" spc="-25" dirty="0">
                <a:latin typeface="Perpetua"/>
                <a:cs typeface="Perpetua"/>
              </a:rPr>
              <a:t>evolved </a:t>
            </a:r>
            <a:r>
              <a:rPr sz="2200" spc="-5" dirty="0">
                <a:latin typeface="Perpetua"/>
                <a:cs typeface="Perpetua"/>
              </a:rPr>
              <a:t>into </a:t>
            </a:r>
            <a:r>
              <a:rPr sz="2200" spc="5" dirty="0">
                <a:latin typeface="Perpetua"/>
                <a:cs typeface="Perpetua"/>
              </a:rPr>
              <a:t>first </a:t>
            </a:r>
            <a:r>
              <a:rPr sz="2200" spc="-5" dirty="0">
                <a:latin typeface="Perpetua"/>
                <a:cs typeface="Perpetua"/>
              </a:rPr>
              <a:t>amphibians </a:t>
            </a:r>
            <a:r>
              <a:rPr sz="2200" spc="-10" dirty="0">
                <a:latin typeface="Perpetua"/>
                <a:cs typeface="Perpetua"/>
              </a:rPr>
              <a:t>that </a:t>
            </a:r>
            <a:r>
              <a:rPr sz="2200" spc="-15" dirty="0">
                <a:latin typeface="Perpetua"/>
                <a:cs typeface="Perpetua"/>
              </a:rPr>
              <a:t>lived </a:t>
            </a:r>
            <a:r>
              <a:rPr sz="2200" spc="-5" dirty="0">
                <a:latin typeface="Perpetua"/>
                <a:cs typeface="Perpetua"/>
              </a:rPr>
              <a:t>on both land and </a:t>
            </a:r>
            <a:r>
              <a:rPr sz="2200" spc="-45" dirty="0">
                <a:latin typeface="Perpetua"/>
                <a:cs typeface="Perpetua"/>
              </a:rPr>
              <a:t>water.</a:t>
            </a:r>
            <a:r>
              <a:rPr sz="2200" spc="-19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These  </a:t>
            </a:r>
            <a:r>
              <a:rPr sz="2200" spc="-30" dirty="0">
                <a:latin typeface="Perpetua"/>
                <a:cs typeface="Perpetua"/>
              </a:rPr>
              <a:t>were </a:t>
            </a:r>
            <a:r>
              <a:rPr sz="2200" b="1" spc="-5" dirty="0">
                <a:latin typeface="Perpetua"/>
                <a:cs typeface="Perpetua"/>
              </a:rPr>
              <a:t>ancestors of </a:t>
            </a:r>
            <a:r>
              <a:rPr sz="2200" b="1" spc="5" dirty="0">
                <a:latin typeface="Perpetua"/>
                <a:cs typeface="Perpetua"/>
              </a:rPr>
              <a:t>modern </a:t>
            </a:r>
            <a:r>
              <a:rPr sz="2200" b="1" spc="-30" dirty="0">
                <a:latin typeface="Perpetua"/>
                <a:cs typeface="Perpetua"/>
              </a:rPr>
              <a:t>day </a:t>
            </a:r>
            <a:r>
              <a:rPr sz="2200" b="1" spc="-5" dirty="0">
                <a:latin typeface="Perpetua"/>
                <a:cs typeface="Perpetua"/>
              </a:rPr>
              <a:t>frogs and</a:t>
            </a:r>
            <a:r>
              <a:rPr sz="2200" b="1" spc="90" dirty="0">
                <a:latin typeface="Perpetua"/>
                <a:cs typeface="Perpetua"/>
              </a:rPr>
              <a:t> </a:t>
            </a:r>
            <a:r>
              <a:rPr sz="2200" b="1" spc="-5" dirty="0">
                <a:latin typeface="Perpetua"/>
                <a:cs typeface="Perpetua"/>
              </a:rPr>
              <a:t>salamanders.</a:t>
            </a:r>
            <a:endParaRPr sz="2200">
              <a:latin typeface="Perpetua"/>
              <a:cs typeface="Perpetua"/>
            </a:endParaRPr>
          </a:p>
          <a:p>
            <a:pPr marL="311785" indent="-27432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311785" algn="l"/>
                <a:tab pos="312420" algn="l"/>
              </a:tabLst>
            </a:pPr>
            <a:r>
              <a:rPr sz="2200" b="1" spc="-5" dirty="0">
                <a:latin typeface="Perpetua"/>
                <a:cs typeface="Perpetua"/>
              </a:rPr>
              <a:t>The amphibian </a:t>
            </a:r>
            <a:r>
              <a:rPr sz="2200" b="1" spc="-25" dirty="0">
                <a:latin typeface="Perpetua"/>
                <a:cs typeface="Perpetua"/>
              </a:rPr>
              <a:t>evolved </a:t>
            </a:r>
            <a:r>
              <a:rPr sz="2200" b="1" spc="-5" dirty="0">
                <a:latin typeface="Perpetua"/>
                <a:cs typeface="Perpetua"/>
              </a:rPr>
              <a:t>into</a:t>
            </a:r>
            <a:r>
              <a:rPr sz="2200" b="1" spc="70" dirty="0">
                <a:latin typeface="Perpetua"/>
                <a:cs typeface="Perpetua"/>
              </a:rPr>
              <a:t> </a:t>
            </a:r>
            <a:r>
              <a:rPr sz="2200" b="1" spc="-5" dirty="0">
                <a:latin typeface="Perpetua"/>
                <a:cs typeface="Perpetua"/>
              </a:rPr>
              <a:t>reptiles.</a:t>
            </a:r>
            <a:endParaRPr sz="2200">
              <a:latin typeface="Perpetua"/>
              <a:cs typeface="Perpetua"/>
            </a:endParaRPr>
          </a:p>
          <a:p>
            <a:pPr marL="311785" indent="-274320">
              <a:lnSpc>
                <a:spcPts val="2375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311785" algn="l"/>
                <a:tab pos="312420" algn="l"/>
              </a:tabLst>
            </a:pPr>
            <a:r>
              <a:rPr sz="2200" spc="-10" dirty="0">
                <a:latin typeface="Perpetua"/>
                <a:cs typeface="Perpetua"/>
              </a:rPr>
              <a:t>Reptiles’ </a:t>
            </a:r>
            <a:r>
              <a:rPr sz="2200" spc="-25" dirty="0">
                <a:latin typeface="Perpetua"/>
                <a:cs typeface="Perpetua"/>
              </a:rPr>
              <a:t>lays </a:t>
            </a:r>
            <a:r>
              <a:rPr sz="2200" spc="-5" dirty="0">
                <a:latin typeface="Perpetua"/>
                <a:cs typeface="Perpetua"/>
              </a:rPr>
              <a:t>eggs </a:t>
            </a:r>
            <a:r>
              <a:rPr sz="2200" spc="5" dirty="0">
                <a:latin typeface="Perpetua"/>
                <a:cs typeface="Perpetua"/>
              </a:rPr>
              <a:t>which </a:t>
            </a:r>
            <a:r>
              <a:rPr sz="2200" spc="-5" dirty="0">
                <a:latin typeface="Perpetua"/>
                <a:cs typeface="Perpetua"/>
              </a:rPr>
              <a:t>don not </a:t>
            </a:r>
            <a:r>
              <a:rPr sz="2200" spc="5" dirty="0">
                <a:latin typeface="Perpetua"/>
                <a:cs typeface="Perpetua"/>
              </a:rPr>
              <a:t>dry </a:t>
            </a:r>
            <a:r>
              <a:rPr sz="2200" spc="-5" dirty="0">
                <a:latin typeface="Perpetua"/>
                <a:cs typeface="Perpetua"/>
              </a:rPr>
              <a:t>up in sun </a:t>
            </a:r>
            <a:r>
              <a:rPr sz="2200" spc="-10" dirty="0">
                <a:latin typeface="Perpetua"/>
                <a:cs typeface="Perpetua"/>
              </a:rPr>
              <a:t>unlike </a:t>
            </a:r>
            <a:r>
              <a:rPr sz="2200" spc="-5" dirty="0">
                <a:latin typeface="Perpetua"/>
                <a:cs typeface="Perpetua"/>
              </a:rPr>
              <a:t>those</a:t>
            </a:r>
            <a:r>
              <a:rPr sz="2200" spc="3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of</a:t>
            </a:r>
            <a:endParaRPr sz="2200">
              <a:latin typeface="Perpetua"/>
              <a:cs typeface="Perpetua"/>
            </a:endParaRPr>
          </a:p>
          <a:p>
            <a:pPr marL="311785">
              <a:lnSpc>
                <a:spcPts val="2375"/>
              </a:lnSpc>
            </a:pPr>
            <a:r>
              <a:rPr sz="2200" spc="-10" dirty="0">
                <a:latin typeface="Perpetua"/>
                <a:cs typeface="Perpetua"/>
              </a:rPr>
              <a:t>amphibians.</a:t>
            </a:r>
            <a:endParaRPr sz="22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91158"/>
            <a:ext cx="7580630" cy="44577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6385" marR="312420" indent="-274320">
              <a:lnSpc>
                <a:spcPct val="80000"/>
              </a:lnSpc>
              <a:spcBef>
                <a:spcPts val="62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b="1" spc="-5" dirty="0">
                <a:latin typeface="Perpetua"/>
                <a:cs typeface="Perpetua"/>
              </a:rPr>
              <a:t>Giant </a:t>
            </a:r>
            <a:r>
              <a:rPr sz="2200" b="1" spc="5" dirty="0">
                <a:latin typeface="Perpetua"/>
                <a:cs typeface="Perpetua"/>
              </a:rPr>
              <a:t>ferns </a:t>
            </a:r>
            <a:r>
              <a:rPr sz="2200" spc="-5" dirty="0">
                <a:latin typeface="Perpetua"/>
                <a:cs typeface="Perpetua"/>
              </a:rPr>
              <a:t>(pteridophytes) </a:t>
            </a:r>
            <a:r>
              <a:rPr sz="2200" spc="-30" dirty="0">
                <a:latin typeface="Perpetua"/>
                <a:cs typeface="Perpetua"/>
              </a:rPr>
              <a:t>were </a:t>
            </a:r>
            <a:r>
              <a:rPr sz="2200" spc="-10" dirty="0">
                <a:latin typeface="Perpetua"/>
                <a:cs typeface="Perpetua"/>
              </a:rPr>
              <a:t>present but </a:t>
            </a:r>
            <a:r>
              <a:rPr sz="2200" spc="-15" dirty="0">
                <a:latin typeface="Perpetua"/>
                <a:cs typeface="Perpetua"/>
              </a:rPr>
              <a:t>they </a:t>
            </a:r>
            <a:r>
              <a:rPr sz="2200" dirty="0">
                <a:latin typeface="Perpetua"/>
                <a:cs typeface="Perpetua"/>
              </a:rPr>
              <a:t>fell </a:t>
            </a:r>
            <a:r>
              <a:rPr sz="2200" spc="-10" dirty="0">
                <a:latin typeface="Perpetua"/>
                <a:cs typeface="Perpetua"/>
              </a:rPr>
              <a:t>to </a:t>
            </a:r>
            <a:r>
              <a:rPr sz="2200" spc="10" dirty="0">
                <a:latin typeface="Perpetua"/>
                <a:cs typeface="Perpetua"/>
              </a:rPr>
              <a:t>form </a:t>
            </a:r>
            <a:r>
              <a:rPr sz="2200" b="1" spc="-10" dirty="0">
                <a:latin typeface="Perpetua"/>
                <a:cs typeface="Perpetua"/>
              </a:rPr>
              <a:t>coal  </a:t>
            </a:r>
            <a:r>
              <a:rPr sz="2200" b="1" spc="-5" dirty="0">
                <a:latin typeface="Perpetua"/>
                <a:cs typeface="Perpetua"/>
              </a:rPr>
              <a:t>deposits</a:t>
            </a:r>
            <a:r>
              <a:rPr sz="2200" b="1" spc="-10" dirty="0">
                <a:latin typeface="Perpetua"/>
                <a:cs typeface="Perpetua"/>
              </a:rPr>
              <a:t> </a:t>
            </a:r>
            <a:r>
              <a:rPr sz="2200" spc="-50" dirty="0">
                <a:latin typeface="Perpetua"/>
                <a:cs typeface="Perpetua"/>
              </a:rPr>
              <a:t>slowly.</a:t>
            </a:r>
            <a:endParaRPr sz="2200">
              <a:latin typeface="Perpetua"/>
              <a:cs typeface="Perpetua"/>
            </a:endParaRPr>
          </a:p>
          <a:p>
            <a:pPr marL="286385" marR="5080" indent="-274320">
              <a:lnSpc>
                <a:spcPts val="2120"/>
              </a:lnSpc>
              <a:spcBef>
                <a:spcPts val="58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Some of the </a:t>
            </a:r>
            <a:r>
              <a:rPr sz="2200" spc="-10" dirty="0">
                <a:latin typeface="Perpetua"/>
                <a:cs typeface="Perpetua"/>
              </a:rPr>
              <a:t>reptiles </a:t>
            </a:r>
            <a:r>
              <a:rPr sz="2200" spc="-25" dirty="0">
                <a:latin typeface="Perpetua"/>
                <a:cs typeface="Perpetua"/>
              </a:rPr>
              <a:t>went </a:t>
            </a:r>
            <a:r>
              <a:rPr sz="2200" spc="5" dirty="0">
                <a:latin typeface="Perpetua"/>
                <a:cs typeface="Perpetua"/>
              </a:rPr>
              <a:t>back </a:t>
            </a:r>
            <a:r>
              <a:rPr sz="2200" spc="-5" dirty="0">
                <a:latin typeface="Perpetua"/>
                <a:cs typeface="Perpetua"/>
              </a:rPr>
              <a:t>into </a:t>
            </a:r>
            <a:r>
              <a:rPr sz="2200" spc="-15" dirty="0">
                <a:latin typeface="Perpetua"/>
                <a:cs typeface="Perpetua"/>
              </a:rPr>
              <a:t>water </a:t>
            </a:r>
            <a:r>
              <a:rPr sz="2200" spc="-5" dirty="0">
                <a:latin typeface="Perpetua"/>
                <a:cs typeface="Perpetua"/>
              </a:rPr>
              <a:t>to </a:t>
            </a:r>
            <a:r>
              <a:rPr sz="2200" spc="-30" dirty="0">
                <a:latin typeface="Perpetua"/>
                <a:cs typeface="Perpetua"/>
              </a:rPr>
              <a:t>evolve </a:t>
            </a:r>
            <a:r>
              <a:rPr sz="2200" spc="-5" dirty="0">
                <a:latin typeface="Perpetua"/>
                <a:cs typeface="Perpetua"/>
              </a:rPr>
              <a:t>into fish </a:t>
            </a:r>
            <a:r>
              <a:rPr sz="2200" spc="-15" dirty="0">
                <a:latin typeface="Perpetua"/>
                <a:cs typeface="Perpetua"/>
              </a:rPr>
              <a:t>like </a:t>
            </a:r>
            <a:r>
              <a:rPr sz="2200" spc="-10" dirty="0">
                <a:latin typeface="Perpetua"/>
                <a:cs typeface="Perpetua"/>
              </a:rPr>
              <a:t>reptiles  </a:t>
            </a:r>
            <a:r>
              <a:rPr sz="2200" spc="-20" dirty="0">
                <a:latin typeface="Perpetua"/>
                <a:cs typeface="Perpetua"/>
              </a:rPr>
              <a:t>probably </a:t>
            </a:r>
            <a:r>
              <a:rPr sz="2200" spc="-5" dirty="0">
                <a:latin typeface="Perpetua"/>
                <a:cs typeface="Perpetua"/>
              </a:rPr>
              <a:t>200 </a:t>
            </a:r>
            <a:r>
              <a:rPr sz="2200" spc="-40" dirty="0">
                <a:latin typeface="Perpetua"/>
                <a:cs typeface="Perpetua"/>
              </a:rPr>
              <a:t>mya </a:t>
            </a:r>
            <a:r>
              <a:rPr sz="2200" spc="-5" dirty="0">
                <a:latin typeface="Perpetua"/>
                <a:cs typeface="Perpetua"/>
              </a:rPr>
              <a:t>(</a:t>
            </a:r>
            <a:r>
              <a:rPr sz="2200" spc="110" dirty="0">
                <a:latin typeface="Perpetua"/>
                <a:cs typeface="Perpetua"/>
              </a:rPr>
              <a:t> </a:t>
            </a:r>
            <a:r>
              <a:rPr sz="2200" b="1" i="1" spc="-25" dirty="0">
                <a:latin typeface="Perpetua"/>
                <a:cs typeface="Perpetua"/>
              </a:rPr>
              <a:t>Ichthyosaurs</a:t>
            </a:r>
            <a:r>
              <a:rPr sz="2200" spc="-25" dirty="0">
                <a:latin typeface="Perpetua"/>
                <a:cs typeface="Perpetua"/>
              </a:rPr>
              <a:t>)</a:t>
            </a:r>
            <a:endParaRPr sz="22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8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spc="-10" dirty="0">
                <a:latin typeface="Perpetua"/>
                <a:cs typeface="Perpetua"/>
              </a:rPr>
              <a:t>land reptiles </a:t>
            </a:r>
            <a:r>
              <a:rPr sz="2200" spc="-30" dirty="0">
                <a:latin typeface="Perpetua"/>
                <a:cs typeface="Perpetua"/>
              </a:rPr>
              <a:t>were </a:t>
            </a:r>
            <a:r>
              <a:rPr sz="2200" spc="-5" dirty="0">
                <a:latin typeface="Perpetua"/>
                <a:cs typeface="Perpetua"/>
              </a:rPr>
              <a:t>the</a:t>
            </a:r>
            <a:r>
              <a:rPr sz="2200" spc="40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dinosaurs.</a:t>
            </a:r>
            <a:endParaRPr sz="2200">
              <a:latin typeface="Perpetua"/>
              <a:cs typeface="Perpetua"/>
            </a:endParaRPr>
          </a:p>
          <a:p>
            <a:pPr marL="286385" marR="59944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biggest </a:t>
            </a:r>
            <a:r>
              <a:rPr sz="2200" dirty="0">
                <a:latin typeface="Perpetua"/>
                <a:cs typeface="Perpetua"/>
              </a:rPr>
              <a:t>dinosaurs </a:t>
            </a:r>
            <a:r>
              <a:rPr sz="2200" spc="-15" dirty="0">
                <a:latin typeface="Perpetua"/>
                <a:cs typeface="Perpetua"/>
              </a:rPr>
              <a:t>are </a:t>
            </a:r>
            <a:r>
              <a:rPr sz="2200" b="1" i="1" spc="-35" dirty="0">
                <a:latin typeface="Perpetua"/>
                <a:cs typeface="Perpetua"/>
              </a:rPr>
              <a:t>Tyrannosaurus </a:t>
            </a:r>
            <a:r>
              <a:rPr sz="2200" b="1" i="1" spc="-30" dirty="0">
                <a:latin typeface="Perpetua"/>
                <a:cs typeface="Perpetua"/>
              </a:rPr>
              <a:t>rex </a:t>
            </a:r>
            <a:r>
              <a:rPr sz="2200" spc="-15" dirty="0">
                <a:latin typeface="Perpetua"/>
                <a:cs typeface="Perpetua"/>
              </a:rPr>
              <a:t>was </a:t>
            </a:r>
            <a:r>
              <a:rPr sz="2200" spc="-10" dirty="0">
                <a:latin typeface="Perpetua"/>
                <a:cs typeface="Perpetua"/>
              </a:rPr>
              <a:t>about </a:t>
            </a:r>
            <a:r>
              <a:rPr sz="2200" spc="-5" dirty="0">
                <a:latin typeface="Perpetua"/>
                <a:cs typeface="Perpetua"/>
              </a:rPr>
              <a:t>20 feet in  height and had huge </a:t>
            </a:r>
            <a:r>
              <a:rPr sz="2200" dirty="0">
                <a:latin typeface="Perpetua"/>
                <a:cs typeface="Perpetua"/>
              </a:rPr>
              <a:t>fearsome </a:t>
            </a:r>
            <a:r>
              <a:rPr sz="2200" spc="-5" dirty="0">
                <a:latin typeface="Perpetua"/>
                <a:cs typeface="Perpetua"/>
              </a:rPr>
              <a:t>dagger </a:t>
            </a:r>
            <a:r>
              <a:rPr sz="2200" spc="-15" dirty="0">
                <a:latin typeface="Perpetua"/>
                <a:cs typeface="Perpetua"/>
              </a:rPr>
              <a:t>like</a:t>
            </a:r>
            <a:r>
              <a:rPr sz="2200" spc="4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teeth.</a:t>
            </a:r>
            <a:endParaRPr sz="22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About 65 </a:t>
            </a:r>
            <a:r>
              <a:rPr sz="2200" spc="-40" dirty="0">
                <a:latin typeface="Perpetua"/>
                <a:cs typeface="Perpetua"/>
              </a:rPr>
              <a:t>mya </a:t>
            </a: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dirty="0">
                <a:latin typeface="Perpetua"/>
                <a:cs typeface="Perpetua"/>
              </a:rPr>
              <a:t>dinosaurs </a:t>
            </a:r>
            <a:r>
              <a:rPr sz="2200" spc="-10" dirty="0">
                <a:latin typeface="Perpetua"/>
                <a:cs typeface="Perpetua"/>
              </a:rPr>
              <a:t>suddenly </a:t>
            </a:r>
            <a:r>
              <a:rPr sz="2200" spc="-5" dirty="0">
                <a:latin typeface="Perpetua"/>
                <a:cs typeface="Perpetua"/>
              </a:rPr>
              <a:t>disappeared </a:t>
            </a:r>
            <a:r>
              <a:rPr sz="2200" spc="-10" dirty="0">
                <a:latin typeface="Perpetua"/>
                <a:cs typeface="Perpetua"/>
              </a:rPr>
              <a:t>from </a:t>
            </a:r>
            <a:r>
              <a:rPr sz="2200" spc="-5" dirty="0">
                <a:latin typeface="Perpetua"/>
                <a:cs typeface="Perpetua"/>
              </a:rPr>
              <a:t>the</a:t>
            </a:r>
            <a:r>
              <a:rPr sz="2200" spc="165" dirty="0">
                <a:latin typeface="Perpetua"/>
                <a:cs typeface="Perpetua"/>
              </a:rPr>
              <a:t> </a:t>
            </a:r>
            <a:r>
              <a:rPr sz="2200" spc="5" dirty="0">
                <a:latin typeface="Perpetua"/>
                <a:cs typeface="Perpetua"/>
              </a:rPr>
              <a:t>earth.</a:t>
            </a:r>
            <a:endParaRPr sz="22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Some of them </a:t>
            </a:r>
            <a:r>
              <a:rPr sz="2200" spc="-25" dirty="0">
                <a:latin typeface="Perpetua"/>
                <a:cs typeface="Perpetua"/>
              </a:rPr>
              <a:t>evolved </a:t>
            </a:r>
            <a:r>
              <a:rPr sz="2200" spc="-5" dirty="0">
                <a:latin typeface="Perpetua"/>
                <a:cs typeface="Perpetua"/>
              </a:rPr>
              <a:t>into</a:t>
            </a:r>
            <a:r>
              <a:rPr sz="2200" spc="8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birds.</a:t>
            </a:r>
            <a:endParaRPr sz="22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7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spc="5" dirty="0">
                <a:latin typeface="Perpetua"/>
                <a:cs typeface="Perpetua"/>
              </a:rPr>
              <a:t>first </a:t>
            </a:r>
            <a:r>
              <a:rPr sz="2200" spc="-5" dirty="0">
                <a:latin typeface="Perpetua"/>
                <a:cs typeface="Perpetua"/>
              </a:rPr>
              <a:t>mammals </a:t>
            </a:r>
            <a:r>
              <a:rPr sz="2200" spc="-30" dirty="0">
                <a:latin typeface="Perpetua"/>
                <a:cs typeface="Perpetua"/>
              </a:rPr>
              <a:t>were </a:t>
            </a:r>
            <a:r>
              <a:rPr sz="2200" spc="-15" dirty="0">
                <a:latin typeface="Perpetua"/>
                <a:cs typeface="Perpetua"/>
              </a:rPr>
              <a:t>like </a:t>
            </a:r>
            <a:r>
              <a:rPr sz="2200" spc="-25" dirty="0">
                <a:latin typeface="Perpetua"/>
                <a:cs typeface="Perpetua"/>
              </a:rPr>
              <a:t>shrews. </a:t>
            </a:r>
            <a:r>
              <a:rPr sz="2200" spc="-5" dirty="0">
                <a:latin typeface="Perpetua"/>
                <a:cs typeface="Perpetua"/>
              </a:rPr>
              <a:t>Their fossils </a:t>
            </a:r>
            <a:r>
              <a:rPr sz="2200" spc="-30" dirty="0">
                <a:latin typeface="Perpetua"/>
                <a:cs typeface="Perpetua"/>
              </a:rPr>
              <a:t>were </a:t>
            </a:r>
            <a:r>
              <a:rPr sz="2200" spc="-10" dirty="0">
                <a:latin typeface="Perpetua"/>
                <a:cs typeface="Perpetua"/>
              </a:rPr>
              <a:t>small</a:t>
            </a:r>
            <a:r>
              <a:rPr sz="2200" spc="-19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sized.</a:t>
            </a:r>
            <a:endParaRPr sz="2200">
              <a:latin typeface="Perpetua"/>
              <a:cs typeface="Perpetua"/>
            </a:endParaRPr>
          </a:p>
          <a:p>
            <a:pPr marL="286385" marR="15113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Mammals </a:t>
            </a:r>
            <a:r>
              <a:rPr sz="2200" spc="-30" dirty="0">
                <a:latin typeface="Perpetua"/>
                <a:cs typeface="Perpetua"/>
              </a:rPr>
              <a:t>were </a:t>
            </a:r>
            <a:r>
              <a:rPr sz="2200" spc="-5" dirty="0">
                <a:latin typeface="Perpetua"/>
                <a:cs typeface="Perpetua"/>
              </a:rPr>
              <a:t>viviparous and </a:t>
            </a:r>
            <a:r>
              <a:rPr sz="2200" spc="-10" dirty="0">
                <a:latin typeface="Perpetua"/>
                <a:cs typeface="Perpetua"/>
              </a:rPr>
              <a:t>protected </a:t>
            </a:r>
            <a:r>
              <a:rPr sz="2200" spc="-5" dirty="0">
                <a:latin typeface="Perpetua"/>
                <a:cs typeface="Perpetua"/>
              </a:rPr>
              <a:t>their </a:t>
            </a:r>
            <a:r>
              <a:rPr sz="2200" spc="5" dirty="0">
                <a:latin typeface="Perpetua"/>
                <a:cs typeface="Perpetua"/>
              </a:rPr>
              <a:t>unborn </a:t>
            </a:r>
            <a:r>
              <a:rPr sz="2200" spc="-10" dirty="0">
                <a:latin typeface="Perpetua"/>
                <a:cs typeface="Perpetua"/>
              </a:rPr>
              <a:t>young </a:t>
            </a:r>
            <a:r>
              <a:rPr sz="2200" spc="-5" dirty="0">
                <a:latin typeface="Perpetua"/>
                <a:cs typeface="Perpetua"/>
              </a:rPr>
              <a:t>inside the  </a:t>
            </a:r>
            <a:r>
              <a:rPr sz="2200" spc="-30" dirty="0">
                <a:latin typeface="Perpetua"/>
                <a:cs typeface="Perpetua"/>
              </a:rPr>
              <a:t>mother’s</a:t>
            </a:r>
            <a:r>
              <a:rPr sz="2200" spc="-10" dirty="0">
                <a:latin typeface="Perpetua"/>
                <a:cs typeface="Perpetua"/>
              </a:rPr>
              <a:t> </a:t>
            </a:r>
            <a:r>
              <a:rPr sz="2200" spc="-55" dirty="0">
                <a:latin typeface="Perpetua"/>
                <a:cs typeface="Perpetua"/>
              </a:rPr>
              <a:t>body.</a:t>
            </a:r>
            <a:endParaRPr sz="2200">
              <a:latin typeface="Perpetua"/>
              <a:cs typeface="Perpetua"/>
            </a:endParaRPr>
          </a:p>
          <a:p>
            <a:pPr marL="286385" indent="-274320">
              <a:lnSpc>
                <a:spcPts val="2375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Due to </a:t>
            </a:r>
            <a:r>
              <a:rPr sz="2200" b="1" spc="-5" dirty="0">
                <a:latin typeface="Perpetua"/>
                <a:cs typeface="Perpetua"/>
              </a:rPr>
              <a:t>continental </a:t>
            </a:r>
            <a:r>
              <a:rPr sz="2200" b="1" dirty="0">
                <a:latin typeface="Perpetua"/>
                <a:cs typeface="Perpetua"/>
              </a:rPr>
              <a:t>drift</a:t>
            </a:r>
            <a:r>
              <a:rPr sz="2200" dirty="0">
                <a:latin typeface="Perpetua"/>
                <a:cs typeface="Perpetua"/>
              </a:rPr>
              <a:t>, </a:t>
            </a:r>
            <a:r>
              <a:rPr sz="2200" b="1" spc="-5" dirty="0">
                <a:latin typeface="Perpetua"/>
                <a:cs typeface="Perpetua"/>
              </a:rPr>
              <a:t>pouched mammals </a:t>
            </a:r>
            <a:r>
              <a:rPr sz="2200" spc="-5" dirty="0">
                <a:latin typeface="Perpetua"/>
                <a:cs typeface="Perpetua"/>
              </a:rPr>
              <a:t>of </a:t>
            </a:r>
            <a:r>
              <a:rPr sz="2200" spc="-15" dirty="0">
                <a:latin typeface="Perpetua"/>
                <a:cs typeface="Perpetua"/>
              </a:rPr>
              <a:t>Australia</a:t>
            </a:r>
            <a:r>
              <a:rPr sz="2200" spc="-105" dirty="0">
                <a:latin typeface="Perpetua"/>
                <a:cs typeface="Perpetua"/>
              </a:rPr>
              <a:t> </a:t>
            </a:r>
            <a:r>
              <a:rPr sz="2200" dirty="0">
                <a:latin typeface="Perpetua"/>
                <a:cs typeface="Perpetua"/>
              </a:rPr>
              <a:t>survived</a:t>
            </a:r>
            <a:endParaRPr sz="2200">
              <a:latin typeface="Perpetua"/>
              <a:cs typeface="Perpetua"/>
            </a:endParaRPr>
          </a:p>
          <a:p>
            <a:pPr marL="286385">
              <a:lnSpc>
                <a:spcPts val="2375"/>
              </a:lnSpc>
            </a:pPr>
            <a:r>
              <a:rPr sz="2200" spc="-10" dirty="0">
                <a:latin typeface="Perpetua"/>
                <a:cs typeface="Perpetua"/>
              </a:rPr>
              <a:t>because </a:t>
            </a:r>
            <a:r>
              <a:rPr sz="2200" spc="-5" dirty="0">
                <a:latin typeface="Perpetua"/>
                <a:cs typeface="Perpetua"/>
              </a:rPr>
              <a:t>of </a:t>
            </a:r>
            <a:r>
              <a:rPr sz="2200" spc="5" dirty="0">
                <a:latin typeface="Perpetua"/>
                <a:cs typeface="Perpetua"/>
              </a:rPr>
              <a:t>lack </a:t>
            </a:r>
            <a:r>
              <a:rPr sz="2200" spc="-5" dirty="0">
                <a:latin typeface="Perpetua"/>
                <a:cs typeface="Perpetua"/>
              </a:rPr>
              <a:t>of competition </a:t>
            </a:r>
            <a:r>
              <a:rPr sz="2200" spc="-10" dirty="0">
                <a:latin typeface="Perpetua"/>
                <a:cs typeface="Perpetua"/>
              </a:rPr>
              <a:t>from </a:t>
            </a:r>
            <a:r>
              <a:rPr sz="2200" spc="-20" dirty="0">
                <a:latin typeface="Perpetua"/>
                <a:cs typeface="Perpetua"/>
              </a:rPr>
              <a:t>any </a:t>
            </a:r>
            <a:r>
              <a:rPr sz="2200" spc="-5" dirty="0">
                <a:latin typeface="Perpetua"/>
                <a:cs typeface="Perpetua"/>
              </a:rPr>
              <a:t>other</a:t>
            </a:r>
            <a:r>
              <a:rPr sz="2200" spc="14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mammals.</a:t>
            </a:r>
            <a:endParaRPr sz="22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4652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Condition of early</a:t>
            </a:r>
            <a:r>
              <a:rPr spc="-180" dirty="0"/>
              <a:t> </a:t>
            </a:r>
            <a:r>
              <a:rPr spc="25" dirty="0"/>
              <a:t>earth: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8044" y="1383538"/>
            <a:ext cx="7645400" cy="443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785" indent="-274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311785" algn="l"/>
                <a:tab pos="312420" algn="l"/>
              </a:tabLst>
            </a:pPr>
            <a:r>
              <a:rPr sz="2400" spc="15" dirty="0">
                <a:latin typeface="Perpetua"/>
                <a:cs typeface="Perpetua"/>
              </a:rPr>
              <a:t>Earth </a:t>
            </a:r>
            <a:r>
              <a:rPr sz="2400" spc="10" dirty="0">
                <a:latin typeface="Perpetua"/>
                <a:cs typeface="Perpetua"/>
              </a:rPr>
              <a:t>formed </a:t>
            </a:r>
            <a:r>
              <a:rPr sz="2400" spc="-5" dirty="0">
                <a:latin typeface="Perpetua"/>
                <a:cs typeface="Perpetua"/>
              </a:rPr>
              <a:t>4.5 </a:t>
            </a:r>
            <a:r>
              <a:rPr sz="2400" dirty="0">
                <a:latin typeface="Perpetua"/>
                <a:cs typeface="Perpetua"/>
              </a:rPr>
              <a:t>billion years</a:t>
            </a:r>
            <a:r>
              <a:rPr sz="2400" spc="-85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back.</a:t>
            </a:r>
            <a:endParaRPr sz="2400">
              <a:latin typeface="Perpetua"/>
              <a:cs typeface="Perpetua"/>
            </a:endParaRPr>
          </a:p>
          <a:p>
            <a:pPr marL="311785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311785" algn="l"/>
                <a:tab pos="312420" algn="l"/>
              </a:tabLst>
            </a:pPr>
            <a:r>
              <a:rPr sz="2400" spc="-5" dirty="0">
                <a:latin typeface="Perpetua"/>
                <a:cs typeface="Perpetua"/>
              </a:rPr>
              <a:t>There </a:t>
            </a:r>
            <a:r>
              <a:rPr sz="2400" spc="-15" dirty="0">
                <a:latin typeface="Perpetua"/>
                <a:cs typeface="Perpetua"/>
              </a:rPr>
              <a:t>was </a:t>
            </a:r>
            <a:r>
              <a:rPr sz="2400" dirty="0">
                <a:latin typeface="Perpetua"/>
                <a:cs typeface="Perpetua"/>
              </a:rPr>
              <a:t>no </a:t>
            </a:r>
            <a:r>
              <a:rPr sz="2400" spc="-10" dirty="0">
                <a:latin typeface="Perpetua"/>
                <a:cs typeface="Perpetua"/>
              </a:rPr>
              <a:t>atmosphere </a:t>
            </a:r>
            <a:r>
              <a:rPr sz="2400" dirty="0">
                <a:latin typeface="Perpetua"/>
                <a:cs typeface="Perpetua"/>
              </a:rPr>
              <a:t>on </a:t>
            </a:r>
            <a:r>
              <a:rPr sz="2400" spc="-10" dirty="0">
                <a:latin typeface="Perpetua"/>
                <a:cs typeface="Perpetua"/>
              </a:rPr>
              <a:t>early</a:t>
            </a:r>
            <a:r>
              <a:rPr sz="2400" spc="-60" dirty="0">
                <a:latin typeface="Perpetua"/>
                <a:cs typeface="Perpetua"/>
              </a:rPr>
              <a:t> </a:t>
            </a:r>
            <a:r>
              <a:rPr sz="2400" spc="10" dirty="0">
                <a:latin typeface="Perpetua"/>
                <a:cs typeface="Perpetua"/>
              </a:rPr>
              <a:t>earth.</a:t>
            </a:r>
            <a:endParaRPr sz="2400">
              <a:latin typeface="Perpetua"/>
              <a:cs typeface="Perpetua"/>
            </a:endParaRPr>
          </a:p>
          <a:p>
            <a:pPr marL="311785" indent="-274320">
              <a:lnSpc>
                <a:spcPts val="259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311785" algn="l"/>
                <a:tab pos="312420" algn="l"/>
              </a:tabLst>
            </a:pPr>
            <a:r>
              <a:rPr sz="2400" spc="-60" dirty="0">
                <a:latin typeface="Perpetua"/>
                <a:cs typeface="Perpetua"/>
              </a:rPr>
              <a:t>Water </a:t>
            </a:r>
            <a:r>
              <a:rPr sz="2400" spc="-45" dirty="0">
                <a:latin typeface="Perpetua"/>
                <a:cs typeface="Perpetua"/>
              </a:rPr>
              <a:t>vapor, </a:t>
            </a:r>
            <a:r>
              <a:rPr sz="2400" spc="-10" dirty="0">
                <a:latin typeface="Perpetua"/>
                <a:cs typeface="Perpetua"/>
              </a:rPr>
              <a:t>methane, </a:t>
            </a:r>
            <a:r>
              <a:rPr sz="2400" dirty="0">
                <a:latin typeface="Perpetua"/>
                <a:cs typeface="Perpetua"/>
              </a:rPr>
              <a:t>carbon </a:t>
            </a:r>
            <a:r>
              <a:rPr sz="2400" spc="-5" dirty="0">
                <a:latin typeface="Perpetua"/>
                <a:cs typeface="Perpetua"/>
              </a:rPr>
              <a:t>dioxide and ammonia </a:t>
            </a:r>
            <a:r>
              <a:rPr sz="2400" spc="-10" dirty="0">
                <a:latin typeface="Perpetua"/>
                <a:cs typeface="Perpetua"/>
              </a:rPr>
              <a:t>released</a:t>
            </a:r>
            <a:r>
              <a:rPr sz="2400" spc="-13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from</a:t>
            </a:r>
            <a:endParaRPr sz="2400">
              <a:latin typeface="Perpetua"/>
              <a:cs typeface="Perpetua"/>
            </a:endParaRPr>
          </a:p>
          <a:p>
            <a:pPr marL="311785">
              <a:lnSpc>
                <a:spcPts val="2590"/>
              </a:lnSpc>
            </a:pPr>
            <a:r>
              <a:rPr sz="2400" spc="-5" dirty="0">
                <a:latin typeface="Perpetua"/>
                <a:cs typeface="Perpetua"/>
              </a:rPr>
              <a:t>molten mass </a:t>
            </a:r>
            <a:r>
              <a:rPr sz="2400" spc="-25" dirty="0">
                <a:latin typeface="Perpetua"/>
                <a:cs typeface="Perpetua"/>
              </a:rPr>
              <a:t>covered </a:t>
            </a:r>
            <a:r>
              <a:rPr sz="2400" dirty="0">
                <a:latin typeface="Perpetua"/>
                <a:cs typeface="Perpetua"/>
              </a:rPr>
              <a:t>the</a:t>
            </a:r>
            <a:r>
              <a:rPr sz="2400" spc="-10" dirty="0">
                <a:latin typeface="Perpetua"/>
                <a:cs typeface="Perpetua"/>
              </a:rPr>
              <a:t> surface.</a:t>
            </a:r>
            <a:endParaRPr sz="2400">
              <a:latin typeface="Perpetua"/>
              <a:cs typeface="Perpetua"/>
            </a:endParaRPr>
          </a:p>
          <a:p>
            <a:pPr marL="311785" marR="608965" indent="-274320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311785" algn="l"/>
                <a:tab pos="312420" algn="l"/>
              </a:tabLst>
            </a:pPr>
            <a:r>
              <a:rPr sz="2400" dirty="0">
                <a:latin typeface="Perpetua"/>
                <a:cs typeface="Perpetua"/>
              </a:rPr>
              <a:t>The UV </a:t>
            </a:r>
            <a:r>
              <a:rPr sz="2400" spc="-25" dirty="0">
                <a:latin typeface="Perpetua"/>
                <a:cs typeface="Perpetua"/>
              </a:rPr>
              <a:t>rays </a:t>
            </a:r>
            <a:r>
              <a:rPr sz="2400" spc="-10" dirty="0">
                <a:latin typeface="Perpetua"/>
                <a:cs typeface="Perpetua"/>
              </a:rPr>
              <a:t>from </a:t>
            </a:r>
            <a:r>
              <a:rPr sz="2400" dirty="0">
                <a:latin typeface="Perpetua"/>
                <a:cs typeface="Perpetua"/>
              </a:rPr>
              <a:t>the sun </a:t>
            </a:r>
            <a:r>
              <a:rPr sz="2400" spc="-15" dirty="0">
                <a:latin typeface="Perpetua"/>
                <a:cs typeface="Perpetua"/>
              </a:rPr>
              <a:t>broke </a:t>
            </a:r>
            <a:r>
              <a:rPr sz="2400" dirty="0">
                <a:latin typeface="Perpetua"/>
                <a:cs typeface="Perpetua"/>
              </a:rPr>
              <a:t>up </a:t>
            </a:r>
            <a:r>
              <a:rPr sz="2400" spc="-15" dirty="0">
                <a:latin typeface="Perpetua"/>
                <a:cs typeface="Perpetua"/>
              </a:rPr>
              <a:t>water </a:t>
            </a:r>
            <a:r>
              <a:rPr sz="2400" dirty="0">
                <a:latin typeface="Perpetua"/>
                <a:cs typeface="Perpetua"/>
              </a:rPr>
              <a:t>into </a:t>
            </a:r>
            <a:r>
              <a:rPr sz="2400" spc="-5" dirty="0">
                <a:latin typeface="Perpetua"/>
                <a:cs typeface="Perpetua"/>
              </a:rPr>
              <a:t>Hydrogen and  </a:t>
            </a:r>
            <a:r>
              <a:rPr sz="2400" spc="-10" dirty="0">
                <a:latin typeface="Perpetua"/>
                <a:cs typeface="Perpetua"/>
              </a:rPr>
              <a:t>oxygen </a:t>
            </a:r>
            <a:r>
              <a:rPr sz="2400" spc="-5" dirty="0">
                <a:latin typeface="Perpetua"/>
                <a:cs typeface="Perpetua"/>
              </a:rPr>
              <a:t>and lighter </a:t>
            </a:r>
            <a:r>
              <a:rPr sz="2400" dirty="0">
                <a:latin typeface="Perpetua"/>
                <a:cs typeface="Perpetua"/>
              </a:rPr>
              <a:t>H</a:t>
            </a:r>
            <a:r>
              <a:rPr sz="2400" baseline="-20833" dirty="0">
                <a:latin typeface="Perpetua"/>
                <a:cs typeface="Perpetua"/>
              </a:rPr>
              <a:t>2</a:t>
            </a:r>
            <a:r>
              <a:rPr sz="2400" spc="247" baseline="-20833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escaped.</a:t>
            </a:r>
            <a:endParaRPr sz="2400">
              <a:latin typeface="Perpetua"/>
              <a:cs typeface="Perpetua"/>
            </a:endParaRPr>
          </a:p>
          <a:p>
            <a:pPr marL="311785" marR="514350" indent="-274320">
              <a:lnSpc>
                <a:spcPts val="231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311785" algn="l"/>
                <a:tab pos="312420" algn="l"/>
              </a:tabLst>
            </a:pPr>
            <a:r>
              <a:rPr sz="2400" spc="-5" dirty="0">
                <a:latin typeface="Perpetua"/>
                <a:cs typeface="Perpetua"/>
              </a:rPr>
              <a:t>Oxygen </a:t>
            </a:r>
            <a:r>
              <a:rPr sz="2400" dirty="0">
                <a:latin typeface="Perpetua"/>
                <a:cs typeface="Perpetua"/>
              </a:rPr>
              <a:t>combined with </a:t>
            </a:r>
            <a:r>
              <a:rPr sz="2400" spc="-5" dirty="0">
                <a:latin typeface="Perpetua"/>
                <a:cs typeface="Perpetua"/>
              </a:rPr>
              <a:t>ammonia and methane </a:t>
            </a:r>
            <a:r>
              <a:rPr sz="2400" dirty="0">
                <a:latin typeface="Perpetua"/>
                <a:cs typeface="Perpetua"/>
              </a:rPr>
              <a:t>to </a:t>
            </a:r>
            <a:r>
              <a:rPr sz="2400" spc="15" dirty="0">
                <a:latin typeface="Perpetua"/>
                <a:cs typeface="Perpetua"/>
              </a:rPr>
              <a:t>form </a:t>
            </a:r>
            <a:r>
              <a:rPr sz="2400" spc="-50" dirty="0">
                <a:latin typeface="Perpetua"/>
                <a:cs typeface="Perpetua"/>
              </a:rPr>
              <a:t>water,  </a:t>
            </a:r>
            <a:r>
              <a:rPr sz="2400" spc="-5" dirty="0">
                <a:latin typeface="Perpetua"/>
                <a:cs typeface="Perpetua"/>
              </a:rPr>
              <a:t>CO</a:t>
            </a:r>
            <a:r>
              <a:rPr sz="2400" spc="-7" baseline="-20833" dirty="0">
                <a:latin typeface="Perpetua"/>
                <a:cs typeface="Perpetua"/>
              </a:rPr>
              <a:t>2 </a:t>
            </a:r>
            <a:r>
              <a:rPr sz="2400" spc="-5" dirty="0">
                <a:latin typeface="Perpetua"/>
                <a:cs typeface="Perpetua"/>
              </a:rPr>
              <a:t>and</a:t>
            </a:r>
            <a:r>
              <a:rPr sz="2400" spc="-20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others.</a:t>
            </a:r>
            <a:endParaRPr sz="2400">
              <a:latin typeface="Perpetua"/>
              <a:cs typeface="Perpetua"/>
            </a:endParaRPr>
          </a:p>
          <a:p>
            <a:pPr marL="311785" indent="-274320">
              <a:lnSpc>
                <a:spcPct val="100000"/>
              </a:lnSpc>
              <a:spcBef>
                <a:spcPts val="3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311785" algn="l"/>
                <a:tab pos="312420" algn="l"/>
              </a:tabLst>
            </a:pPr>
            <a:r>
              <a:rPr sz="2400" dirty="0">
                <a:latin typeface="Perpetua"/>
                <a:cs typeface="Perpetua"/>
              </a:rPr>
              <a:t>The ozone </a:t>
            </a:r>
            <a:r>
              <a:rPr sz="2400" spc="-30" dirty="0">
                <a:latin typeface="Perpetua"/>
                <a:cs typeface="Perpetua"/>
              </a:rPr>
              <a:t>layer </a:t>
            </a:r>
            <a:r>
              <a:rPr sz="2400" spc="-15" dirty="0">
                <a:latin typeface="Perpetua"/>
                <a:cs typeface="Perpetua"/>
              </a:rPr>
              <a:t>was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formed.</a:t>
            </a:r>
            <a:endParaRPr sz="2400">
              <a:latin typeface="Perpetua"/>
              <a:cs typeface="Perpetua"/>
            </a:endParaRPr>
          </a:p>
          <a:p>
            <a:pPr marL="311785" marR="15367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311785" algn="l"/>
                <a:tab pos="312420" algn="l"/>
              </a:tabLst>
            </a:pPr>
            <a:r>
              <a:rPr sz="2400" spc="-5" dirty="0">
                <a:latin typeface="Perpetua"/>
                <a:cs typeface="Perpetua"/>
              </a:rPr>
              <a:t>As </a:t>
            </a:r>
            <a:r>
              <a:rPr sz="2400" dirty="0">
                <a:latin typeface="Perpetua"/>
                <a:cs typeface="Perpetua"/>
              </a:rPr>
              <a:t>it </a:t>
            </a:r>
            <a:r>
              <a:rPr sz="2400" spc="-5" dirty="0">
                <a:latin typeface="Perpetua"/>
                <a:cs typeface="Perpetua"/>
              </a:rPr>
              <a:t>cooled,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15" dirty="0">
                <a:latin typeface="Perpetua"/>
                <a:cs typeface="Perpetua"/>
              </a:rPr>
              <a:t>water </a:t>
            </a:r>
            <a:r>
              <a:rPr sz="2400" spc="-10" dirty="0">
                <a:latin typeface="Perpetua"/>
                <a:cs typeface="Perpetua"/>
              </a:rPr>
              <a:t>vapor </a:t>
            </a:r>
            <a:r>
              <a:rPr sz="2400" dirty="0">
                <a:latin typeface="Perpetua"/>
                <a:cs typeface="Perpetua"/>
              </a:rPr>
              <a:t>fell </a:t>
            </a:r>
            <a:r>
              <a:rPr sz="2400" spc="-5" dirty="0">
                <a:latin typeface="Perpetua"/>
                <a:cs typeface="Perpetua"/>
              </a:rPr>
              <a:t>as rain, </a:t>
            </a:r>
            <a:r>
              <a:rPr sz="2400" dirty="0">
                <a:latin typeface="Perpetua"/>
                <a:cs typeface="Perpetua"/>
              </a:rPr>
              <a:t>to fill </a:t>
            </a:r>
            <a:r>
              <a:rPr sz="2400" spc="-5" dirty="0">
                <a:latin typeface="Perpetua"/>
                <a:cs typeface="Perpetua"/>
              </a:rPr>
              <a:t>all </a:t>
            </a:r>
            <a:r>
              <a:rPr sz="2400" dirty="0">
                <a:latin typeface="Perpetua"/>
                <a:cs typeface="Perpetua"/>
              </a:rPr>
              <a:t>the</a:t>
            </a:r>
            <a:r>
              <a:rPr sz="2400" spc="-254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depressions  and </a:t>
            </a:r>
            <a:r>
              <a:rPr sz="2400" spc="15" dirty="0">
                <a:latin typeface="Perpetua"/>
                <a:cs typeface="Perpetua"/>
              </a:rPr>
              <a:t>form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oceans.</a:t>
            </a:r>
            <a:endParaRPr sz="2400">
              <a:latin typeface="Perpetua"/>
              <a:cs typeface="Perpetua"/>
            </a:endParaRPr>
          </a:p>
          <a:p>
            <a:pPr marL="311785" indent="-274320">
              <a:lnSpc>
                <a:spcPts val="2595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311785" algn="l"/>
                <a:tab pos="312420" algn="l"/>
              </a:tabLst>
            </a:pPr>
            <a:r>
              <a:rPr sz="2400" b="1" dirty="0">
                <a:latin typeface="Perpetua"/>
                <a:cs typeface="Perpetua"/>
              </a:rPr>
              <a:t>Life </a:t>
            </a:r>
            <a:r>
              <a:rPr sz="2400" b="1" spc="-5" dirty="0">
                <a:latin typeface="Perpetua"/>
                <a:cs typeface="Perpetua"/>
              </a:rPr>
              <a:t>appeared </a:t>
            </a:r>
            <a:r>
              <a:rPr sz="2400" b="1" dirty="0">
                <a:latin typeface="Perpetua"/>
                <a:cs typeface="Perpetua"/>
              </a:rPr>
              <a:t>500 </a:t>
            </a:r>
            <a:r>
              <a:rPr sz="2400" b="1" spc="-5" dirty="0">
                <a:latin typeface="Perpetua"/>
                <a:cs typeface="Perpetua"/>
              </a:rPr>
              <a:t>Million </a:t>
            </a:r>
            <a:r>
              <a:rPr sz="2400" b="1" spc="-15" dirty="0">
                <a:latin typeface="Perpetua"/>
                <a:cs typeface="Perpetua"/>
              </a:rPr>
              <a:t>years </a:t>
            </a:r>
            <a:r>
              <a:rPr sz="2400" b="1" spc="-5" dirty="0">
                <a:latin typeface="Perpetua"/>
                <a:cs typeface="Perpetua"/>
              </a:rPr>
              <a:t>after the </a:t>
            </a:r>
            <a:r>
              <a:rPr sz="2400" b="1" dirty="0">
                <a:latin typeface="Perpetua"/>
                <a:cs typeface="Perpetua"/>
              </a:rPr>
              <a:t>formation</a:t>
            </a:r>
            <a:r>
              <a:rPr sz="2400" b="1" spc="-60" dirty="0">
                <a:latin typeface="Perpetua"/>
                <a:cs typeface="Perpetua"/>
              </a:rPr>
              <a:t> </a:t>
            </a:r>
            <a:r>
              <a:rPr sz="2400" b="1" dirty="0">
                <a:latin typeface="Perpetua"/>
                <a:cs typeface="Perpetua"/>
              </a:rPr>
              <a:t>of</a:t>
            </a:r>
            <a:endParaRPr sz="2400">
              <a:latin typeface="Perpetua"/>
              <a:cs typeface="Perpetua"/>
            </a:endParaRPr>
          </a:p>
          <a:p>
            <a:pPr marL="311785">
              <a:lnSpc>
                <a:spcPts val="2595"/>
              </a:lnSpc>
            </a:pPr>
            <a:r>
              <a:rPr sz="2400" b="1" spc="10" dirty="0">
                <a:latin typeface="Perpetua"/>
                <a:cs typeface="Perpetua"/>
              </a:rPr>
              <a:t>earth.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228600"/>
            <a:ext cx="74480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5" y="457200"/>
            <a:ext cx="8035294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25958"/>
            <a:ext cx="57505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/>
              <a:t>ORIGIN AND </a:t>
            </a:r>
            <a:r>
              <a:rPr sz="3200" spc="-10" dirty="0"/>
              <a:t>EVOLUTION </a:t>
            </a:r>
            <a:r>
              <a:rPr sz="3200" dirty="0"/>
              <a:t>OF</a:t>
            </a:r>
            <a:r>
              <a:rPr sz="3200" spc="-235" dirty="0"/>
              <a:t> </a:t>
            </a:r>
            <a:r>
              <a:rPr sz="3200" dirty="0"/>
              <a:t>MAN: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538985"/>
            <a:ext cx="7794625" cy="453199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5" dirty="0">
                <a:latin typeface="Perpetua"/>
                <a:cs typeface="Perpetua"/>
              </a:rPr>
              <a:t>About </a:t>
            </a:r>
            <a:r>
              <a:rPr sz="1800" dirty="0">
                <a:latin typeface="Perpetua"/>
                <a:cs typeface="Perpetua"/>
              </a:rPr>
              <a:t>15 </a:t>
            </a:r>
            <a:r>
              <a:rPr sz="1800" spc="-30" dirty="0">
                <a:latin typeface="Perpetua"/>
                <a:cs typeface="Perpetua"/>
              </a:rPr>
              <a:t>mya </a:t>
            </a:r>
            <a:r>
              <a:rPr sz="1800" dirty="0">
                <a:latin typeface="Perpetua"/>
                <a:cs typeface="Perpetua"/>
              </a:rPr>
              <a:t>primates </a:t>
            </a:r>
            <a:r>
              <a:rPr sz="1800" spc="-5" dirty="0">
                <a:latin typeface="Perpetua"/>
                <a:cs typeface="Perpetua"/>
              </a:rPr>
              <a:t>called </a:t>
            </a:r>
            <a:r>
              <a:rPr sz="1800" b="1" i="1" spc="-5" dirty="0">
                <a:latin typeface="Perpetua"/>
                <a:cs typeface="Perpetua"/>
              </a:rPr>
              <a:t>Dryopithecus </a:t>
            </a:r>
            <a:r>
              <a:rPr sz="1800" dirty="0">
                <a:latin typeface="Perpetua"/>
                <a:cs typeface="Perpetua"/>
              </a:rPr>
              <a:t>and </a:t>
            </a:r>
            <a:r>
              <a:rPr sz="1800" b="1" i="1" spc="-5" dirty="0">
                <a:latin typeface="Perpetua"/>
                <a:cs typeface="Perpetua"/>
              </a:rPr>
              <a:t>Ramapithecus </a:t>
            </a:r>
            <a:r>
              <a:rPr sz="1800" spc="-20" dirty="0">
                <a:latin typeface="Perpetua"/>
                <a:cs typeface="Perpetua"/>
              </a:rPr>
              <a:t>were</a:t>
            </a:r>
            <a:r>
              <a:rPr sz="1800" spc="-65" dirty="0">
                <a:latin typeface="Perpetua"/>
                <a:cs typeface="Perpetua"/>
              </a:rPr>
              <a:t> </a:t>
            </a:r>
            <a:r>
              <a:rPr sz="1800" spc="-20" dirty="0">
                <a:latin typeface="Perpetua"/>
                <a:cs typeface="Perpetua"/>
              </a:rPr>
              <a:t>existing.</a:t>
            </a:r>
            <a:endParaRPr sz="18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10" dirty="0">
                <a:latin typeface="Perpetua"/>
                <a:cs typeface="Perpetua"/>
              </a:rPr>
              <a:t>They </a:t>
            </a:r>
            <a:r>
              <a:rPr sz="1800" spc="-20" dirty="0">
                <a:latin typeface="Perpetua"/>
                <a:cs typeface="Perpetua"/>
              </a:rPr>
              <a:t>were </a:t>
            </a:r>
            <a:r>
              <a:rPr sz="1800" dirty="0">
                <a:latin typeface="Perpetua"/>
                <a:cs typeface="Perpetua"/>
              </a:rPr>
              <a:t>hairy and </a:t>
            </a:r>
            <a:r>
              <a:rPr sz="1800" spc="-10" dirty="0">
                <a:latin typeface="Perpetua"/>
                <a:cs typeface="Perpetua"/>
              </a:rPr>
              <a:t>walked like </a:t>
            </a:r>
            <a:r>
              <a:rPr sz="1800" spc="5" dirty="0">
                <a:latin typeface="Perpetua"/>
                <a:cs typeface="Perpetua"/>
              </a:rPr>
              <a:t>gorillas </a:t>
            </a:r>
            <a:r>
              <a:rPr sz="1800" dirty="0">
                <a:latin typeface="Perpetua"/>
                <a:cs typeface="Perpetua"/>
              </a:rPr>
              <a:t>and</a:t>
            </a:r>
            <a:r>
              <a:rPr sz="1800" spc="-70" dirty="0">
                <a:latin typeface="Perpetua"/>
                <a:cs typeface="Perpetua"/>
              </a:rPr>
              <a:t> </a:t>
            </a:r>
            <a:r>
              <a:rPr sz="1800" dirty="0">
                <a:latin typeface="Perpetua"/>
                <a:cs typeface="Perpetua"/>
              </a:rPr>
              <a:t>chimpanzees.</a:t>
            </a:r>
            <a:endParaRPr sz="18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i="1" spc="-10" dirty="0">
                <a:latin typeface="Perpetua"/>
                <a:cs typeface="Perpetua"/>
              </a:rPr>
              <a:t>Ramapithecus </a:t>
            </a:r>
            <a:r>
              <a:rPr sz="1800" spc="-10" dirty="0">
                <a:latin typeface="Perpetua"/>
                <a:cs typeface="Perpetua"/>
              </a:rPr>
              <a:t>was </a:t>
            </a:r>
            <a:r>
              <a:rPr sz="1800" spc="-5" dirty="0">
                <a:latin typeface="Perpetua"/>
                <a:cs typeface="Perpetua"/>
              </a:rPr>
              <a:t>more </a:t>
            </a:r>
            <a:r>
              <a:rPr sz="1800" b="1" spc="-5" dirty="0">
                <a:latin typeface="Perpetua"/>
                <a:cs typeface="Perpetua"/>
              </a:rPr>
              <a:t>man </a:t>
            </a:r>
            <a:r>
              <a:rPr sz="1800" b="1" spc="-10" dirty="0">
                <a:latin typeface="Perpetua"/>
                <a:cs typeface="Perpetua"/>
              </a:rPr>
              <a:t>like </a:t>
            </a:r>
            <a:r>
              <a:rPr sz="1800" dirty="0">
                <a:latin typeface="Perpetua"/>
                <a:cs typeface="Perpetua"/>
              </a:rPr>
              <a:t>while </a:t>
            </a:r>
            <a:r>
              <a:rPr sz="1800" i="1" spc="-10" dirty="0">
                <a:latin typeface="Perpetua"/>
                <a:cs typeface="Perpetua"/>
              </a:rPr>
              <a:t>Dryopithecus </a:t>
            </a:r>
            <a:r>
              <a:rPr sz="1800" spc="-10" dirty="0">
                <a:latin typeface="Perpetua"/>
                <a:cs typeface="Perpetua"/>
              </a:rPr>
              <a:t>was </a:t>
            </a:r>
            <a:r>
              <a:rPr sz="1800" spc="-5" dirty="0">
                <a:latin typeface="Perpetua"/>
                <a:cs typeface="Perpetua"/>
              </a:rPr>
              <a:t>more</a:t>
            </a:r>
            <a:r>
              <a:rPr sz="1800" spc="-15" dirty="0">
                <a:latin typeface="Perpetua"/>
                <a:cs typeface="Perpetua"/>
              </a:rPr>
              <a:t> </a:t>
            </a:r>
            <a:r>
              <a:rPr sz="1800" b="1" spc="-10" dirty="0">
                <a:latin typeface="Perpetua"/>
                <a:cs typeface="Perpetua"/>
              </a:rPr>
              <a:t>ape-like.</a:t>
            </a:r>
            <a:endParaRPr sz="18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25" dirty="0">
                <a:latin typeface="Perpetua"/>
                <a:cs typeface="Perpetua"/>
              </a:rPr>
              <a:t>Few</a:t>
            </a:r>
            <a:r>
              <a:rPr sz="1800" spc="-40" dirty="0">
                <a:latin typeface="Perpetua"/>
                <a:cs typeface="Perpetua"/>
              </a:rPr>
              <a:t> </a:t>
            </a:r>
            <a:r>
              <a:rPr sz="1800" dirty="0">
                <a:latin typeface="Perpetua"/>
                <a:cs typeface="Perpetua"/>
              </a:rPr>
              <a:t>fossils</a:t>
            </a:r>
            <a:r>
              <a:rPr sz="1800" spc="-10" dirty="0">
                <a:latin typeface="Perpetua"/>
                <a:cs typeface="Perpetua"/>
              </a:rPr>
              <a:t> </a:t>
            </a:r>
            <a:r>
              <a:rPr sz="1800" dirty="0">
                <a:latin typeface="Perpetua"/>
                <a:cs typeface="Perpetua"/>
              </a:rPr>
              <a:t>of</a:t>
            </a:r>
            <a:r>
              <a:rPr sz="1800" spc="-20" dirty="0">
                <a:latin typeface="Perpetua"/>
                <a:cs typeface="Perpetua"/>
              </a:rPr>
              <a:t> </a:t>
            </a:r>
            <a:r>
              <a:rPr sz="1800" spc="-10" dirty="0">
                <a:latin typeface="Perpetua"/>
                <a:cs typeface="Perpetua"/>
              </a:rPr>
              <a:t>man-like</a:t>
            </a:r>
            <a:r>
              <a:rPr sz="1800" dirty="0">
                <a:latin typeface="Perpetua"/>
                <a:cs typeface="Perpetua"/>
              </a:rPr>
              <a:t> bones</a:t>
            </a:r>
            <a:r>
              <a:rPr sz="1800" spc="-30" dirty="0">
                <a:latin typeface="Perpetua"/>
                <a:cs typeface="Perpetua"/>
              </a:rPr>
              <a:t> </a:t>
            </a:r>
            <a:r>
              <a:rPr sz="1800" spc="-20" dirty="0">
                <a:latin typeface="Perpetua"/>
                <a:cs typeface="Perpetua"/>
              </a:rPr>
              <a:t>have </a:t>
            </a:r>
            <a:r>
              <a:rPr sz="1800" dirty="0">
                <a:latin typeface="Perpetua"/>
                <a:cs typeface="Perpetua"/>
              </a:rPr>
              <a:t>been</a:t>
            </a:r>
            <a:r>
              <a:rPr sz="1800" spc="-20" dirty="0">
                <a:latin typeface="Perpetua"/>
                <a:cs typeface="Perpetua"/>
              </a:rPr>
              <a:t> </a:t>
            </a:r>
            <a:r>
              <a:rPr sz="1800" spc="-10" dirty="0">
                <a:latin typeface="Perpetua"/>
                <a:cs typeface="Perpetua"/>
              </a:rPr>
              <a:t>discovered</a:t>
            </a:r>
            <a:r>
              <a:rPr sz="1800" spc="-60" dirty="0">
                <a:latin typeface="Perpetua"/>
                <a:cs typeface="Perpetua"/>
              </a:rPr>
              <a:t> </a:t>
            </a:r>
            <a:r>
              <a:rPr sz="1800" dirty="0">
                <a:latin typeface="Perpetua"/>
                <a:cs typeface="Perpetua"/>
              </a:rPr>
              <a:t>in</a:t>
            </a:r>
            <a:r>
              <a:rPr sz="1800" spc="-5" dirty="0">
                <a:latin typeface="Perpetua"/>
                <a:cs typeface="Perpetua"/>
              </a:rPr>
              <a:t> </a:t>
            </a:r>
            <a:r>
              <a:rPr sz="1800" dirty="0">
                <a:latin typeface="Perpetua"/>
                <a:cs typeface="Perpetua"/>
              </a:rPr>
              <a:t>Ethiopia</a:t>
            </a:r>
            <a:r>
              <a:rPr sz="1800" spc="-15" dirty="0">
                <a:latin typeface="Perpetua"/>
                <a:cs typeface="Perpetua"/>
              </a:rPr>
              <a:t> </a:t>
            </a:r>
            <a:r>
              <a:rPr sz="1800" dirty="0">
                <a:latin typeface="Perpetua"/>
                <a:cs typeface="Perpetua"/>
              </a:rPr>
              <a:t>and</a:t>
            </a:r>
            <a:r>
              <a:rPr sz="1800" spc="-225" dirty="0">
                <a:latin typeface="Perpetua"/>
                <a:cs typeface="Perpetua"/>
              </a:rPr>
              <a:t> </a:t>
            </a:r>
            <a:r>
              <a:rPr sz="1800" spc="-25" dirty="0">
                <a:latin typeface="Perpetua"/>
                <a:cs typeface="Perpetua"/>
              </a:rPr>
              <a:t>Tanzania.</a:t>
            </a:r>
            <a:endParaRPr sz="18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500" spc="2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500">
              <a:latin typeface="Wingdings 2"/>
              <a:cs typeface="Wingdings 2"/>
            </a:endParaRPr>
          </a:p>
          <a:p>
            <a:pPr marL="287020" indent="-274320">
              <a:lnSpc>
                <a:spcPts val="2155"/>
              </a:lnSpc>
              <a:spcBef>
                <a:spcPts val="229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85" dirty="0">
                <a:latin typeface="Perpetua"/>
                <a:cs typeface="Perpetua"/>
              </a:rPr>
              <a:t>Two </a:t>
            </a:r>
            <a:r>
              <a:rPr sz="1800" spc="-30" dirty="0">
                <a:latin typeface="Perpetua"/>
                <a:cs typeface="Perpetua"/>
              </a:rPr>
              <a:t>mya </a:t>
            </a:r>
            <a:r>
              <a:rPr sz="1800" b="1" i="1" spc="-10" dirty="0">
                <a:latin typeface="Perpetua"/>
                <a:cs typeface="Perpetua"/>
              </a:rPr>
              <a:t>Australopithecines </a:t>
            </a:r>
            <a:r>
              <a:rPr sz="1800" spc="-10" dirty="0">
                <a:latin typeface="Perpetua"/>
                <a:cs typeface="Perpetua"/>
              </a:rPr>
              <a:t>probably lived </a:t>
            </a:r>
            <a:r>
              <a:rPr sz="1800" spc="-5" dirty="0">
                <a:latin typeface="Perpetua"/>
                <a:cs typeface="Perpetua"/>
              </a:rPr>
              <a:t>in East </a:t>
            </a:r>
            <a:r>
              <a:rPr sz="1800" dirty="0">
                <a:latin typeface="Perpetua"/>
                <a:cs typeface="Perpetua"/>
              </a:rPr>
              <a:t>African</a:t>
            </a:r>
            <a:r>
              <a:rPr sz="1800" spc="-70" dirty="0">
                <a:latin typeface="Perpetua"/>
                <a:cs typeface="Perpetua"/>
              </a:rPr>
              <a:t> </a:t>
            </a:r>
            <a:r>
              <a:rPr sz="1800" dirty="0">
                <a:latin typeface="Perpetua"/>
                <a:cs typeface="Perpetua"/>
              </a:rPr>
              <a:t>grasslands.</a:t>
            </a:r>
            <a:endParaRPr sz="1800">
              <a:latin typeface="Perpetua"/>
              <a:cs typeface="Perpetua"/>
            </a:endParaRPr>
          </a:p>
          <a:p>
            <a:pPr marL="561340" lvl="1" indent="-229235">
              <a:lnSpc>
                <a:spcPts val="2035"/>
              </a:lnSpc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spc="-5" dirty="0">
                <a:latin typeface="Perpetua"/>
                <a:cs typeface="Perpetua"/>
              </a:rPr>
              <a:t>They hunted </a:t>
            </a:r>
            <a:r>
              <a:rPr sz="1700" dirty="0">
                <a:latin typeface="Perpetua"/>
                <a:cs typeface="Perpetua"/>
              </a:rPr>
              <a:t>with </a:t>
            </a:r>
            <a:r>
              <a:rPr sz="1700" spc="-5" dirty="0">
                <a:latin typeface="Perpetua"/>
                <a:cs typeface="Perpetua"/>
              </a:rPr>
              <a:t>stone</a:t>
            </a:r>
            <a:r>
              <a:rPr sz="1700" dirty="0">
                <a:latin typeface="Perpetua"/>
                <a:cs typeface="Perpetua"/>
              </a:rPr>
              <a:t> </a:t>
            </a:r>
            <a:r>
              <a:rPr sz="1700" spc="-15" dirty="0">
                <a:latin typeface="Perpetua"/>
                <a:cs typeface="Perpetua"/>
              </a:rPr>
              <a:t>weapons.</a:t>
            </a:r>
            <a:endParaRPr sz="1700">
              <a:latin typeface="Perpetua"/>
              <a:cs typeface="Perpetua"/>
            </a:endParaRPr>
          </a:p>
          <a:p>
            <a:pPr marL="561340" lvl="1" indent="-229235">
              <a:lnSpc>
                <a:spcPct val="100000"/>
              </a:lnSpc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spc="-5" dirty="0">
                <a:latin typeface="Perpetua"/>
                <a:cs typeface="Perpetua"/>
              </a:rPr>
              <a:t>Essentially </a:t>
            </a:r>
            <a:r>
              <a:rPr sz="1700" spc="-10" dirty="0">
                <a:latin typeface="Perpetua"/>
                <a:cs typeface="Perpetua"/>
              </a:rPr>
              <a:t>ate</a:t>
            </a:r>
            <a:r>
              <a:rPr sz="1700" spc="5" dirty="0">
                <a:latin typeface="Perpetua"/>
                <a:cs typeface="Perpetua"/>
              </a:rPr>
              <a:t> fruit.</a:t>
            </a:r>
            <a:endParaRPr sz="17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500" spc="2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500">
              <a:latin typeface="Wingdings 2"/>
              <a:cs typeface="Wingdings 2"/>
            </a:endParaRPr>
          </a:p>
          <a:p>
            <a:pPr marL="287020" indent="-274320">
              <a:lnSpc>
                <a:spcPct val="100000"/>
              </a:lnSpc>
              <a:spcBef>
                <a:spcPts val="225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5" dirty="0">
                <a:latin typeface="Perpetua"/>
                <a:cs typeface="Perpetua"/>
              </a:rPr>
              <a:t>The </a:t>
            </a:r>
            <a:r>
              <a:rPr sz="1800" spc="5" dirty="0">
                <a:latin typeface="Perpetua"/>
                <a:cs typeface="Perpetua"/>
              </a:rPr>
              <a:t>first </a:t>
            </a:r>
            <a:r>
              <a:rPr sz="1800" spc="-5" dirty="0">
                <a:latin typeface="Perpetua"/>
                <a:cs typeface="Perpetua"/>
              </a:rPr>
              <a:t>human-like </a:t>
            </a:r>
            <a:r>
              <a:rPr sz="1800" dirty="0">
                <a:latin typeface="Perpetua"/>
                <a:cs typeface="Perpetua"/>
              </a:rPr>
              <a:t>being the </a:t>
            </a:r>
            <a:r>
              <a:rPr sz="1800" spc="-5" dirty="0">
                <a:latin typeface="Perpetua"/>
                <a:cs typeface="Perpetua"/>
              </a:rPr>
              <a:t>hominid </a:t>
            </a:r>
            <a:r>
              <a:rPr sz="1800" dirty="0">
                <a:latin typeface="Perpetua"/>
                <a:cs typeface="Perpetua"/>
              </a:rPr>
              <a:t>and </a:t>
            </a:r>
            <a:r>
              <a:rPr sz="1800" spc="-10" dirty="0">
                <a:latin typeface="Perpetua"/>
                <a:cs typeface="Perpetua"/>
              </a:rPr>
              <a:t>was </a:t>
            </a:r>
            <a:r>
              <a:rPr sz="1800" dirty="0">
                <a:latin typeface="Perpetua"/>
                <a:cs typeface="Perpetua"/>
              </a:rPr>
              <a:t>called </a:t>
            </a:r>
            <a:r>
              <a:rPr sz="1800" b="1" i="1" dirty="0">
                <a:latin typeface="Perpetua"/>
                <a:cs typeface="Perpetua"/>
              </a:rPr>
              <a:t>Homo</a:t>
            </a:r>
            <a:r>
              <a:rPr sz="1800" b="1" i="1" spc="-105" dirty="0">
                <a:latin typeface="Perpetua"/>
                <a:cs typeface="Perpetua"/>
              </a:rPr>
              <a:t> </a:t>
            </a:r>
            <a:r>
              <a:rPr sz="1800" b="1" i="1" spc="-10" dirty="0">
                <a:latin typeface="Perpetua"/>
                <a:cs typeface="Perpetua"/>
              </a:rPr>
              <a:t>habilis</a:t>
            </a:r>
            <a:r>
              <a:rPr sz="1800" spc="-10" dirty="0">
                <a:latin typeface="Perpetua"/>
                <a:cs typeface="Perpetua"/>
              </a:rPr>
              <a:t>.</a:t>
            </a:r>
            <a:endParaRPr sz="1800">
              <a:latin typeface="Perpetua"/>
              <a:cs typeface="Perpetua"/>
            </a:endParaRPr>
          </a:p>
          <a:p>
            <a:pPr marL="561340" lvl="1" indent="-229235">
              <a:lnSpc>
                <a:spcPts val="2035"/>
              </a:lnSpc>
              <a:spcBef>
                <a:spcPts val="5"/>
              </a:spcBef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dirty="0">
                <a:latin typeface="Perpetua"/>
                <a:cs typeface="Perpetua"/>
              </a:rPr>
              <a:t>Brain capacity </a:t>
            </a:r>
            <a:r>
              <a:rPr sz="1700" spc="-20" dirty="0">
                <a:latin typeface="Perpetua"/>
                <a:cs typeface="Perpetua"/>
              </a:rPr>
              <a:t>wee </a:t>
            </a:r>
            <a:r>
              <a:rPr sz="1700" spc="-10" dirty="0">
                <a:latin typeface="Perpetua"/>
                <a:cs typeface="Perpetua"/>
              </a:rPr>
              <a:t>between </a:t>
            </a:r>
            <a:r>
              <a:rPr sz="1700" dirty="0">
                <a:latin typeface="Perpetua"/>
                <a:cs typeface="Perpetua"/>
              </a:rPr>
              <a:t>650 – 800</a:t>
            </a:r>
            <a:r>
              <a:rPr sz="1700" spc="-80" dirty="0">
                <a:latin typeface="Perpetua"/>
                <a:cs typeface="Perpetua"/>
              </a:rPr>
              <a:t> </a:t>
            </a:r>
            <a:r>
              <a:rPr sz="1700" spc="-5" dirty="0">
                <a:latin typeface="Perpetua"/>
                <a:cs typeface="Perpetua"/>
              </a:rPr>
              <a:t>c.</a:t>
            </a:r>
            <a:endParaRPr sz="1700">
              <a:latin typeface="Perpetua"/>
              <a:cs typeface="Perpetua"/>
            </a:endParaRPr>
          </a:p>
          <a:p>
            <a:pPr marL="561340" lvl="1" indent="-229235">
              <a:lnSpc>
                <a:spcPts val="2035"/>
              </a:lnSpc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spc="-5" dirty="0">
                <a:latin typeface="Perpetua"/>
                <a:cs typeface="Perpetua"/>
              </a:rPr>
              <a:t>They </a:t>
            </a:r>
            <a:r>
              <a:rPr sz="1700" dirty="0">
                <a:latin typeface="Perpetua"/>
                <a:cs typeface="Perpetua"/>
              </a:rPr>
              <a:t>did not </a:t>
            </a:r>
            <a:r>
              <a:rPr sz="1700" spc="-5" dirty="0">
                <a:latin typeface="Perpetua"/>
                <a:cs typeface="Perpetua"/>
              </a:rPr>
              <a:t>eat</a:t>
            </a:r>
            <a:r>
              <a:rPr sz="1700" spc="-35" dirty="0">
                <a:latin typeface="Perpetua"/>
                <a:cs typeface="Perpetua"/>
              </a:rPr>
              <a:t> </a:t>
            </a:r>
            <a:r>
              <a:rPr sz="1700" spc="-5" dirty="0">
                <a:latin typeface="Perpetua"/>
                <a:cs typeface="Perpetua"/>
              </a:rPr>
              <a:t>meat.</a:t>
            </a:r>
            <a:endParaRPr sz="17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500" spc="2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500">
              <a:latin typeface="Wingdings 2"/>
              <a:cs typeface="Wingdings 2"/>
            </a:endParaRPr>
          </a:p>
          <a:p>
            <a:pPr marL="287020" indent="-274320">
              <a:lnSpc>
                <a:spcPct val="100000"/>
              </a:lnSpc>
              <a:spcBef>
                <a:spcPts val="229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10" dirty="0">
                <a:latin typeface="Perpetua"/>
                <a:cs typeface="Perpetua"/>
              </a:rPr>
              <a:t>Fossils discovered </a:t>
            </a:r>
            <a:r>
              <a:rPr sz="1800" dirty="0">
                <a:latin typeface="Perpetua"/>
                <a:cs typeface="Perpetua"/>
              </a:rPr>
              <a:t>in </a:t>
            </a:r>
            <a:r>
              <a:rPr sz="1800" spc="-30" dirty="0">
                <a:latin typeface="Perpetua"/>
                <a:cs typeface="Perpetua"/>
              </a:rPr>
              <a:t>Java </a:t>
            </a:r>
            <a:r>
              <a:rPr sz="1800" dirty="0">
                <a:latin typeface="Perpetua"/>
                <a:cs typeface="Perpetua"/>
              </a:rPr>
              <a:t>in 1891 </a:t>
            </a:r>
            <a:r>
              <a:rPr sz="1800" spc="-10" dirty="0">
                <a:latin typeface="Perpetua"/>
                <a:cs typeface="Perpetua"/>
              </a:rPr>
              <a:t>revealed </a:t>
            </a:r>
            <a:r>
              <a:rPr sz="1800" dirty="0">
                <a:latin typeface="Perpetua"/>
                <a:cs typeface="Perpetua"/>
              </a:rPr>
              <a:t>the next stage </a:t>
            </a:r>
            <a:r>
              <a:rPr sz="1800" spc="-10" dirty="0">
                <a:latin typeface="Perpetua"/>
                <a:cs typeface="Perpetua"/>
              </a:rPr>
              <a:t>i.e. </a:t>
            </a:r>
            <a:r>
              <a:rPr sz="1800" b="1" i="1" dirty="0">
                <a:latin typeface="Perpetua"/>
                <a:cs typeface="Perpetua"/>
              </a:rPr>
              <a:t>Homo </a:t>
            </a:r>
            <a:r>
              <a:rPr sz="1800" b="1" i="1" spc="-5" dirty="0">
                <a:latin typeface="Perpetua"/>
                <a:cs typeface="Perpetua"/>
              </a:rPr>
              <a:t>erectus </a:t>
            </a:r>
            <a:r>
              <a:rPr sz="1800" spc="-5" dirty="0">
                <a:latin typeface="Perpetua"/>
                <a:cs typeface="Perpetua"/>
              </a:rPr>
              <a:t>about </a:t>
            </a:r>
            <a:r>
              <a:rPr sz="1800" dirty="0">
                <a:latin typeface="Perpetua"/>
                <a:cs typeface="Perpetua"/>
              </a:rPr>
              <a:t>1.5</a:t>
            </a:r>
            <a:r>
              <a:rPr sz="1800" spc="-229" dirty="0">
                <a:latin typeface="Perpetua"/>
                <a:cs typeface="Perpetua"/>
              </a:rPr>
              <a:t> </a:t>
            </a:r>
            <a:r>
              <a:rPr sz="1800" spc="-25" dirty="0">
                <a:latin typeface="Perpetua"/>
                <a:cs typeface="Perpetua"/>
              </a:rPr>
              <a:t>mya.</a:t>
            </a:r>
            <a:endParaRPr sz="1800">
              <a:latin typeface="Perpetua"/>
              <a:cs typeface="Perpetua"/>
            </a:endParaRPr>
          </a:p>
          <a:p>
            <a:pPr marL="561340" lvl="1" indent="-229235">
              <a:lnSpc>
                <a:spcPts val="2035"/>
              </a:lnSpc>
              <a:spcBef>
                <a:spcPts val="5"/>
              </a:spcBef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dirty="0">
                <a:latin typeface="Perpetua"/>
                <a:cs typeface="Perpetua"/>
              </a:rPr>
              <a:t>Had </a:t>
            </a:r>
            <a:r>
              <a:rPr sz="1700" spc="-5" dirty="0">
                <a:latin typeface="Perpetua"/>
                <a:cs typeface="Perpetua"/>
              </a:rPr>
              <a:t>large </a:t>
            </a:r>
            <a:r>
              <a:rPr sz="1700" dirty="0">
                <a:latin typeface="Perpetua"/>
                <a:cs typeface="Perpetua"/>
              </a:rPr>
              <a:t>brain </a:t>
            </a:r>
            <a:r>
              <a:rPr sz="1700" spc="-5" dirty="0">
                <a:latin typeface="Perpetua"/>
                <a:cs typeface="Perpetua"/>
              </a:rPr>
              <a:t>around </a:t>
            </a:r>
            <a:r>
              <a:rPr sz="1700" dirty="0">
                <a:latin typeface="Perpetua"/>
                <a:cs typeface="Perpetua"/>
              </a:rPr>
              <a:t>900</a:t>
            </a:r>
            <a:r>
              <a:rPr sz="1700" spc="-70" dirty="0">
                <a:latin typeface="Perpetua"/>
                <a:cs typeface="Perpetua"/>
              </a:rPr>
              <a:t> </a:t>
            </a:r>
            <a:r>
              <a:rPr sz="1700" dirty="0">
                <a:latin typeface="Perpetua"/>
                <a:cs typeface="Perpetua"/>
              </a:rPr>
              <a:t>cc.</a:t>
            </a:r>
            <a:endParaRPr sz="1700">
              <a:latin typeface="Perpetua"/>
              <a:cs typeface="Perpetua"/>
            </a:endParaRPr>
          </a:p>
          <a:p>
            <a:pPr marL="561340" lvl="1" indent="-229235">
              <a:lnSpc>
                <a:spcPts val="2035"/>
              </a:lnSpc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spc="-10" dirty="0">
                <a:latin typeface="Perpetua"/>
                <a:cs typeface="Perpetua"/>
              </a:rPr>
              <a:t>Probably ate</a:t>
            </a:r>
            <a:r>
              <a:rPr sz="1700" spc="-20" dirty="0">
                <a:latin typeface="Perpetua"/>
                <a:cs typeface="Perpetua"/>
              </a:rPr>
              <a:t> </a:t>
            </a:r>
            <a:r>
              <a:rPr sz="1700" spc="-5" dirty="0">
                <a:latin typeface="Perpetua"/>
                <a:cs typeface="Perpetua"/>
              </a:rPr>
              <a:t>meat.</a:t>
            </a:r>
            <a:endParaRPr sz="17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144" y="1393017"/>
            <a:ext cx="7413625" cy="438658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73685" indent="-274320">
              <a:lnSpc>
                <a:spcPct val="100000"/>
              </a:lnSpc>
              <a:spcBef>
                <a:spcPts val="28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73685" algn="l"/>
                <a:tab pos="274320" algn="l"/>
              </a:tabLst>
            </a:pPr>
            <a:r>
              <a:rPr sz="2200" b="1" dirty="0">
                <a:latin typeface="Perpetua"/>
                <a:cs typeface="Perpetua"/>
              </a:rPr>
              <a:t>Neanderthal</a:t>
            </a:r>
            <a:r>
              <a:rPr sz="2200" b="1" spc="20" dirty="0">
                <a:latin typeface="Perpetua"/>
                <a:cs typeface="Perpetua"/>
              </a:rPr>
              <a:t> </a:t>
            </a:r>
            <a:r>
              <a:rPr sz="2200" b="1" spc="-5" dirty="0">
                <a:latin typeface="Perpetua"/>
                <a:cs typeface="Perpetua"/>
              </a:rPr>
              <a:t>man:</a:t>
            </a:r>
            <a:endParaRPr sz="2200">
              <a:latin typeface="Perpetua"/>
              <a:cs typeface="Perpetua"/>
            </a:endParaRPr>
          </a:p>
          <a:p>
            <a:pPr marL="548005" lvl="1" indent="-229235">
              <a:lnSpc>
                <a:spcPct val="100000"/>
              </a:lnSpc>
              <a:spcBef>
                <a:spcPts val="175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48640" algn="l"/>
              </a:tabLst>
            </a:pPr>
            <a:r>
              <a:rPr sz="2000" spc="-5" dirty="0">
                <a:latin typeface="Perpetua"/>
                <a:cs typeface="Perpetua"/>
              </a:rPr>
              <a:t>Brain size 1400</a:t>
            </a:r>
            <a:r>
              <a:rPr sz="2000" spc="-15" dirty="0">
                <a:latin typeface="Perpetua"/>
                <a:cs typeface="Perpetua"/>
              </a:rPr>
              <a:t> </a:t>
            </a:r>
            <a:r>
              <a:rPr sz="2000" dirty="0">
                <a:latin typeface="Perpetua"/>
                <a:cs typeface="Perpetua"/>
              </a:rPr>
              <a:t>cc</a:t>
            </a:r>
            <a:endParaRPr sz="2000">
              <a:latin typeface="Perpetua"/>
              <a:cs typeface="Perpetua"/>
            </a:endParaRPr>
          </a:p>
          <a:p>
            <a:pPr marL="548005" lvl="1" indent="-229235">
              <a:lnSpc>
                <a:spcPct val="100000"/>
              </a:lnSpc>
              <a:spcBef>
                <a:spcPts val="17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48640" algn="l"/>
              </a:tabLst>
            </a:pPr>
            <a:r>
              <a:rPr sz="2000" spc="-5" dirty="0">
                <a:latin typeface="Perpetua"/>
                <a:cs typeface="Perpetua"/>
              </a:rPr>
              <a:t>Lived </a:t>
            </a:r>
            <a:r>
              <a:rPr sz="2000" dirty="0">
                <a:latin typeface="Perpetua"/>
                <a:cs typeface="Perpetua"/>
              </a:rPr>
              <a:t>in east </a:t>
            </a:r>
            <a:r>
              <a:rPr sz="2000" spc="-5" dirty="0">
                <a:latin typeface="Perpetua"/>
                <a:cs typeface="Perpetua"/>
              </a:rPr>
              <a:t>and </a:t>
            </a:r>
            <a:r>
              <a:rPr sz="2000" dirty="0">
                <a:latin typeface="Perpetua"/>
                <a:cs typeface="Perpetua"/>
              </a:rPr>
              <a:t>central </a:t>
            </a:r>
            <a:r>
              <a:rPr sz="2000" spc="-5" dirty="0">
                <a:latin typeface="Perpetua"/>
                <a:cs typeface="Perpetua"/>
              </a:rPr>
              <a:t>Asia </a:t>
            </a:r>
            <a:r>
              <a:rPr sz="2000" spc="-10" dirty="0">
                <a:latin typeface="Perpetua"/>
                <a:cs typeface="Perpetua"/>
              </a:rPr>
              <a:t>between </a:t>
            </a:r>
            <a:r>
              <a:rPr sz="2000" spc="-5" dirty="0">
                <a:latin typeface="Perpetua"/>
                <a:cs typeface="Perpetua"/>
              </a:rPr>
              <a:t>1, 00,000-40,000 </a:t>
            </a:r>
            <a:r>
              <a:rPr sz="2000" dirty="0">
                <a:latin typeface="Perpetua"/>
                <a:cs typeface="Perpetua"/>
              </a:rPr>
              <a:t>years</a:t>
            </a:r>
            <a:r>
              <a:rPr sz="2000" spc="-305" dirty="0">
                <a:latin typeface="Perpetua"/>
                <a:cs typeface="Perpetua"/>
              </a:rPr>
              <a:t> </a:t>
            </a:r>
            <a:r>
              <a:rPr sz="2000" spc="5" dirty="0">
                <a:latin typeface="Perpetua"/>
                <a:cs typeface="Perpetua"/>
              </a:rPr>
              <a:t>back.</a:t>
            </a:r>
            <a:endParaRPr sz="2000">
              <a:latin typeface="Perpetua"/>
              <a:cs typeface="Perpetua"/>
            </a:endParaRPr>
          </a:p>
          <a:p>
            <a:pPr marL="548005" lvl="1" indent="-229235">
              <a:lnSpc>
                <a:spcPct val="100000"/>
              </a:lnSpc>
              <a:spcBef>
                <a:spcPts val="155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48640" algn="l"/>
              </a:tabLst>
            </a:pPr>
            <a:r>
              <a:rPr sz="2000" spc="-10" dirty="0">
                <a:latin typeface="Perpetua"/>
                <a:cs typeface="Perpetua"/>
              </a:rPr>
              <a:t>They </a:t>
            </a:r>
            <a:r>
              <a:rPr sz="2000" spc="-5" dirty="0">
                <a:latin typeface="Perpetua"/>
                <a:cs typeface="Perpetua"/>
              </a:rPr>
              <a:t>used hides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-5" dirty="0">
                <a:latin typeface="Perpetua"/>
                <a:cs typeface="Perpetua"/>
              </a:rPr>
              <a:t>protect </a:t>
            </a:r>
            <a:r>
              <a:rPr sz="2000" dirty="0">
                <a:latin typeface="Perpetua"/>
                <a:cs typeface="Perpetua"/>
              </a:rPr>
              <a:t>their</a:t>
            </a:r>
            <a:r>
              <a:rPr sz="2000" spc="-15" dirty="0">
                <a:latin typeface="Perpetua"/>
                <a:cs typeface="Perpetua"/>
              </a:rPr>
              <a:t> </a:t>
            </a:r>
            <a:r>
              <a:rPr sz="2000" spc="-50" dirty="0">
                <a:latin typeface="Perpetua"/>
                <a:cs typeface="Perpetua"/>
              </a:rPr>
              <a:t>body.</a:t>
            </a:r>
            <a:endParaRPr sz="2000">
              <a:latin typeface="Perpetua"/>
              <a:cs typeface="Perpetua"/>
            </a:endParaRPr>
          </a:p>
          <a:p>
            <a:pPr marL="548005" lvl="1" indent="-229235">
              <a:lnSpc>
                <a:spcPct val="100000"/>
              </a:lnSpc>
              <a:spcBef>
                <a:spcPts val="16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48640" algn="l"/>
              </a:tabLst>
            </a:pPr>
            <a:r>
              <a:rPr sz="2000" dirty="0">
                <a:latin typeface="Perpetua"/>
                <a:cs typeface="Perpetua"/>
              </a:rPr>
              <a:t>Buried their</a:t>
            </a:r>
            <a:r>
              <a:rPr sz="2000" spc="-25" dirty="0">
                <a:latin typeface="Perpetua"/>
                <a:cs typeface="Perpetua"/>
              </a:rPr>
              <a:t> </a:t>
            </a:r>
            <a:r>
              <a:rPr sz="2000" dirty="0">
                <a:latin typeface="Perpetua"/>
                <a:cs typeface="Perpetua"/>
              </a:rPr>
              <a:t>dead.</a:t>
            </a:r>
            <a:endParaRPr sz="2000">
              <a:latin typeface="Perpetua"/>
              <a:cs typeface="Perpetua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r>
              <a:rPr sz="1850" spc="1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850">
              <a:latin typeface="Wingdings 2"/>
              <a:cs typeface="Wingdings 2"/>
            </a:endParaRPr>
          </a:p>
          <a:p>
            <a:pPr marL="273685" indent="-274320">
              <a:lnSpc>
                <a:spcPct val="100000"/>
              </a:lnSpc>
              <a:spcBef>
                <a:spcPts val="40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73685" algn="l"/>
                <a:tab pos="274320" algn="l"/>
              </a:tabLst>
            </a:pPr>
            <a:r>
              <a:rPr sz="2200" b="1" i="1" spc="-5" dirty="0">
                <a:latin typeface="Perpetua"/>
                <a:cs typeface="Perpetua"/>
              </a:rPr>
              <a:t>Homo</a:t>
            </a:r>
            <a:r>
              <a:rPr sz="2200" b="1" i="1" dirty="0">
                <a:latin typeface="Perpetua"/>
                <a:cs typeface="Perpetua"/>
              </a:rPr>
              <a:t> </a:t>
            </a:r>
            <a:r>
              <a:rPr sz="2200" b="1" i="1" spc="-5" dirty="0">
                <a:latin typeface="Perpetua"/>
                <a:cs typeface="Perpetua"/>
              </a:rPr>
              <a:t>sapiens:</a:t>
            </a:r>
            <a:endParaRPr sz="2200">
              <a:latin typeface="Perpetua"/>
              <a:cs typeface="Perpetua"/>
            </a:endParaRPr>
          </a:p>
          <a:p>
            <a:pPr marL="548005" lvl="1" indent="-229235">
              <a:lnSpc>
                <a:spcPct val="100000"/>
              </a:lnSpc>
              <a:spcBef>
                <a:spcPts val="19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48640" algn="l"/>
              </a:tabLst>
            </a:pPr>
            <a:r>
              <a:rPr sz="2000" spc="-10" dirty="0">
                <a:latin typeface="Perpetua"/>
                <a:cs typeface="Perpetua"/>
              </a:rPr>
              <a:t>Arose </a:t>
            </a:r>
            <a:r>
              <a:rPr sz="2000" spc="-5" dirty="0">
                <a:latin typeface="Perpetua"/>
                <a:cs typeface="Perpetua"/>
              </a:rPr>
              <a:t>in </a:t>
            </a:r>
            <a:r>
              <a:rPr sz="2000" dirty="0">
                <a:latin typeface="Perpetua"/>
                <a:cs typeface="Perpetua"/>
              </a:rPr>
              <a:t>Africa </a:t>
            </a:r>
            <a:r>
              <a:rPr sz="2000" spc="-5" dirty="0">
                <a:latin typeface="Perpetua"/>
                <a:cs typeface="Perpetua"/>
              </a:rPr>
              <a:t>and </a:t>
            </a:r>
            <a:r>
              <a:rPr sz="2000" spc="-20" dirty="0">
                <a:latin typeface="Perpetua"/>
                <a:cs typeface="Perpetua"/>
              </a:rPr>
              <a:t>moved </a:t>
            </a:r>
            <a:r>
              <a:rPr sz="2000" spc="-10" dirty="0">
                <a:latin typeface="Perpetua"/>
                <a:cs typeface="Perpetua"/>
              </a:rPr>
              <a:t>across </a:t>
            </a:r>
            <a:r>
              <a:rPr sz="2000" spc="-5" dirty="0">
                <a:latin typeface="Perpetua"/>
                <a:cs typeface="Perpetua"/>
              </a:rPr>
              <a:t>continents and </a:t>
            </a:r>
            <a:r>
              <a:rPr sz="2000" spc="-10" dirty="0">
                <a:latin typeface="Perpetua"/>
                <a:cs typeface="Perpetua"/>
              </a:rPr>
              <a:t>developed </a:t>
            </a:r>
            <a:r>
              <a:rPr sz="2000" spc="-5" dirty="0">
                <a:latin typeface="Perpetua"/>
                <a:cs typeface="Perpetua"/>
              </a:rPr>
              <a:t>distinct</a:t>
            </a:r>
            <a:r>
              <a:rPr sz="2000" spc="-80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races.</a:t>
            </a:r>
            <a:endParaRPr sz="2000">
              <a:latin typeface="Perpetua"/>
              <a:cs typeface="Perpetua"/>
            </a:endParaRPr>
          </a:p>
          <a:p>
            <a:pPr marL="548005" marR="219075" lvl="1" indent="-228600">
              <a:lnSpc>
                <a:spcPts val="2160"/>
              </a:lnSpc>
              <a:spcBef>
                <a:spcPts val="43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48640" algn="l"/>
              </a:tabLst>
            </a:pPr>
            <a:r>
              <a:rPr sz="2000" dirty="0">
                <a:latin typeface="Perpetua"/>
                <a:cs typeface="Perpetua"/>
              </a:rPr>
              <a:t>During </a:t>
            </a:r>
            <a:r>
              <a:rPr sz="2000" spc="-5" dirty="0">
                <a:latin typeface="Perpetua"/>
                <a:cs typeface="Perpetua"/>
              </a:rPr>
              <a:t>ice age </a:t>
            </a:r>
            <a:r>
              <a:rPr sz="2000" spc="-10" dirty="0">
                <a:latin typeface="Perpetua"/>
                <a:cs typeface="Perpetua"/>
              </a:rPr>
              <a:t>between </a:t>
            </a:r>
            <a:r>
              <a:rPr sz="2000" spc="-5" dirty="0">
                <a:latin typeface="Perpetua"/>
                <a:cs typeface="Perpetua"/>
              </a:rPr>
              <a:t>75,000-10,000 </a:t>
            </a:r>
            <a:r>
              <a:rPr sz="2000" dirty="0">
                <a:latin typeface="Perpetua"/>
                <a:cs typeface="Perpetua"/>
              </a:rPr>
              <a:t>years </a:t>
            </a:r>
            <a:r>
              <a:rPr sz="2000" spc="-5" dirty="0">
                <a:latin typeface="Perpetua"/>
                <a:cs typeface="Perpetua"/>
              </a:rPr>
              <a:t>ago </a:t>
            </a:r>
            <a:r>
              <a:rPr sz="2000" spc="5" dirty="0">
                <a:latin typeface="Perpetua"/>
                <a:cs typeface="Perpetua"/>
              </a:rPr>
              <a:t>modern </a:t>
            </a:r>
            <a:r>
              <a:rPr sz="2000" spc="-5" dirty="0">
                <a:latin typeface="Perpetua"/>
                <a:cs typeface="Perpetua"/>
              </a:rPr>
              <a:t>Homo sapiens  </a:t>
            </a:r>
            <a:r>
              <a:rPr sz="2000" spc="-15" dirty="0">
                <a:latin typeface="Perpetua"/>
                <a:cs typeface="Perpetua"/>
              </a:rPr>
              <a:t>arose.</a:t>
            </a:r>
            <a:endParaRPr sz="2000">
              <a:latin typeface="Perpetua"/>
              <a:cs typeface="Perpetua"/>
            </a:endParaRPr>
          </a:p>
          <a:p>
            <a:pPr marL="548005" lvl="1" indent="-229235">
              <a:lnSpc>
                <a:spcPct val="100000"/>
              </a:lnSpc>
              <a:spcBef>
                <a:spcPts val="12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48640" algn="l"/>
              </a:tabLst>
            </a:pPr>
            <a:r>
              <a:rPr sz="2000" spc="-10" dirty="0">
                <a:latin typeface="Perpetua"/>
                <a:cs typeface="Perpetua"/>
              </a:rPr>
              <a:t>Pre </a:t>
            </a:r>
            <a:r>
              <a:rPr sz="2000" dirty="0">
                <a:latin typeface="Perpetua"/>
                <a:cs typeface="Perpetua"/>
              </a:rPr>
              <a:t>historic </a:t>
            </a:r>
            <a:r>
              <a:rPr sz="2000" spc="-25" dirty="0">
                <a:latin typeface="Perpetua"/>
                <a:cs typeface="Perpetua"/>
              </a:rPr>
              <a:t>cave </a:t>
            </a:r>
            <a:r>
              <a:rPr sz="2000" spc="15" dirty="0">
                <a:latin typeface="Perpetua"/>
                <a:cs typeface="Perpetua"/>
              </a:rPr>
              <a:t>art </a:t>
            </a:r>
            <a:r>
              <a:rPr sz="2000" spc="-10" dirty="0">
                <a:latin typeface="Perpetua"/>
                <a:cs typeface="Perpetua"/>
              </a:rPr>
              <a:t>developed </a:t>
            </a:r>
            <a:r>
              <a:rPr sz="2000" spc="-5" dirty="0">
                <a:latin typeface="Perpetua"/>
                <a:cs typeface="Perpetua"/>
              </a:rPr>
              <a:t>about 18,000 </a:t>
            </a:r>
            <a:r>
              <a:rPr sz="2000" dirty="0">
                <a:latin typeface="Perpetua"/>
                <a:cs typeface="Perpetua"/>
              </a:rPr>
              <a:t>years</a:t>
            </a:r>
            <a:r>
              <a:rPr sz="2000" spc="-5" dirty="0">
                <a:latin typeface="Perpetua"/>
                <a:cs typeface="Perpetua"/>
              </a:rPr>
              <a:t> </a:t>
            </a:r>
            <a:r>
              <a:rPr sz="2000" spc="-30" dirty="0">
                <a:latin typeface="Perpetua"/>
                <a:cs typeface="Perpetua"/>
              </a:rPr>
              <a:t>ago.</a:t>
            </a:r>
            <a:endParaRPr sz="2000">
              <a:latin typeface="Perpetua"/>
              <a:cs typeface="Perpetua"/>
            </a:endParaRPr>
          </a:p>
          <a:p>
            <a:pPr marL="548005" lvl="1" indent="-229235">
              <a:lnSpc>
                <a:spcPct val="100000"/>
              </a:lnSpc>
              <a:spcBef>
                <a:spcPts val="17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48640" algn="l"/>
              </a:tabLst>
            </a:pPr>
            <a:r>
              <a:rPr sz="2000" dirty="0">
                <a:latin typeface="Perpetua"/>
                <a:cs typeface="Perpetua"/>
              </a:rPr>
              <a:t>Agriculture came </a:t>
            </a:r>
            <a:r>
              <a:rPr sz="2000" spc="-10" dirty="0">
                <a:latin typeface="Perpetua"/>
                <a:cs typeface="Perpetua"/>
              </a:rPr>
              <a:t>around </a:t>
            </a:r>
            <a:r>
              <a:rPr sz="2000" spc="-5" dirty="0">
                <a:latin typeface="Perpetua"/>
                <a:cs typeface="Perpetua"/>
              </a:rPr>
              <a:t>10,000 </a:t>
            </a:r>
            <a:r>
              <a:rPr sz="2000" dirty="0">
                <a:latin typeface="Perpetua"/>
                <a:cs typeface="Perpetua"/>
              </a:rPr>
              <a:t>years </a:t>
            </a:r>
            <a:r>
              <a:rPr sz="2000" spc="5" dirty="0">
                <a:latin typeface="Perpetua"/>
                <a:cs typeface="Perpetua"/>
              </a:rPr>
              <a:t>back </a:t>
            </a:r>
            <a:r>
              <a:rPr sz="2000" spc="-5" dirty="0">
                <a:latin typeface="Perpetua"/>
                <a:cs typeface="Perpetua"/>
              </a:rPr>
              <a:t>and human </a:t>
            </a:r>
            <a:r>
              <a:rPr sz="2000" dirty="0">
                <a:latin typeface="Perpetua"/>
                <a:cs typeface="Perpetua"/>
              </a:rPr>
              <a:t>settlement</a:t>
            </a:r>
            <a:r>
              <a:rPr sz="2000" spc="-30" dirty="0">
                <a:latin typeface="Perpetua"/>
                <a:cs typeface="Perpetua"/>
              </a:rPr>
              <a:t> </a:t>
            </a:r>
            <a:r>
              <a:rPr sz="2000" spc="5" dirty="0">
                <a:latin typeface="Perpetua"/>
                <a:cs typeface="Perpetua"/>
              </a:rPr>
              <a:t>started.</a:t>
            </a:r>
            <a:endParaRPr sz="2000">
              <a:latin typeface="Perpetua"/>
              <a:cs typeface="Perpetua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r>
              <a:rPr sz="1850" spc="1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850">
              <a:latin typeface="Wingdings 2"/>
              <a:cs typeface="Wingdings 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7885" y="2098370"/>
            <a:ext cx="457835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i="1" spc="-5" dirty="0">
                <a:solidFill>
                  <a:srgbClr val="6F2F9F"/>
                </a:solidFill>
                <a:latin typeface="Perpetua"/>
                <a:cs typeface="Perpetua"/>
              </a:rPr>
              <a:t>Thanking</a:t>
            </a:r>
            <a:r>
              <a:rPr sz="8000" b="0" i="1" spc="-110" dirty="0">
                <a:solidFill>
                  <a:srgbClr val="6F2F9F"/>
                </a:solidFill>
                <a:latin typeface="Perpetua"/>
                <a:cs typeface="Perpetua"/>
              </a:rPr>
              <a:t> </a:t>
            </a:r>
            <a:r>
              <a:rPr sz="8000" b="0" i="1" spc="-40" dirty="0">
                <a:solidFill>
                  <a:srgbClr val="6F2F9F"/>
                </a:solidFill>
                <a:latin typeface="Perpetua"/>
                <a:cs typeface="Perpetua"/>
              </a:rPr>
              <a:t>you</a:t>
            </a:r>
            <a:endParaRPr sz="8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243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Origin of</a:t>
            </a:r>
            <a:r>
              <a:rPr spc="-165" dirty="0"/>
              <a:t> </a:t>
            </a:r>
            <a:r>
              <a:rPr spc="-15" dirty="0"/>
              <a:t>life: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83538"/>
            <a:ext cx="7532370" cy="43611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86385" marR="527050" indent="-274320">
              <a:lnSpc>
                <a:spcPts val="2300"/>
              </a:lnSpc>
              <a:spcBef>
                <a:spcPts val="66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Perpetua"/>
                <a:cs typeface="Perpetua"/>
              </a:rPr>
              <a:t>Early </a:t>
            </a:r>
            <a:r>
              <a:rPr sz="2400" spc="-5" dirty="0">
                <a:latin typeface="Perpetua"/>
                <a:cs typeface="Perpetua"/>
              </a:rPr>
              <a:t>Greek </a:t>
            </a:r>
            <a:r>
              <a:rPr sz="2400" dirty="0">
                <a:latin typeface="Perpetua"/>
                <a:cs typeface="Perpetua"/>
              </a:rPr>
              <a:t>thinkers thought units of </a:t>
            </a:r>
            <a:r>
              <a:rPr sz="2400" spc="-5" dirty="0">
                <a:latin typeface="Perpetua"/>
                <a:cs typeface="Perpetua"/>
              </a:rPr>
              <a:t>life called </a:t>
            </a:r>
            <a:r>
              <a:rPr sz="2400" b="1" spc="-5" dirty="0">
                <a:latin typeface="Perpetua"/>
                <a:cs typeface="Perpetua"/>
              </a:rPr>
              <a:t>spores </a:t>
            </a:r>
            <a:r>
              <a:rPr sz="2400" spc="-30" dirty="0">
                <a:latin typeface="Perpetua"/>
                <a:cs typeface="Perpetua"/>
              </a:rPr>
              <a:t>were  </a:t>
            </a:r>
            <a:r>
              <a:rPr sz="2400" dirty="0">
                <a:latin typeface="Perpetua"/>
                <a:cs typeface="Perpetua"/>
              </a:rPr>
              <a:t>transferred to </a:t>
            </a:r>
            <a:r>
              <a:rPr sz="2400" spc="-5" dirty="0">
                <a:latin typeface="Perpetua"/>
                <a:cs typeface="Perpetua"/>
              </a:rPr>
              <a:t>different </a:t>
            </a:r>
            <a:r>
              <a:rPr sz="2400" dirty="0">
                <a:latin typeface="Perpetua"/>
                <a:cs typeface="Perpetua"/>
              </a:rPr>
              <a:t>planets </a:t>
            </a:r>
            <a:r>
              <a:rPr sz="2400" spc="-5" dirty="0">
                <a:latin typeface="Perpetua"/>
                <a:cs typeface="Perpetua"/>
              </a:rPr>
              <a:t>including</a:t>
            </a:r>
            <a:r>
              <a:rPr sz="2400" spc="-65" dirty="0">
                <a:latin typeface="Perpetua"/>
                <a:cs typeface="Perpetua"/>
              </a:rPr>
              <a:t> </a:t>
            </a:r>
            <a:r>
              <a:rPr sz="2400" spc="10" dirty="0">
                <a:latin typeface="Perpetua"/>
                <a:cs typeface="Perpetua"/>
              </a:rPr>
              <a:t>earth.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4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‘Panspermia’ </a:t>
            </a:r>
            <a:r>
              <a:rPr sz="2400" dirty="0">
                <a:latin typeface="Perpetua"/>
                <a:cs typeface="Perpetua"/>
              </a:rPr>
              <a:t>is </a:t>
            </a:r>
            <a:r>
              <a:rPr sz="2400" spc="-5" dirty="0">
                <a:latin typeface="Perpetua"/>
                <a:cs typeface="Perpetua"/>
              </a:rPr>
              <a:t>still </a:t>
            </a:r>
            <a:r>
              <a:rPr sz="2400" dirty="0">
                <a:latin typeface="Perpetua"/>
                <a:cs typeface="Perpetua"/>
              </a:rPr>
              <a:t>a </a:t>
            </a:r>
            <a:r>
              <a:rPr sz="2400" spc="-15" dirty="0">
                <a:latin typeface="Perpetua"/>
                <a:cs typeface="Perpetua"/>
              </a:rPr>
              <a:t>favorite </a:t>
            </a:r>
            <a:r>
              <a:rPr sz="2400" dirty="0">
                <a:latin typeface="Perpetua"/>
                <a:cs typeface="Perpetua"/>
              </a:rPr>
              <a:t>idea for some</a:t>
            </a:r>
            <a:r>
              <a:rPr sz="2400" spc="-15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astronomers.</a:t>
            </a:r>
            <a:endParaRPr sz="2400">
              <a:latin typeface="Perpetua"/>
              <a:cs typeface="Perpetua"/>
            </a:endParaRPr>
          </a:p>
          <a:p>
            <a:pPr marL="286385" marR="123825" indent="-274320">
              <a:lnSpc>
                <a:spcPts val="2300"/>
              </a:lnSpc>
              <a:spcBef>
                <a:spcPts val="59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25" dirty="0">
                <a:latin typeface="Perpetua"/>
                <a:cs typeface="Perpetua"/>
              </a:rPr>
              <a:t>For </a:t>
            </a:r>
            <a:r>
              <a:rPr sz="2400" dirty="0">
                <a:latin typeface="Perpetua"/>
                <a:cs typeface="Perpetua"/>
              </a:rPr>
              <a:t>a </a:t>
            </a:r>
            <a:r>
              <a:rPr sz="2400" spc="-5" dirty="0">
                <a:latin typeface="Perpetua"/>
                <a:cs typeface="Perpetua"/>
              </a:rPr>
              <a:t>long </a:t>
            </a:r>
            <a:r>
              <a:rPr sz="2400" dirty="0">
                <a:latin typeface="Perpetua"/>
                <a:cs typeface="Perpetua"/>
              </a:rPr>
              <a:t>time it </a:t>
            </a:r>
            <a:r>
              <a:rPr sz="2400" spc="-15" dirty="0">
                <a:latin typeface="Perpetua"/>
                <a:cs typeface="Perpetua"/>
              </a:rPr>
              <a:t>was </a:t>
            </a:r>
            <a:r>
              <a:rPr sz="2400" spc="-5" dirty="0">
                <a:latin typeface="Perpetua"/>
                <a:cs typeface="Perpetua"/>
              </a:rPr>
              <a:t>also </a:t>
            </a:r>
            <a:r>
              <a:rPr sz="2400" spc="-15" dirty="0">
                <a:latin typeface="Perpetua"/>
                <a:cs typeface="Perpetua"/>
              </a:rPr>
              <a:t>believed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-5" dirty="0">
                <a:latin typeface="Perpetua"/>
                <a:cs typeface="Perpetua"/>
              </a:rPr>
              <a:t>life </a:t>
            </a:r>
            <a:r>
              <a:rPr sz="2400" dirty="0">
                <a:latin typeface="Perpetua"/>
                <a:cs typeface="Perpetua"/>
              </a:rPr>
              <a:t>came out of </a:t>
            </a:r>
            <a:r>
              <a:rPr sz="2400" spc="-15" dirty="0">
                <a:latin typeface="Perpetua"/>
                <a:cs typeface="Perpetua"/>
              </a:rPr>
              <a:t>decaying  </a:t>
            </a:r>
            <a:r>
              <a:rPr sz="2400" spc="-5" dirty="0">
                <a:latin typeface="Perpetua"/>
                <a:cs typeface="Perpetua"/>
              </a:rPr>
              <a:t>and rotting </a:t>
            </a:r>
            <a:r>
              <a:rPr sz="2400" spc="-10" dirty="0">
                <a:latin typeface="Perpetua"/>
                <a:cs typeface="Perpetua"/>
              </a:rPr>
              <a:t>matter like </a:t>
            </a:r>
            <a:r>
              <a:rPr sz="2400" spc="-65" dirty="0">
                <a:latin typeface="Perpetua"/>
                <a:cs typeface="Perpetua"/>
              </a:rPr>
              <a:t>straw, </a:t>
            </a:r>
            <a:r>
              <a:rPr sz="2400" spc="-10" dirty="0">
                <a:latin typeface="Perpetua"/>
                <a:cs typeface="Perpetua"/>
              </a:rPr>
              <a:t>mud </a:t>
            </a:r>
            <a:r>
              <a:rPr sz="2400" spc="-5" dirty="0">
                <a:latin typeface="Perpetua"/>
                <a:cs typeface="Perpetua"/>
              </a:rPr>
              <a:t>etc.This </a:t>
            </a:r>
            <a:r>
              <a:rPr sz="2400" spc="-15" dirty="0">
                <a:latin typeface="Perpetua"/>
                <a:cs typeface="Perpetua"/>
              </a:rPr>
              <a:t>was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b="1" spc="5" dirty="0">
                <a:latin typeface="Perpetua"/>
                <a:cs typeface="Perpetua"/>
              </a:rPr>
              <a:t>theory </a:t>
            </a:r>
            <a:r>
              <a:rPr sz="2400" b="1" dirty="0">
                <a:latin typeface="Perpetua"/>
                <a:cs typeface="Perpetua"/>
              </a:rPr>
              <a:t>of  </a:t>
            </a:r>
            <a:r>
              <a:rPr sz="2400" b="1" spc="-5" dirty="0">
                <a:latin typeface="Perpetua"/>
                <a:cs typeface="Perpetua"/>
              </a:rPr>
              <a:t>spontaneous</a:t>
            </a:r>
            <a:r>
              <a:rPr sz="2400" b="1" spc="-40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generation.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dirty="0">
                <a:latin typeface="Perpetua"/>
                <a:cs typeface="Perpetua"/>
              </a:rPr>
              <a:t>Louis </a:t>
            </a:r>
            <a:r>
              <a:rPr sz="2400" b="1" spc="-15" dirty="0">
                <a:latin typeface="Perpetua"/>
                <a:cs typeface="Perpetua"/>
              </a:rPr>
              <a:t>Pasteur</a:t>
            </a:r>
            <a:r>
              <a:rPr sz="2400" b="1" spc="-35" dirty="0">
                <a:latin typeface="Perpetua"/>
                <a:cs typeface="Perpetua"/>
              </a:rPr>
              <a:t> </a:t>
            </a:r>
            <a:r>
              <a:rPr sz="2400" b="1" dirty="0">
                <a:latin typeface="Perpetua"/>
                <a:cs typeface="Perpetua"/>
              </a:rPr>
              <a:t>experiment: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ts val="259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Careful </a:t>
            </a:r>
            <a:r>
              <a:rPr sz="2400" dirty="0">
                <a:latin typeface="Perpetua"/>
                <a:cs typeface="Perpetua"/>
              </a:rPr>
              <a:t>experimentation </a:t>
            </a:r>
            <a:r>
              <a:rPr sz="2400" spc="-5" dirty="0">
                <a:latin typeface="Perpetua"/>
                <a:cs typeface="Perpetua"/>
              </a:rPr>
              <a:t>demonstrated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-5" dirty="0">
                <a:latin typeface="Perpetua"/>
                <a:cs typeface="Perpetua"/>
              </a:rPr>
              <a:t>life </a:t>
            </a:r>
            <a:r>
              <a:rPr sz="2400" dirty="0">
                <a:latin typeface="Perpetua"/>
                <a:cs typeface="Perpetua"/>
              </a:rPr>
              <a:t>comes </a:t>
            </a:r>
            <a:r>
              <a:rPr sz="2400" spc="-15" dirty="0">
                <a:latin typeface="Perpetua"/>
                <a:cs typeface="Perpetua"/>
              </a:rPr>
              <a:t>only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from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590"/>
              </a:lnSpc>
            </a:pPr>
            <a:r>
              <a:rPr sz="2400" spc="-5" dirty="0">
                <a:latin typeface="Perpetua"/>
                <a:cs typeface="Perpetua"/>
              </a:rPr>
              <a:t>pre-existing</a:t>
            </a:r>
            <a:r>
              <a:rPr sz="2400" spc="-45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life.</a:t>
            </a:r>
            <a:endParaRPr sz="2400">
              <a:latin typeface="Perpetua"/>
              <a:cs typeface="Perpetua"/>
            </a:endParaRPr>
          </a:p>
          <a:p>
            <a:pPr marL="286385" marR="508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He </a:t>
            </a:r>
            <a:r>
              <a:rPr sz="2400" spc="-30" dirty="0">
                <a:latin typeface="Perpetua"/>
                <a:cs typeface="Perpetua"/>
              </a:rPr>
              <a:t>showed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dirty="0">
                <a:latin typeface="Perpetua"/>
                <a:cs typeface="Perpetua"/>
              </a:rPr>
              <a:t>in pre-sterilized flasks, </a:t>
            </a:r>
            <a:r>
              <a:rPr sz="2400" spc="-5" dirty="0">
                <a:latin typeface="Perpetua"/>
                <a:cs typeface="Perpetua"/>
              </a:rPr>
              <a:t>life </a:t>
            </a:r>
            <a:r>
              <a:rPr sz="2400" dirty="0">
                <a:latin typeface="Perpetua"/>
                <a:cs typeface="Perpetua"/>
              </a:rPr>
              <a:t>did not come </a:t>
            </a:r>
            <a:r>
              <a:rPr sz="2400" spc="-10" dirty="0">
                <a:latin typeface="Perpetua"/>
                <a:cs typeface="Perpetua"/>
              </a:rPr>
              <a:t>from  </a:t>
            </a:r>
            <a:r>
              <a:rPr sz="2400" spc="-5" dirty="0">
                <a:latin typeface="Perpetua"/>
                <a:cs typeface="Perpetua"/>
              </a:rPr>
              <a:t>killed </a:t>
            </a:r>
            <a:r>
              <a:rPr sz="2400" spc="-10" dirty="0">
                <a:latin typeface="Perpetua"/>
                <a:cs typeface="Perpetua"/>
              </a:rPr>
              <a:t>yeast </a:t>
            </a:r>
            <a:r>
              <a:rPr sz="2400" dirty="0">
                <a:latin typeface="Perpetua"/>
                <a:cs typeface="Perpetua"/>
              </a:rPr>
              <a:t>while in </a:t>
            </a:r>
            <a:r>
              <a:rPr sz="2400" spc="-5" dirty="0">
                <a:latin typeface="Perpetua"/>
                <a:cs typeface="Perpetua"/>
              </a:rPr>
              <a:t>another </a:t>
            </a:r>
            <a:r>
              <a:rPr sz="2400" dirty="0">
                <a:latin typeface="Perpetua"/>
                <a:cs typeface="Perpetua"/>
              </a:rPr>
              <a:t>flask open to </a:t>
            </a:r>
            <a:r>
              <a:rPr sz="2400" spc="-60" dirty="0">
                <a:latin typeface="Perpetua"/>
                <a:cs typeface="Perpetua"/>
              </a:rPr>
              <a:t>air, </a:t>
            </a:r>
            <a:r>
              <a:rPr sz="2400" spc="-15" dirty="0">
                <a:latin typeface="Perpetua"/>
                <a:cs typeface="Perpetua"/>
              </a:rPr>
              <a:t>new </a:t>
            </a:r>
            <a:r>
              <a:rPr sz="2400" spc="-5" dirty="0">
                <a:latin typeface="Perpetua"/>
                <a:cs typeface="Perpetua"/>
              </a:rPr>
              <a:t>living </a:t>
            </a:r>
            <a:r>
              <a:rPr sz="2400" dirty="0">
                <a:latin typeface="Perpetua"/>
                <a:cs typeface="Perpetua"/>
              </a:rPr>
              <a:t>organism  </a:t>
            </a:r>
            <a:r>
              <a:rPr sz="2400" spc="-5" dirty="0">
                <a:latin typeface="Perpetua"/>
                <a:cs typeface="Perpetua"/>
              </a:rPr>
              <a:t>arose </a:t>
            </a:r>
            <a:r>
              <a:rPr sz="2400" spc="-10" dirty="0">
                <a:latin typeface="Perpetua"/>
                <a:cs typeface="Perpetua"/>
              </a:rPr>
              <a:t>from </a:t>
            </a:r>
            <a:r>
              <a:rPr sz="2400" dirty="0">
                <a:latin typeface="Perpetua"/>
                <a:cs typeface="Perpetua"/>
              </a:rPr>
              <a:t>‘killed</a:t>
            </a:r>
            <a:r>
              <a:rPr sz="2400" spc="-27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yeast’.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3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This </a:t>
            </a:r>
            <a:r>
              <a:rPr sz="2400" spc="-15" dirty="0">
                <a:latin typeface="Perpetua"/>
                <a:cs typeface="Perpetua"/>
              </a:rPr>
              <a:t>disproved </a:t>
            </a:r>
            <a:r>
              <a:rPr sz="2400" dirty="0">
                <a:latin typeface="Perpetua"/>
                <a:cs typeface="Perpetua"/>
              </a:rPr>
              <a:t>the theory of spontaneous</a:t>
            </a:r>
            <a:r>
              <a:rPr sz="2400" spc="-9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generation.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213"/>
            <a:ext cx="77127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Oparin </a:t>
            </a:r>
            <a:r>
              <a:rPr spc="-5" dirty="0"/>
              <a:t>– </a:t>
            </a:r>
            <a:r>
              <a:rPr dirty="0"/>
              <a:t>Haldane </a:t>
            </a:r>
            <a:r>
              <a:rPr spc="20" dirty="0"/>
              <a:t>theory </a:t>
            </a:r>
            <a:r>
              <a:rPr spc="-5" dirty="0"/>
              <a:t>of </a:t>
            </a:r>
            <a:r>
              <a:rPr dirty="0"/>
              <a:t>origin </a:t>
            </a:r>
            <a:r>
              <a:rPr spc="-5" dirty="0"/>
              <a:t>of</a:t>
            </a:r>
            <a:r>
              <a:rPr spc="-240" dirty="0"/>
              <a:t> </a:t>
            </a:r>
            <a:r>
              <a:rPr spc="-15" dirty="0"/>
              <a:t>life: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840" y="1551177"/>
            <a:ext cx="8019415" cy="459041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24485" marR="59690" indent="-274320">
              <a:lnSpc>
                <a:spcPts val="1920"/>
              </a:lnSpc>
              <a:spcBef>
                <a:spcPts val="56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324485" algn="l"/>
                <a:tab pos="325120" algn="l"/>
              </a:tabLst>
            </a:pPr>
            <a:r>
              <a:rPr sz="2000" spc="5" dirty="0">
                <a:latin typeface="Perpetua"/>
                <a:cs typeface="Perpetua"/>
              </a:rPr>
              <a:t>Oparin </a:t>
            </a:r>
            <a:r>
              <a:rPr sz="2000" dirty="0">
                <a:latin typeface="Perpetua"/>
                <a:cs typeface="Perpetua"/>
              </a:rPr>
              <a:t>of </a:t>
            </a:r>
            <a:r>
              <a:rPr sz="2000" spc="-5" dirty="0">
                <a:latin typeface="Perpetua"/>
                <a:cs typeface="Perpetua"/>
              </a:rPr>
              <a:t>Russia </a:t>
            </a:r>
            <a:r>
              <a:rPr sz="2000" dirty="0">
                <a:latin typeface="Perpetua"/>
                <a:cs typeface="Perpetua"/>
              </a:rPr>
              <a:t>and </a:t>
            </a:r>
            <a:r>
              <a:rPr sz="2000" spc="-5" dirty="0">
                <a:latin typeface="Perpetua"/>
                <a:cs typeface="Perpetua"/>
              </a:rPr>
              <a:t>Haldane </a:t>
            </a:r>
            <a:r>
              <a:rPr sz="2000" dirty="0">
                <a:latin typeface="Perpetua"/>
                <a:cs typeface="Perpetua"/>
              </a:rPr>
              <a:t>of England </a:t>
            </a:r>
            <a:r>
              <a:rPr sz="2000" spc="-10" dirty="0">
                <a:latin typeface="Perpetua"/>
                <a:cs typeface="Perpetua"/>
              </a:rPr>
              <a:t>proposed </a:t>
            </a:r>
            <a:r>
              <a:rPr sz="2000" spc="-5" dirty="0">
                <a:latin typeface="Perpetua"/>
                <a:cs typeface="Perpetua"/>
              </a:rPr>
              <a:t>that </a:t>
            </a:r>
            <a:r>
              <a:rPr sz="2000" dirty="0">
                <a:latin typeface="Perpetua"/>
                <a:cs typeface="Perpetua"/>
              </a:rPr>
              <a:t>the first </a:t>
            </a:r>
            <a:r>
              <a:rPr sz="2000" spc="10" dirty="0">
                <a:latin typeface="Perpetua"/>
                <a:cs typeface="Perpetua"/>
              </a:rPr>
              <a:t>form </a:t>
            </a:r>
            <a:r>
              <a:rPr sz="2000" dirty="0">
                <a:latin typeface="Perpetua"/>
                <a:cs typeface="Perpetua"/>
              </a:rPr>
              <a:t>of </a:t>
            </a:r>
            <a:r>
              <a:rPr sz="2000" spc="-5" dirty="0">
                <a:latin typeface="Perpetua"/>
                <a:cs typeface="Perpetua"/>
              </a:rPr>
              <a:t>life could  </a:t>
            </a:r>
            <a:r>
              <a:rPr sz="2000" spc="-25" dirty="0">
                <a:latin typeface="Perpetua"/>
                <a:cs typeface="Perpetua"/>
              </a:rPr>
              <a:t>have </a:t>
            </a:r>
            <a:r>
              <a:rPr sz="2000" spc="-5" dirty="0">
                <a:latin typeface="Perpetua"/>
                <a:cs typeface="Perpetua"/>
              </a:rPr>
              <a:t>come </a:t>
            </a:r>
            <a:r>
              <a:rPr sz="2000" spc="-10" dirty="0">
                <a:latin typeface="Perpetua"/>
                <a:cs typeface="Perpetua"/>
              </a:rPr>
              <a:t>from pre- </a:t>
            </a:r>
            <a:r>
              <a:rPr sz="2000" spc="-5" dirty="0">
                <a:latin typeface="Perpetua"/>
                <a:cs typeface="Perpetua"/>
              </a:rPr>
              <a:t>existing non-living organic molecule </a:t>
            </a:r>
            <a:r>
              <a:rPr sz="2000" spc="-45" dirty="0">
                <a:latin typeface="Perpetua"/>
                <a:cs typeface="Perpetua"/>
              </a:rPr>
              <a:t>(e.g. </a:t>
            </a:r>
            <a:r>
              <a:rPr sz="2000" spc="-5" dirty="0">
                <a:latin typeface="Perpetua"/>
                <a:cs typeface="Perpetua"/>
              </a:rPr>
              <a:t>RNA, protein</a:t>
            </a:r>
            <a:r>
              <a:rPr sz="2000" spc="-25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etc.).</a:t>
            </a:r>
            <a:endParaRPr sz="2000">
              <a:latin typeface="Perpetua"/>
              <a:cs typeface="Perpetua"/>
            </a:endParaRPr>
          </a:p>
          <a:p>
            <a:pPr marL="325120" indent="-274320">
              <a:lnSpc>
                <a:spcPts val="2160"/>
              </a:lnSpc>
              <a:spcBef>
                <a:spcPts val="14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324485" algn="l"/>
                <a:tab pos="325120" algn="l"/>
              </a:tabLst>
            </a:pPr>
            <a:r>
              <a:rPr sz="2000" spc="-10" dirty="0">
                <a:latin typeface="Perpetua"/>
                <a:cs typeface="Perpetua"/>
              </a:rPr>
              <a:t>Formation </a:t>
            </a:r>
            <a:r>
              <a:rPr sz="2000" spc="-5" dirty="0">
                <a:latin typeface="Perpetua"/>
                <a:cs typeface="Perpetua"/>
              </a:rPr>
              <a:t>of life </a:t>
            </a:r>
            <a:r>
              <a:rPr sz="2000" spc="-15" dirty="0">
                <a:latin typeface="Perpetua"/>
                <a:cs typeface="Perpetua"/>
              </a:rPr>
              <a:t>was </a:t>
            </a:r>
            <a:r>
              <a:rPr sz="2000" spc="-5" dirty="0">
                <a:latin typeface="Perpetua"/>
                <a:cs typeface="Perpetua"/>
              </a:rPr>
              <a:t>preceded </a:t>
            </a:r>
            <a:r>
              <a:rPr sz="2000" spc="-20" dirty="0">
                <a:latin typeface="Perpetua"/>
                <a:cs typeface="Perpetua"/>
              </a:rPr>
              <a:t>by </a:t>
            </a:r>
            <a:r>
              <a:rPr sz="2000" dirty="0">
                <a:latin typeface="Perpetua"/>
                <a:cs typeface="Perpetua"/>
              </a:rPr>
              <a:t>chemical </a:t>
            </a:r>
            <a:r>
              <a:rPr sz="2000" spc="-10" dirty="0">
                <a:latin typeface="Perpetua"/>
                <a:cs typeface="Perpetua"/>
              </a:rPr>
              <a:t>evolution i.e. </a:t>
            </a:r>
            <a:r>
              <a:rPr sz="2000" dirty="0">
                <a:latin typeface="Perpetua"/>
                <a:cs typeface="Perpetua"/>
              </a:rPr>
              <a:t>formation </a:t>
            </a:r>
            <a:r>
              <a:rPr sz="2000" spc="-5" dirty="0">
                <a:latin typeface="Perpetua"/>
                <a:cs typeface="Perpetua"/>
              </a:rPr>
              <a:t>of</a:t>
            </a:r>
            <a:r>
              <a:rPr sz="2000" spc="15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diverse</a:t>
            </a:r>
            <a:endParaRPr sz="2000">
              <a:latin typeface="Perpetua"/>
              <a:cs typeface="Perpetua"/>
            </a:endParaRPr>
          </a:p>
          <a:p>
            <a:pPr marL="324485">
              <a:lnSpc>
                <a:spcPts val="2160"/>
              </a:lnSpc>
            </a:pPr>
            <a:r>
              <a:rPr sz="2000" spc="-5" dirty="0">
                <a:latin typeface="Perpetua"/>
                <a:cs typeface="Perpetua"/>
              </a:rPr>
              <a:t>organic molecule </a:t>
            </a:r>
            <a:r>
              <a:rPr sz="2000" spc="-10" dirty="0">
                <a:latin typeface="Perpetua"/>
                <a:cs typeface="Perpetua"/>
              </a:rPr>
              <a:t>from </a:t>
            </a:r>
            <a:r>
              <a:rPr sz="2000" spc="-5" dirty="0">
                <a:latin typeface="Perpetua"/>
                <a:cs typeface="Perpetua"/>
              </a:rPr>
              <a:t>inorganic constituents.</a:t>
            </a:r>
            <a:endParaRPr sz="2000">
              <a:latin typeface="Perpetua"/>
              <a:cs typeface="Perpetua"/>
            </a:endParaRPr>
          </a:p>
          <a:p>
            <a:pPr marL="379730" indent="-329565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379730" algn="l"/>
                <a:tab pos="380365" algn="l"/>
              </a:tabLst>
            </a:pPr>
            <a:r>
              <a:rPr sz="2000" b="1" spc="-15" dirty="0">
                <a:latin typeface="Perpetua"/>
                <a:cs typeface="Perpetua"/>
              </a:rPr>
              <a:t>Urey </a:t>
            </a:r>
            <a:r>
              <a:rPr sz="2000" b="1" spc="-5" dirty="0">
                <a:latin typeface="Perpetua"/>
                <a:cs typeface="Perpetua"/>
              </a:rPr>
              <a:t>and </a:t>
            </a:r>
            <a:r>
              <a:rPr sz="2000" b="1" dirty="0">
                <a:latin typeface="Perpetua"/>
                <a:cs typeface="Perpetua"/>
              </a:rPr>
              <a:t>Miller</a:t>
            </a:r>
            <a:r>
              <a:rPr sz="2000" b="1" spc="20" dirty="0">
                <a:latin typeface="Perpetua"/>
                <a:cs typeface="Perpetua"/>
              </a:rPr>
              <a:t> </a:t>
            </a:r>
            <a:r>
              <a:rPr sz="2000" b="1" dirty="0">
                <a:latin typeface="Perpetua"/>
                <a:cs typeface="Perpetua"/>
              </a:rPr>
              <a:t>experiment:</a:t>
            </a:r>
            <a:endParaRPr sz="2000">
              <a:latin typeface="Perpetua"/>
              <a:cs typeface="Perpetua"/>
            </a:endParaRPr>
          </a:p>
          <a:p>
            <a:pPr marL="325120" indent="-274320">
              <a:lnSpc>
                <a:spcPts val="238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324485" algn="l"/>
                <a:tab pos="325120" algn="l"/>
              </a:tabLst>
            </a:pPr>
            <a:r>
              <a:rPr sz="2000" b="1" dirty="0">
                <a:latin typeface="Perpetua"/>
                <a:cs typeface="Perpetua"/>
              </a:rPr>
              <a:t>The </a:t>
            </a:r>
            <a:r>
              <a:rPr sz="2000" b="1" spc="-5" dirty="0">
                <a:latin typeface="Perpetua"/>
                <a:cs typeface="Perpetua"/>
              </a:rPr>
              <a:t>conditions </a:t>
            </a:r>
            <a:r>
              <a:rPr sz="2000" b="1" dirty="0">
                <a:latin typeface="Perpetua"/>
                <a:cs typeface="Perpetua"/>
              </a:rPr>
              <a:t>on </a:t>
            </a:r>
            <a:r>
              <a:rPr sz="2000" b="1" spc="10" dirty="0">
                <a:latin typeface="Perpetua"/>
                <a:cs typeface="Perpetua"/>
              </a:rPr>
              <a:t>earth </a:t>
            </a:r>
            <a:r>
              <a:rPr sz="2000" b="1" spc="-20" dirty="0">
                <a:latin typeface="Perpetua"/>
                <a:cs typeface="Perpetua"/>
              </a:rPr>
              <a:t>were</a:t>
            </a:r>
            <a:r>
              <a:rPr sz="2000" b="1" spc="-50" dirty="0">
                <a:latin typeface="Perpetua"/>
                <a:cs typeface="Perpetua"/>
              </a:rPr>
              <a:t> </a:t>
            </a:r>
            <a:r>
              <a:rPr sz="2000" b="1" dirty="0">
                <a:latin typeface="Perpetua"/>
                <a:cs typeface="Perpetua"/>
              </a:rPr>
              <a:t>–</a:t>
            </a:r>
            <a:endParaRPr sz="2000">
              <a:latin typeface="Perpetua"/>
              <a:cs typeface="Perpetua"/>
            </a:endParaRPr>
          </a:p>
          <a:p>
            <a:pPr marL="599440" lvl="1" indent="-229235">
              <a:lnSpc>
                <a:spcPts val="223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600075" algn="l"/>
              </a:tabLst>
            </a:pPr>
            <a:r>
              <a:rPr sz="1900" spc="-5" dirty="0">
                <a:latin typeface="Perpetua"/>
                <a:cs typeface="Perpetua"/>
              </a:rPr>
              <a:t>High</a:t>
            </a:r>
            <a:r>
              <a:rPr sz="1900" spc="-15" dirty="0">
                <a:latin typeface="Perpetua"/>
                <a:cs typeface="Perpetua"/>
              </a:rPr>
              <a:t> temperature.</a:t>
            </a:r>
            <a:endParaRPr sz="1900">
              <a:latin typeface="Perpetua"/>
              <a:cs typeface="Perpetua"/>
            </a:endParaRPr>
          </a:p>
          <a:p>
            <a:pPr marL="599440" lvl="1" indent="-229235">
              <a:lnSpc>
                <a:spcPts val="222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600075" algn="l"/>
              </a:tabLst>
            </a:pPr>
            <a:r>
              <a:rPr sz="1900" spc="-30" dirty="0">
                <a:latin typeface="Perpetua"/>
                <a:cs typeface="Perpetua"/>
              </a:rPr>
              <a:t>Volcanic</a:t>
            </a:r>
            <a:r>
              <a:rPr sz="1900" spc="-10" dirty="0">
                <a:latin typeface="Perpetua"/>
                <a:cs typeface="Perpetua"/>
              </a:rPr>
              <a:t> </a:t>
            </a:r>
            <a:r>
              <a:rPr sz="1900" spc="-5" dirty="0">
                <a:latin typeface="Perpetua"/>
                <a:cs typeface="Perpetua"/>
              </a:rPr>
              <a:t>storms.</a:t>
            </a:r>
            <a:endParaRPr sz="1900">
              <a:latin typeface="Perpetua"/>
              <a:cs typeface="Perpetua"/>
            </a:endParaRPr>
          </a:p>
          <a:p>
            <a:pPr marL="599440" lvl="1" indent="-229235">
              <a:lnSpc>
                <a:spcPts val="225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600075" algn="l"/>
              </a:tabLst>
            </a:pPr>
            <a:r>
              <a:rPr sz="1900" spc="-5" dirty="0">
                <a:latin typeface="Perpetua"/>
                <a:cs typeface="Perpetua"/>
              </a:rPr>
              <a:t>Reducing </a:t>
            </a:r>
            <a:r>
              <a:rPr sz="1900" spc="-10" dirty="0">
                <a:latin typeface="Perpetua"/>
                <a:cs typeface="Perpetua"/>
              </a:rPr>
              <a:t>atmosphere </a:t>
            </a:r>
            <a:r>
              <a:rPr sz="1900" spc="-5" dirty="0">
                <a:latin typeface="Perpetua"/>
                <a:cs typeface="Perpetua"/>
              </a:rPr>
              <a:t>containing </a:t>
            </a:r>
            <a:r>
              <a:rPr sz="1900" dirty="0">
                <a:latin typeface="Perpetua"/>
                <a:cs typeface="Perpetua"/>
              </a:rPr>
              <a:t>CH</a:t>
            </a:r>
            <a:r>
              <a:rPr sz="1875" baseline="-20000" dirty="0">
                <a:latin typeface="Perpetua"/>
                <a:cs typeface="Perpetua"/>
              </a:rPr>
              <a:t>4</a:t>
            </a:r>
            <a:r>
              <a:rPr sz="1900" dirty="0">
                <a:latin typeface="Perpetua"/>
                <a:cs typeface="Perpetua"/>
              </a:rPr>
              <a:t>, </a:t>
            </a:r>
            <a:r>
              <a:rPr sz="1900" spc="-5" dirty="0">
                <a:latin typeface="Perpetua"/>
                <a:cs typeface="Perpetua"/>
              </a:rPr>
              <a:t>NH</a:t>
            </a:r>
            <a:r>
              <a:rPr sz="1875" spc="-7" baseline="-20000" dirty="0">
                <a:latin typeface="Perpetua"/>
                <a:cs typeface="Perpetua"/>
              </a:rPr>
              <a:t>3</a:t>
            </a:r>
            <a:r>
              <a:rPr sz="1875" spc="217" baseline="-20000" dirty="0">
                <a:latin typeface="Perpetua"/>
                <a:cs typeface="Perpetua"/>
              </a:rPr>
              <a:t> </a:t>
            </a:r>
            <a:r>
              <a:rPr sz="1900" spc="-10" dirty="0">
                <a:latin typeface="Perpetua"/>
                <a:cs typeface="Perpetua"/>
              </a:rPr>
              <a:t>etc.</a:t>
            </a:r>
            <a:endParaRPr sz="1900">
              <a:latin typeface="Perpetua"/>
              <a:cs typeface="Perpetua"/>
            </a:endParaRPr>
          </a:p>
          <a:p>
            <a:pPr marL="50800">
              <a:lnSpc>
                <a:spcPct val="100000"/>
              </a:lnSpc>
              <a:spcBef>
                <a:spcPts val="415"/>
              </a:spcBef>
            </a:pPr>
            <a:r>
              <a:rPr sz="170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700">
              <a:latin typeface="Wingdings 2"/>
              <a:cs typeface="Wingdings 2"/>
            </a:endParaRPr>
          </a:p>
          <a:p>
            <a:pPr marL="324485" marR="896619" indent="-274320">
              <a:lnSpc>
                <a:spcPct val="80000"/>
              </a:lnSpc>
              <a:spcBef>
                <a:spcPts val="66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324485" algn="l"/>
                <a:tab pos="325120" algn="l"/>
              </a:tabLst>
            </a:pPr>
            <a:r>
              <a:rPr sz="2000" spc="-5" dirty="0">
                <a:latin typeface="Perpetua"/>
                <a:cs typeface="Perpetua"/>
              </a:rPr>
              <a:t>In </a:t>
            </a:r>
            <a:r>
              <a:rPr sz="2000" b="1" spc="-5" dirty="0">
                <a:latin typeface="Perpetua"/>
                <a:cs typeface="Perpetua"/>
              </a:rPr>
              <a:t>1953, S.L. </a:t>
            </a:r>
            <a:r>
              <a:rPr sz="2000" b="1" dirty="0">
                <a:latin typeface="Perpetua"/>
                <a:cs typeface="Perpetua"/>
              </a:rPr>
              <a:t>Miller </a:t>
            </a:r>
            <a:r>
              <a:rPr sz="2000" spc="-5" dirty="0">
                <a:latin typeface="Perpetua"/>
                <a:cs typeface="Perpetua"/>
              </a:rPr>
              <a:t>an </a:t>
            </a:r>
            <a:r>
              <a:rPr sz="2000" dirty="0">
                <a:latin typeface="Perpetua"/>
                <a:cs typeface="Perpetua"/>
              </a:rPr>
              <a:t>American Scientist </a:t>
            </a:r>
            <a:r>
              <a:rPr sz="2000" spc="-10" dirty="0">
                <a:latin typeface="Perpetua"/>
                <a:cs typeface="Perpetua"/>
              </a:rPr>
              <a:t>created </a:t>
            </a:r>
            <a:r>
              <a:rPr sz="2000" spc="-5" dirty="0">
                <a:latin typeface="Perpetua"/>
                <a:cs typeface="Perpetua"/>
              </a:rPr>
              <a:t>similar conditions </a:t>
            </a:r>
            <a:r>
              <a:rPr sz="2000" dirty="0">
                <a:latin typeface="Perpetua"/>
                <a:cs typeface="Perpetua"/>
              </a:rPr>
              <a:t>in a  </a:t>
            </a:r>
            <a:r>
              <a:rPr sz="2000" spc="-5" dirty="0">
                <a:latin typeface="Perpetua"/>
                <a:cs typeface="Perpetua"/>
              </a:rPr>
              <a:t>laboratory</a:t>
            </a:r>
            <a:r>
              <a:rPr sz="2000" spc="-35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scale.</a:t>
            </a:r>
            <a:endParaRPr sz="2000">
              <a:latin typeface="Perpetua"/>
              <a:cs typeface="Perpetua"/>
            </a:endParaRPr>
          </a:p>
          <a:p>
            <a:pPr marL="599440" lvl="1" indent="-229235">
              <a:lnSpc>
                <a:spcPts val="201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600075" algn="l"/>
              </a:tabLst>
            </a:pPr>
            <a:r>
              <a:rPr sz="1900" spc="-5" dirty="0">
                <a:latin typeface="Perpetua"/>
                <a:cs typeface="Perpetua"/>
              </a:rPr>
              <a:t>He </a:t>
            </a:r>
            <a:r>
              <a:rPr sz="1900" spc="-10" dirty="0">
                <a:latin typeface="Perpetua"/>
                <a:cs typeface="Perpetua"/>
              </a:rPr>
              <a:t>created </a:t>
            </a:r>
            <a:r>
              <a:rPr sz="1900" b="1" spc="-5" dirty="0">
                <a:latin typeface="Perpetua"/>
                <a:cs typeface="Perpetua"/>
              </a:rPr>
              <a:t>electric discharge </a:t>
            </a:r>
            <a:r>
              <a:rPr sz="1900" spc="-5" dirty="0">
                <a:latin typeface="Perpetua"/>
                <a:cs typeface="Perpetua"/>
              </a:rPr>
              <a:t>in a closed flask to </a:t>
            </a:r>
            <a:r>
              <a:rPr sz="1900" spc="-10" dirty="0">
                <a:latin typeface="Perpetua"/>
                <a:cs typeface="Perpetua"/>
              </a:rPr>
              <a:t>raise temperature </a:t>
            </a:r>
            <a:r>
              <a:rPr sz="1900" spc="-5" dirty="0">
                <a:latin typeface="Perpetua"/>
                <a:cs typeface="Perpetua"/>
              </a:rPr>
              <a:t>upto </a:t>
            </a:r>
            <a:r>
              <a:rPr sz="1900" spc="-10" dirty="0">
                <a:latin typeface="Perpetua"/>
                <a:cs typeface="Perpetua"/>
              </a:rPr>
              <a:t>800oC</a:t>
            </a:r>
            <a:r>
              <a:rPr sz="1900" spc="345" dirty="0">
                <a:latin typeface="Perpetua"/>
                <a:cs typeface="Perpetua"/>
              </a:rPr>
              <a:t> </a:t>
            </a:r>
            <a:r>
              <a:rPr sz="1900" spc="-10" dirty="0">
                <a:latin typeface="Perpetua"/>
                <a:cs typeface="Perpetua"/>
              </a:rPr>
              <a:t>as</a:t>
            </a:r>
            <a:endParaRPr sz="1900">
              <a:latin typeface="Perpetua"/>
              <a:cs typeface="Perpetua"/>
            </a:endParaRPr>
          </a:p>
          <a:p>
            <a:pPr marL="599440">
              <a:lnSpc>
                <a:spcPts val="2025"/>
              </a:lnSpc>
            </a:pPr>
            <a:r>
              <a:rPr sz="1900" spc="-5" dirty="0">
                <a:latin typeface="Perpetua"/>
                <a:cs typeface="Perpetua"/>
              </a:rPr>
              <a:t>it </a:t>
            </a:r>
            <a:r>
              <a:rPr sz="1900" spc="-15" dirty="0">
                <a:latin typeface="Perpetua"/>
                <a:cs typeface="Perpetua"/>
              </a:rPr>
              <a:t>was </a:t>
            </a:r>
            <a:r>
              <a:rPr sz="1900" spc="-5" dirty="0">
                <a:latin typeface="Perpetua"/>
                <a:cs typeface="Perpetua"/>
              </a:rPr>
              <a:t>in primitive</a:t>
            </a:r>
            <a:r>
              <a:rPr sz="1900" spc="30" dirty="0">
                <a:latin typeface="Perpetua"/>
                <a:cs typeface="Perpetua"/>
              </a:rPr>
              <a:t> </a:t>
            </a:r>
            <a:r>
              <a:rPr sz="1900" spc="5" dirty="0">
                <a:latin typeface="Perpetua"/>
                <a:cs typeface="Perpetua"/>
              </a:rPr>
              <a:t>earth.</a:t>
            </a:r>
            <a:endParaRPr sz="1900">
              <a:latin typeface="Perpetua"/>
              <a:cs typeface="Perpetua"/>
            </a:endParaRPr>
          </a:p>
          <a:p>
            <a:pPr marL="599440" lvl="1" indent="-229235">
              <a:lnSpc>
                <a:spcPts val="222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600075" algn="l"/>
              </a:tabLst>
            </a:pPr>
            <a:r>
              <a:rPr sz="1900" spc="-5" dirty="0">
                <a:latin typeface="Perpetua"/>
                <a:cs typeface="Perpetua"/>
              </a:rPr>
              <a:t>Used CH</a:t>
            </a:r>
            <a:r>
              <a:rPr sz="1875" spc="-7" baseline="-20000" dirty="0">
                <a:latin typeface="Perpetua"/>
                <a:cs typeface="Perpetua"/>
              </a:rPr>
              <a:t>4 </a:t>
            </a:r>
            <a:r>
              <a:rPr sz="1900" dirty="0">
                <a:latin typeface="Perpetua"/>
                <a:cs typeface="Perpetua"/>
              </a:rPr>
              <a:t>H</a:t>
            </a:r>
            <a:r>
              <a:rPr sz="1875" baseline="-20000" dirty="0">
                <a:latin typeface="Perpetua"/>
                <a:cs typeface="Perpetua"/>
              </a:rPr>
              <a:t>2</a:t>
            </a:r>
            <a:r>
              <a:rPr sz="1900" dirty="0">
                <a:latin typeface="Perpetua"/>
                <a:cs typeface="Perpetua"/>
              </a:rPr>
              <a:t>, </a:t>
            </a:r>
            <a:r>
              <a:rPr sz="1900" spc="-5" dirty="0">
                <a:latin typeface="Perpetua"/>
                <a:cs typeface="Perpetua"/>
              </a:rPr>
              <a:t>NH</a:t>
            </a:r>
            <a:r>
              <a:rPr sz="1875" spc="-7" baseline="-20000" dirty="0">
                <a:latin typeface="Perpetua"/>
                <a:cs typeface="Perpetua"/>
              </a:rPr>
              <a:t>3 </a:t>
            </a:r>
            <a:r>
              <a:rPr sz="1900" spc="-5" dirty="0">
                <a:latin typeface="Perpetua"/>
                <a:cs typeface="Perpetua"/>
              </a:rPr>
              <a:t>and </a:t>
            </a:r>
            <a:r>
              <a:rPr sz="1900" spc="-15" dirty="0">
                <a:latin typeface="Perpetua"/>
                <a:cs typeface="Perpetua"/>
              </a:rPr>
              <a:t>water </a:t>
            </a:r>
            <a:r>
              <a:rPr sz="1900" spc="-10" dirty="0">
                <a:latin typeface="Perpetua"/>
                <a:cs typeface="Perpetua"/>
              </a:rPr>
              <a:t>vapor </a:t>
            </a:r>
            <a:r>
              <a:rPr sz="1900" spc="-5" dirty="0">
                <a:latin typeface="Perpetua"/>
                <a:cs typeface="Perpetua"/>
              </a:rPr>
              <a:t>inside the</a:t>
            </a:r>
            <a:r>
              <a:rPr sz="1900" spc="-250" dirty="0">
                <a:latin typeface="Perpetua"/>
                <a:cs typeface="Perpetua"/>
              </a:rPr>
              <a:t> </a:t>
            </a:r>
            <a:r>
              <a:rPr sz="1900" spc="-5" dirty="0">
                <a:latin typeface="Perpetua"/>
                <a:cs typeface="Perpetua"/>
              </a:rPr>
              <a:t>flask.</a:t>
            </a:r>
            <a:endParaRPr sz="1900">
              <a:latin typeface="Perpetua"/>
              <a:cs typeface="Perpetua"/>
            </a:endParaRPr>
          </a:p>
          <a:p>
            <a:pPr marL="599440" lvl="1" indent="-229235">
              <a:lnSpc>
                <a:spcPts val="225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600075" algn="l"/>
              </a:tabLst>
            </a:pPr>
            <a:r>
              <a:rPr sz="1900" spc="-5" dirty="0">
                <a:latin typeface="Perpetua"/>
                <a:cs typeface="Perpetua"/>
              </a:rPr>
              <a:t>He </a:t>
            </a:r>
            <a:r>
              <a:rPr sz="1900" dirty="0">
                <a:latin typeface="Perpetua"/>
                <a:cs typeface="Perpetua"/>
              </a:rPr>
              <a:t>observed </a:t>
            </a:r>
            <a:r>
              <a:rPr sz="1900" spc="-5" dirty="0">
                <a:latin typeface="Perpetua"/>
                <a:cs typeface="Perpetua"/>
              </a:rPr>
              <a:t>the formation of </a:t>
            </a:r>
            <a:r>
              <a:rPr sz="1900" b="1" spc="-5" dirty="0">
                <a:latin typeface="Perpetua"/>
                <a:cs typeface="Perpetua"/>
              </a:rPr>
              <a:t>amino</a:t>
            </a:r>
            <a:r>
              <a:rPr sz="1900" b="1" spc="75" dirty="0">
                <a:latin typeface="Perpetua"/>
                <a:cs typeface="Perpetua"/>
              </a:rPr>
              <a:t> </a:t>
            </a:r>
            <a:r>
              <a:rPr sz="1900" b="1" spc="-5" dirty="0">
                <a:latin typeface="Perpetua"/>
                <a:cs typeface="Perpetua"/>
              </a:rPr>
              <a:t>acids</a:t>
            </a:r>
            <a:r>
              <a:rPr sz="1900" spc="-5" dirty="0">
                <a:latin typeface="Perpetua"/>
                <a:cs typeface="Perpetua"/>
              </a:rPr>
              <a:t>.</a:t>
            </a:r>
            <a:endParaRPr sz="19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381000"/>
            <a:ext cx="77724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144" rIns="0" bIns="0" rtlCol="0">
            <a:spAutoFit/>
          </a:bodyPr>
          <a:lstStyle/>
          <a:p>
            <a:pPr marL="95885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Acceptance </a:t>
            </a:r>
            <a:r>
              <a:rPr sz="3200" spc="5" dirty="0"/>
              <a:t>of </a:t>
            </a:r>
            <a:r>
              <a:rPr sz="3200" dirty="0"/>
              <a:t>chemical </a:t>
            </a:r>
            <a:r>
              <a:rPr sz="3200" spc="-10" dirty="0"/>
              <a:t>evolution</a:t>
            </a:r>
            <a:r>
              <a:rPr sz="3200" spc="-195" dirty="0"/>
              <a:t> </a:t>
            </a:r>
            <a:r>
              <a:rPr sz="3200" spc="10" dirty="0"/>
              <a:t>theory:  </a:t>
            </a:r>
            <a:r>
              <a:rPr sz="3200" spc="-10" dirty="0"/>
              <a:t>(evidences)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522209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4889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Miller </a:t>
            </a:r>
            <a:r>
              <a:rPr sz="2600" spc="5" dirty="0">
                <a:latin typeface="Perpetua"/>
                <a:cs typeface="Perpetua"/>
              </a:rPr>
              <a:t>observed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synthesis </a:t>
            </a:r>
            <a:r>
              <a:rPr sz="2600" spc="-10" dirty="0">
                <a:latin typeface="Perpetua"/>
                <a:cs typeface="Perpetua"/>
              </a:rPr>
              <a:t>of </a:t>
            </a:r>
            <a:r>
              <a:rPr sz="2600" spc="-5" dirty="0">
                <a:latin typeface="Perpetua"/>
                <a:cs typeface="Perpetua"/>
              </a:rPr>
              <a:t>amino acids </a:t>
            </a:r>
            <a:r>
              <a:rPr sz="2600" spc="-10" dirty="0">
                <a:latin typeface="Perpetua"/>
                <a:cs typeface="Perpetua"/>
              </a:rPr>
              <a:t>from </a:t>
            </a:r>
            <a:r>
              <a:rPr sz="2600" dirty="0">
                <a:latin typeface="Perpetua"/>
                <a:cs typeface="Perpetua"/>
              </a:rPr>
              <a:t>simple  </a:t>
            </a:r>
            <a:r>
              <a:rPr sz="2600" spc="-5" dirty="0">
                <a:latin typeface="Perpetua"/>
                <a:cs typeface="Perpetua"/>
              </a:rPr>
              <a:t>inorganic </a:t>
            </a:r>
            <a:r>
              <a:rPr sz="2600" dirty="0">
                <a:latin typeface="Perpetua"/>
                <a:cs typeface="Perpetua"/>
              </a:rPr>
              <a:t>chemicals in </a:t>
            </a:r>
            <a:r>
              <a:rPr sz="2600" spc="-5" dirty="0">
                <a:latin typeface="Perpetua"/>
                <a:cs typeface="Perpetua"/>
              </a:rPr>
              <a:t>simulated condition </a:t>
            </a:r>
            <a:r>
              <a:rPr sz="2600" dirty="0">
                <a:latin typeface="Perpetua"/>
                <a:cs typeface="Perpetua"/>
              </a:rPr>
              <a:t>in the</a:t>
            </a:r>
            <a:r>
              <a:rPr sz="2600" spc="70" dirty="0">
                <a:latin typeface="Perpetua"/>
                <a:cs typeface="Perpetua"/>
              </a:rPr>
              <a:t> </a:t>
            </a:r>
            <a:r>
              <a:rPr sz="2600" spc="-30" dirty="0">
                <a:latin typeface="Perpetua"/>
                <a:cs typeface="Perpetua"/>
              </a:rPr>
              <a:t>laboratory.</a:t>
            </a:r>
            <a:endParaRPr sz="2600">
              <a:latin typeface="Perpetua"/>
              <a:cs typeface="Perpetua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In similar experiments </a:t>
            </a:r>
            <a:r>
              <a:rPr sz="2600" spc="5" dirty="0">
                <a:latin typeface="Perpetua"/>
                <a:cs typeface="Perpetua"/>
              </a:rPr>
              <a:t>others observed, </a:t>
            </a:r>
            <a:r>
              <a:rPr sz="2600" dirty="0">
                <a:latin typeface="Perpetua"/>
                <a:cs typeface="Perpetua"/>
              </a:rPr>
              <a:t>formation of</a:t>
            </a:r>
            <a:r>
              <a:rPr sz="2600" spc="-14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sugars,  </a:t>
            </a:r>
            <a:r>
              <a:rPr sz="2600" spc="-5" dirty="0">
                <a:latin typeface="Perpetua"/>
                <a:cs typeface="Perpetua"/>
              </a:rPr>
              <a:t>nitrogen </a:t>
            </a:r>
            <a:r>
              <a:rPr sz="2600" dirty="0">
                <a:latin typeface="Perpetua"/>
                <a:cs typeface="Perpetua"/>
              </a:rPr>
              <a:t>bases, </a:t>
            </a:r>
            <a:r>
              <a:rPr sz="2600" spc="-5" dirty="0">
                <a:latin typeface="Perpetua"/>
                <a:cs typeface="Perpetua"/>
              </a:rPr>
              <a:t>pigment and</a:t>
            </a:r>
            <a:r>
              <a:rPr sz="2600" spc="-140" dirty="0">
                <a:latin typeface="Perpetua"/>
                <a:cs typeface="Perpetua"/>
              </a:rPr>
              <a:t> </a:t>
            </a:r>
            <a:r>
              <a:rPr sz="2600" spc="-20" dirty="0">
                <a:latin typeface="Perpetua"/>
                <a:cs typeface="Perpetua"/>
              </a:rPr>
              <a:t>fats.</a:t>
            </a:r>
            <a:endParaRPr sz="2600">
              <a:latin typeface="Perpetua"/>
              <a:cs typeface="Perpetua"/>
            </a:endParaRPr>
          </a:p>
          <a:p>
            <a:pPr marL="286385" marR="34163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Perpetua"/>
                <a:cs typeface="Perpetua"/>
              </a:rPr>
              <a:t>Analysis </a:t>
            </a:r>
            <a:r>
              <a:rPr sz="2600" dirty="0">
                <a:latin typeface="Perpetua"/>
                <a:cs typeface="Perpetua"/>
              </a:rPr>
              <a:t>of meteorite </a:t>
            </a:r>
            <a:r>
              <a:rPr sz="2600" spc="-5" dirty="0">
                <a:latin typeface="Perpetua"/>
                <a:cs typeface="Perpetua"/>
              </a:rPr>
              <a:t>content also </a:t>
            </a:r>
            <a:r>
              <a:rPr sz="2600" spc="-15" dirty="0">
                <a:latin typeface="Perpetua"/>
                <a:cs typeface="Perpetua"/>
              </a:rPr>
              <a:t>revealed </a:t>
            </a:r>
            <a:r>
              <a:rPr sz="2600" dirty="0">
                <a:latin typeface="Perpetua"/>
                <a:cs typeface="Perpetua"/>
              </a:rPr>
              <a:t>similar  </a:t>
            </a:r>
            <a:r>
              <a:rPr sz="2600" spc="-5" dirty="0">
                <a:latin typeface="Perpetua"/>
                <a:cs typeface="Perpetua"/>
              </a:rPr>
              <a:t>compounds indicating </a:t>
            </a:r>
            <a:r>
              <a:rPr sz="2600" spc="-10" dirty="0">
                <a:latin typeface="Perpetua"/>
                <a:cs typeface="Perpetua"/>
              </a:rPr>
              <a:t>that </a:t>
            </a:r>
            <a:r>
              <a:rPr sz="2600" dirty="0">
                <a:latin typeface="Perpetua"/>
                <a:cs typeface="Perpetua"/>
              </a:rPr>
              <a:t>similar </a:t>
            </a:r>
            <a:r>
              <a:rPr sz="2600" spc="-5" dirty="0">
                <a:latin typeface="Perpetua"/>
                <a:cs typeface="Perpetua"/>
              </a:rPr>
              <a:t>processes </a:t>
            </a:r>
            <a:r>
              <a:rPr sz="2600" spc="-10" dirty="0">
                <a:latin typeface="Perpetua"/>
                <a:cs typeface="Perpetua"/>
              </a:rPr>
              <a:t>are </a:t>
            </a:r>
            <a:r>
              <a:rPr sz="2600" spc="5" dirty="0">
                <a:latin typeface="Perpetua"/>
                <a:cs typeface="Perpetua"/>
              </a:rPr>
              <a:t>occurring  </a:t>
            </a:r>
            <a:r>
              <a:rPr sz="2600" spc="-10" dirty="0">
                <a:latin typeface="Perpetua"/>
                <a:cs typeface="Perpetua"/>
              </a:rPr>
              <a:t>elsewhere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space.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4117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Theory </a:t>
            </a:r>
            <a:r>
              <a:rPr dirty="0"/>
              <a:t>of</a:t>
            </a:r>
            <a:r>
              <a:rPr spc="-175" dirty="0"/>
              <a:t> </a:t>
            </a:r>
            <a:r>
              <a:rPr spc="5" dirty="0"/>
              <a:t>biogenesis</a:t>
            </a:r>
            <a:r>
              <a:rPr spc="5" dirty="0">
                <a:solidFill>
                  <a:srgbClr val="696363"/>
                </a:solidFill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10970"/>
            <a:ext cx="7452995" cy="4470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>
              <a:lnSpc>
                <a:spcPts val="2590"/>
              </a:lnSpc>
              <a:spcBef>
                <a:spcPts val="4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10" dirty="0">
                <a:latin typeface="Perpetua"/>
                <a:cs typeface="Perpetua"/>
              </a:rPr>
              <a:t>first </a:t>
            </a:r>
            <a:r>
              <a:rPr sz="2400" dirty="0">
                <a:latin typeface="Perpetua"/>
                <a:cs typeface="Perpetua"/>
              </a:rPr>
              <a:t>non-cellular </a:t>
            </a:r>
            <a:r>
              <a:rPr sz="2400" spc="10" dirty="0">
                <a:latin typeface="Perpetua"/>
                <a:cs typeface="Perpetua"/>
              </a:rPr>
              <a:t>forms </a:t>
            </a:r>
            <a:r>
              <a:rPr sz="2400" dirty="0">
                <a:latin typeface="Perpetua"/>
                <a:cs typeface="Perpetua"/>
              </a:rPr>
              <a:t>of </a:t>
            </a:r>
            <a:r>
              <a:rPr sz="2400" spc="-5" dirty="0">
                <a:latin typeface="Perpetua"/>
                <a:cs typeface="Perpetua"/>
              </a:rPr>
              <a:t>life </a:t>
            </a:r>
            <a:r>
              <a:rPr sz="2400" dirty="0">
                <a:latin typeface="Perpetua"/>
                <a:cs typeface="Perpetua"/>
              </a:rPr>
              <a:t>could </a:t>
            </a:r>
            <a:r>
              <a:rPr sz="2400" spc="-35" dirty="0">
                <a:latin typeface="Perpetua"/>
                <a:cs typeface="Perpetua"/>
              </a:rPr>
              <a:t>have </a:t>
            </a:r>
            <a:r>
              <a:rPr sz="2400" spc="5" dirty="0">
                <a:latin typeface="Perpetua"/>
                <a:cs typeface="Perpetua"/>
              </a:rPr>
              <a:t>originated </a:t>
            </a:r>
            <a:r>
              <a:rPr sz="2400" dirty="0">
                <a:latin typeface="Perpetua"/>
                <a:cs typeface="Perpetua"/>
              </a:rPr>
              <a:t>3</a:t>
            </a:r>
            <a:r>
              <a:rPr sz="2400" spc="-114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billion  years</a:t>
            </a:r>
            <a:r>
              <a:rPr sz="2400" spc="-25" dirty="0">
                <a:latin typeface="Perpetua"/>
                <a:cs typeface="Perpetua"/>
              </a:rPr>
              <a:t> </a:t>
            </a:r>
            <a:r>
              <a:rPr sz="2400" spc="10" dirty="0">
                <a:latin typeface="Perpetua"/>
                <a:cs typeface="Perpetua"/>
              </a:rPr>
              <a:t>back.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ts val="2735"/>
              </a:lnSpc>
              <a:spcBef>
                <a:spcPts val="28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Perpetua"/>
                <a:cs typeface="Perpetua"/>
              </a:rPr>
              <a:t>They </a:t>
            </a:r>
            <a:r>
              <a:rPr sz="2400" spc="-20" dirty="0">
                <a:latin typeface="Perpetua"/>
                <a:cs typeface="Perpetua"/>
              </a:rPr>
              <a:t>would </a:t>
            </a:r>
            <a:r>
              <a:rPr sz="2400" spc="-35" dirty="0">
                <a:latin typeface="Perpetua"/>
                <a:cs typeface="Perpetua"/>
              </a:rPr>
              <a:t>have </a:t>
            </a:r>
            <a:r>
              <a:rPr sz="2400" dirty="0">
                <a:latin typeface="Perpetua"/>
                <a:cs typeface="Perpetua"/>
              </a:rPr>
              <a:t>been </a:t>
            </a:r>
            <a:r>
              <a:rPr sz="2400" spc="5" dirty="0">
                <a:latin typeface="Perpetua"/>
                <a:cs typeface="Perpetua"/>
              </a:rPr>
              <a:t>giant </a:t>
            </a:r>
            <a:r>
              <a:rPr sz="2400" spc="-5" dirty="0">
                <a:latin typeface="Perpetua"/>
                <a:cs typeface="Perpetua"/>
              </a:rPr>
              <a:t>molecules </a:t>
            </a:r>
            <a:r>
              <a:rPr sz="2400" dirty="0">
                <a:latin typeface="Perpetua"/>
                <a:cs typeface="Perpetua"/>
              </a:rPr>
              <a:t>(RNA,</a:t>
            </a:r>
            <a:r>
              <a:rPr sz="2400" spc="-114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proteins,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735"/>
              </a:lnSpc>
            </a:pPr>
            <a:r>
              <a:rPr sz="2400" spc="-5" dirty="0">
                <a:latin typeface="Perpetua"/>
                <a:cs typeface="Perpetua"/>
              </a:rPr>
              <a:t>Polysaccharides,</a:t>
            </a:r>
            <a:r>
              <a:rPr sz="2400" spc="-14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etc).</a:t>
            </a:r>
            <a:endParaRPr sz="2400">
              <a:latin typeface="Perpetua"/>
              <a:cs typeface="Perpetua"/>
            </a:endParaRPr>
          </a:p>
          <a:p>
            <a:pPr marL="286385" marR="657860" indent="-274320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These capsules </a:t>
            </a:r>
            <a:r>
              <a:rPr sz="2400" spc="-5" dirty="0">
                <a:latin typeface="Perpetua"/>
                <a:cs typeface="Perpetua"/>
              </a:rPr>
              <a:t>reproduced </a:t>
            </a:r>
            <a:r>
              <a:rPr sz="2400" dirty="0">
                <a:latin typeface="Perpetua"/>
                <a:cs typeface="Perpetua"/>
              </a:rPr>
              <a:t>their </a:t>
            </a:r>
            <a:r>
              <a:rPr sz="2400" spc="-5" dirty="0">
                <a:latin typeface="Perpetua"/>
                <a:cs typeface="Perpetua"/>
              </a:rPr>
              <a:t>molecules </a:t>
            </a:r>
            <a:r>
              <a:rPr sz="2400" dirty="0">
                <a:latin typeface="Perpetua"/>
                <a:cs typeface="Perpetua"/>
              </a:rPr>
              <a:t>perhaps,</a:t>
            </a:r>
            <a:r>
              <a:rPr sz="2400" spc="-254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named  </a:t>
            </a:r>
            <a:r>
              <a:rPr sz="2400" spc="-5" dirty="0">
                <a:latin typeface="Perpetua"/>
                <a:cs typeface="Perpetua"/>
              </a:rPr>
              <a:t>as</a:t>
            </a:r>
            <a:r>
              <a:rPr sz="2400" spc="-25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coaservates.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ts val="2735"/>
              </a:lnSpc>
              <a:spcBef>
                <a:spcPts val="28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5" dirty="0">
                <a:latin typeface="Perpetua"/>
                <a:cs typeface="Perpetua"/>
              </a:rPr>
              <a:t>first </a:t>
            </a:r>
            <a:r>
              <a:rPr sz="2400" dirty="0">
                <a:latin typeface="Perpetua"/>
                <a:cs typeface="Perpetua"/>
              </a:rPr>
              <a:t>cellular </a:t>
            </a:r>
            <a:r>
              <a:rPr sz="2400" spc="15" dirty="0">
                <a:latin typeface="Perpetua"/>
                <a:cs typeface="Perpetua"/>
              </a:rPr>
              <a:t>form </a:t>
            </a:r>
            <a:r>
              <a:rPr sz="2400" dirty="0">
                <a:latin typeface="Perpetua"/>
                <a:cs typeface="Perpetua"/>
              </a:rPr>
              <a:t>of </a:t>
            </a:r>
            <a:r>
              <a:rPr sz="2400" spc="-5" dirty="0">
                <a:latin typeface="Perpetua"/>
                <a:cs typeface="Perpetua"/>
              </a:rPr>
              <a:t>life </a:t>
            </a:r>
            <a:r>
              <a:rPr sz="2400" dirty="0">
                <a:latin typeface="Perpetua"/>
                <a:cs typeface="Perpetua"/>
              </a:rPr>
              <a:t>did not </a:t>
            </a:r>
            <a:r>
              <a:rPr sz="2400" spc="-10" dirty="0">
                <a:latin typeface="Perpetua"/>
                <a:cs typeface="Perpetua"/>
              </a:rPr>
              <a:t>possibly </a:t>
            </a:r>
            <a:r>
              <a:rPr sz="2400" spc="5" dirty="0">
                <a:latin typeface="Perpetua"/>
                <a:cs typeface="Perpetua"/>
              </a:rPr>
              <a:t>originate </a:t>
            </a:r>
            <a:r>
              <a:rPr sz="2400" dirty="0">
                <a:latin typeface="Perpetua"/>
                <a:cs typeface="Perpetua"/>
              </a:rPr>
              <a:t>till</a:t>
            </a:r>
            <a:r>
              <a:rPr sz="2400" spc="-15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about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735"/>
              </a:lnSpc>
            </a:pPr>
            <a:r>
              <a:rPr sz="2400" dirty="0">
                <a:latin typeface="Perpetua"/>
                <a:cs typeface="Perpetua"/>
              </a:rPr>
              <a:t>2000 </a:t>
            </a:r>
            <a:r>
              <a:rPr sz="2400" spc="-5" dirty="0">
                <a:latin typeface="Perpetua"/>
                <a:cs typeface="Perpetua"/>
              </a:rPr>
              <a:t>millions </a:t>
            </a:r>
            <a:r>
              <a:rPr sz="2400" dirty="0">
                <a:latin typeface="Perpetua"/>
                <a:cs typeface="Perpetua"/>
              </a:rPr>
              <a:t>years</a:t>
            </a:r>
            <a:r>
              <a:rPr sz="2400" spc="-55" dirty="0">
                <a:latin typeface="Perpetua"/>
                <a:cs typeface="Perpetua"/>
              </a:rPr>
              <a:t> </a:t>
            </a:r>
            <a:r>
              <a:rPr sz="2400" spc="-35" dirty="0">
                <a:latin typeface="Perpetua"/>
                <a:cs typeface="Perpetua"/>
              </a:rPr>
              <a:t>ago.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10" dirty="0">
                <a:latin typeface="Perpetua"/>
                <a:cs typeface="Perpetua"/>
              </a:rPr>
              <a:t>first </a:t>
            </a:r>
            <a:r>
              <a:rPr sz="2400" dirty="0">
                <a:latin typeface="Perpetua"/>
                <a:cs typeface="Perpetua"/>
              </a:rPr>
              <a:t>cellular </a:t>
            </a:r>
            <a:r>
              <a:rPr sz="2400" spc="10" dirty="0">
                <a:latin typeface="Perpetua"/>
                <a:cs typeface="Perpetua"/>
              </a:rPr>
              <a:t>forms </a:t>
            </a:r>
            <a:r>
              <a:rPr sz="2400" dirty="0">
                <a:latin typeface="Perpetua"/>
                <a:cs typeface="Perpetua"/>
              </a:rPr>
              <a:t>of </a:t>
            </a:r>
            <a:r>
              <a:rPr sz="2400" spc="-5" dirty="0">
                <a:latin typeface="Perpetua"/>
                <a:cs typeface="Perpetua"/>
              </a:rPr>
              <a:t>life </a:t>
            </a:r>
            <a:r>
              <a:rPr sz="2400" spc="-30" dirty="0">
                <a:latin typeface="Perpetua"/>
                <a:cs typeface="Perpetua"/>
              </a:rPr>
              <a:t>were </a:t>
            </a:r>
            <a:r>
              <a:rPr sz="2400" spc="-15" dirty="0">
                <a:latin typeface="Perpetua"/>
                <a:cs typeface="Perpetua"/>
              </a:rPr>
              <a:t>probably</a:t>
            </a:r>
            <a:r>
              <a:rPr sz="2400" spc="-100" dirty="0">
                <a:latin typeface="Perpetua"/>
                <a:cs typeface="Perpetua"/>
              </a:rPr>
              <a:t> </a:t>
            </a:r>
            <a:r>
              <a:rPr sz="2400" spc="-20" dirty="0">
                <a:latin typeface="Perpetua"/>
                <a:cs typeface="Perpetua"/>
              </a:rPr>
              <a:t>unicellular.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All life </a:t>
            </a:r>
            <a:r>
              <a:rPr sz="2400" spc="10" dirty="0">
                <a:latin typeface="Perpetua"/>
                <a:cs typeface="Perpetua"/>
              </a:rPr>
              <a:t>forms </a:t>
            </a:r>
            <a:r>
              <a:rPr sz="2400" spc="-30" dirty="0">
                <a:latin typeface="Perpetua"/>
                <a:cs typeface="Perpetua"/>
              </a:rPr>
              <a:t>were </a:t>
            </a:r>
            <a:r>
              <a:rPr sz="2400" dirty="0">
                <a:latin typeface="Perpetua"/>
                <a:cs typeface="Perpetua"/>
              </a:rPr>
              <a:t>in </a:t>
            </a:r>
            <a:r>
              <a:rPr sz="2400" spc="-15" dirty="0">
                <a:latin typeface="Perpetua"/>
                <a:cs typeface="Perpetua"/>
              </a:rPr>
              <a:t>water </a:t>
            </a:r>
            <a:r>
              <a:rPr sz="2400" spc="-10" dirty="0">
                <a:latin typeface="Perpetua"/>
                <a:cs typeface="Perpetua"/>
              </a:rPr>
              <a:t>environment</a:t>
            </a:r>
            <a:r>
              <a:rPr sz="2400" spc="-25" dirty="0">
                <a:latin typeface="Perpetua"/>
                <a:cs typeface="Perpetua"/>
              </a:rPr>
              <a:t> </a:t>
            </a:r>
            <a:r>
              <a:rPr sz="2400" spc="-60" dirty="0">
                <a:latin typeface="Perpetua"/>
                <a:cs typeface="Perpetua"/>
              </a:rPr>
              <a:t>only.</a:t>
            </a:r>
            <a:endParaRPr sz="2400">
              <a:latin typeface="Perpetua"/>
              <a:cs typeface="Perpetua"/>
            </a:endParaRPr>
          </a:p>
          <a:p>
            <a:pPr marL="286385" indent="-274320">
              <a:lnSpc>
                <a:spcPts val="2735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This theory of </a:t>
            </a:r>
            <a:r>
              <a:rPr sz="2400" b="1" spc="-5" dirty="0">
                <a:latin typeface="Perpetua"/>
                <a:cs typeface="Perpetua"/>
              </a:rPr>
              <a:t>biogenesis </a:t>
            </a:r>
            <a:r>
              <a:rPr sz="2400" spc="-10" dirty="0">
                <a:latin typeface="Perpetua"/>
                <a:cs typeface="Perpetua"/>
              </a:rPr>
              <a:t>from </a:t>
            </a:r>
            <a:r>
              <a:rPr sz="2400" b="1" spc="-5" dirty="0">
                <a:latin typeface="Perpetua"/>
                <a:cs typeface="Perpetua"/>
              </a:rPr>
              <a:t>non-living molecules</a:t>
            </a:r>
            <a:r>
              <a:rPr sz="2400" b="1" spc="-45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was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735"/>
              </a:lnSpc>
            </a:pPr>
            <a:r>
              <a:rPr sz="2400" spc="-5" dirty="0">
                <a:latin typeface="Perpetua"/>
                <a:cs typeface="Perpetua"/>
              </a:rPr>
              <a:t>accepted </a:t>
            </a:r>
            <a:r>
              <a:rPr sz="2400" spc="-25" dirty="0">
                <a:latin typeface="Perpetua"/>
                <a:cs typeface="Perpetua"/>
              </a:rPr>
              <a:t>by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-25" dirty="0">
                <a:latin typeface="Perpetua"/>
                <a:cs typeface="Perpetua"/>
              </a:rPr>
              <a:t>majority.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676097"/>
            <a:ext cx="6983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EVOLUTION </a:t>
            </a:r>
            <a:r>
              <a:rPr sz="3200" dirty="0"/>
              <a:t>OF </a:t>
            </a:r>
            <a:r>
              <a:rPr sz="3200" spc="5" dirty="0"/>
              <a:t>LIFE </a:t>
            </a:r>
            <a:r>
              <a:rPr sz="3200" spc="-5" dirty="0"/>
              <a:t>FORMS </a:t>
            </a:r>
            <a:r>
              <a:rPr sz="3200" dirty="0"/>
              <a:t>– A</a:t>
            </a:r>
            <a:r>
              <a:rPr sz="3200" spc="-185" dirty="0"/>
              <a:t> </a:t>
            </a:r>
            <a:r>
              <a:rPr sz="3200" spc="-25" dirty="0"/>
              <a:t>THEORY: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379334" cy="3673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10489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Perpetua"/>
                <a:cs typeface="Perpetua"/>
              </a:rPr>
              <a:t>Conventional </a:t>
            </a:r>
            <a:r>
              <a:rPr sz="2600" dirty="0">
                <a:latin typeface="Perpetua"/>
                <a:cs typeface="Perpetua"/>
              </a:rPr>
              <a:t>religious </a:t>
            </a:r>
            <a:r>
              <a:rPr sz="2600" spc="-10" dirty="0">
                <a:latin typeface="Perpetua"/>
                <a:cs typeface="Perpetua"/>
              </a:rPr>
              <a:t>literature </a:t>
            </a:r>
            <a:r>
              <a:rPr sz="2600" dirty="0">
                <a:latin typeface="Perpetua"/>
                <a:cs typeface="Perpetua"/>
              </a:rPr>
              <a:t>tells </a:t>
            </a:r>
            <a:r>
              <a:rPr sz="2600" spc="-5" dirty="0">
                <a:latin typeface="Perpetua"/>
                <a:cs typeface="Perpetua"/>
              </a:rPr>
              <a:t>us about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b="1" spc="5" dirty="0">
                <a:latin typeface="Perpetua"/>
                <a:cs typeface="Perpetua"/>
              </a:rPr>
              <a:t>theory  </a:t>
            </a:r>
            <a:r>
              <a:rPr sz="2600" b="1" dirty="0">
                <a:latin typeface="Perpetua"/>
                <a:cs typeface="Perpetua"/>
              </a:rPr>
              <a:t>of </a:t>
            </a:r>
            <a:r>
              <a:rPr sz="2600" b="1" spc="-5" dirty="0">
                <a:latin typeface="Perpetua"/>
                <a:cs typeface="Perpetua"/>
              </a:rPr>
              <a:t>special </a:t>
            </a:r>
            <a:r>
              <a:rPr sz="2600" b="1" spc="-10" dirty="0">
                <a:latin typeface="Perpetua"/>
                <a:cs typeface="Perpetua"/>
              </a:rPr>
              <a:t>creation.</a:t>
            </a:r>
            <a:endParaRPr sz="2600">
              <a:latin typeface="Perpetua"/>
              <a:cs typeface="Perpetua"/>
            </a:endParaRPr>
          </a:p>
          <a:p>
            <a:pPr marL="286385" marR="15544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dirty="0">
                <a:latin typeface="Perpetua"/>
                <a:cs typeface="Perpetua"/>
              </a:rPr>
              <a:t>The </a:t>
            </a:r>
            <a:r>
              <a:rPr sz="2600" b="1" spc="5" dirty="0">
                <a:latin typeface="Perpetua"/>
                <a:cs typeface="Perpetua"/>
              </a:rPr>
              <a:t>theory </a:t>
            </a:r>
            <a:r>
              <a:rPr sz="2600" b="1" dirty="0">
                <a:latin typeface="Perpetua"/>
                <a:cs typeface="Perpetua"/>
              </a:rPr>
              <a:t>of </a:t>
            </a:r>
            <a:r>
              <a:rPr sz="2600" b="1" spc="-5" dirty="0">
                <a:latin typeface="Perpetua"/>
                <a:cs typeface="Perpetua"/>
              </a:rPr>
              <a:t>special </a:t>
            </a:r>
            <a:r>
              <a:rPr sz="2600" b="1" spc="-10" dirty="0">
                <a:latin typeface="Perpetua"/>
                <a:cs typeface="Perpetua"/>
              </a:rPr>
              <a:t>creation </a:t>
            </a:r>
            <a:r>
              <a:rPr sz="2600" b="1" dirty="0">
                <a:latin typeface="Perpetua"/>
                <a:cs typeface="Perpetua"/>
              </a:rPr>
              <a:t>has </a:t>
            </a:r>
            <a:r>
              <a:rPr sz="2600" b="1" spc="-5" dirty="0">
                <a:latin typeface="Perpetua"/>
                <a:cs typeface="Perpetua"/>
              </a:rPr>
              <a:t>three  connotations:-</a:t>
            </a:r>
            <a:endParaRPr sz="2600">
              <a:latin typeface="Perpetua"/>
              <a:cs typeface="Perpetua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Perpetua"/>
                <a:cs typeface="Perpetua"/>
              </a:rPr>
              <a:t>All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living </a:t>
            </a:r>
            <a:r>
              <a:rPr sz="2400" dirty="0">
                <a:latin typeface="Perpetua"/>
                <a:cs typeface="Perpetua"/>
              </a:rPr>
              <a:t>organisms (species </a:t>
            </a:r>
            <a:r>
              <a:rPr sz="2400" spc="-5" dirty="0">
                <a:latin typeface="Perpetua"/>
                <a:cs typeface="Perpetua"/>
              </a:rPr>
              <a:t>types) </a:t>
            </a:r>
            <a:r>
              <a:rPr sz="2400" spc="-10" dirty="0">
                <a:latin typeface="Perpetua"/>
                <a:cs typeface="Perpetua"/>
              </a:rPr>
              <a:t>that </a:t>
            </a:r>
            <a:r>
              <a:rPr sz="2400" spc="-50" dirty="0">
                <a:latin typeface="Perpetua"/>
                <a:cs typeface="Perpetua"/>
              </a:rPr>
              <a:t>we </a:t>
            </a:r>
            <a:r>
              <a:rPr sz="2400" dirty="0">
                <a:latin typeface="Perpetua"/>
                <a:cs typeface="Perpetua"/>
              </a:rPr>
              <a:t>see </a:t>
            </a:r>
            <a:r>
              <a:rPr sz="2400" spc="-20" dirty="0">
                <a:latin typeface="Perpetua"/>
                <a:cs typeface="Perpetua"/>
              </a:rPr>
              <a:t>today </a:t>
            </a:r>
            <a:r>
              <a:rPr sz="2400" spc="-30" dirty="0">
                <a:latin typeface="Perpetua"/>
                <a:cs typeface="Perpetua"/>
              </a:rPr>
              <a:t>were  </a:t>
            </a:r>
            <a:r>
              <a:rPr sz="2400" spc="-10" dirty="0">
                <a:latin typeface="Perpetua"/>
                <a:cs typeface="Perpetua"/>
              </a:rPr>
              <a:t>created </a:t>
            </a:r>
            <a:r>
              <a:rPr sz="2400" spc="-5" dirty="0">
                <a:latin typeface="Perpetua"/>
                <a:cs typeface="Perpetua"/>
              </a:rPr>
              <a:t>as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such.</a:t>
            </a:r>
            <a:endParaRPr sz="2400">
              <a:latin typeface="Perpetua"/>
              <a:cs typeface="Perpetua"/>
            </a:endParaRPr>
          </a:p>
          <a:p>
            <a:pPr marL="560705" marR="245745" lvl="1" indent="-22860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diversity </a:t>
            </a:r>
            <a:r>
              <a:rPr sz="2400" spc="-15" dirty="0">
                <a:latin typeface="Perpetua"/>
                <a:cs typeface="Perpetua"/>
              </a:rPr>
              <a:t>was </a:t>
            </a:r>
            <a:r>
              <a:rPr sz="2400" spc="-30" dirty="0">
                <a:latin typeface="Perpetua"/>
                <a:cs typeface="Perpetua"/>
              </a:rPr>
              <a:t>always </a:t>
            </a:r>
            <a:r>
              <a:rPr sz="2400" dirty="0">
                <a:latin typeface="Perpetua"/>
                <a:cs typeface="Perpetua"/>
              </a:rPr>
              <a:t>the same since </a:t>
            </a:r>
            <a:r>
              <a:rPr sz="2400" spc="-10" dirty="0">
                <a:latin typeface="Perpetua"/>
                <a:cs typeface="Perpetua"/>
              </a:rPr>
              <a:t>creation </a:t>
            </a:r>
            <a:r>
              <a:rPr sz="2400" dirty="0">
                <a:latin typeface="Perpetua"/>
                <a:cs typeface="Perpetua"/>
              </a:rPr>
              <a:t>and will be  same in</a:t>
            </a:r>
            <a:r>
              <a:rPr sz="2400" spc="-40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future.</a:t>
            </a:r>
            <a:endParaRPr sz="2400">
              <a:latin typeface="Perpetua"/>
              <a:cs typeface="Perpetua"/>
            </a:endParaRPr>
          </a:p>
          <a:p>
            <a:pPr marL="560705" lvl="1" indent="-229235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15" dirty="0">
                <a:latin typeface="Perpetua"/>
                <a:cs typeface="Perpetua"/>
              </a:rPr>
              <a:t>Earth </a:t>
            </a:r>
            <a:r>
              <a:rPr sz="2400" dirty="0">
                <a:latin typeface="Perpetua"/>
                <a:cs typeface="Perpetua"/>
              </a:rPr>
              <a:t>is </a:t>
            </a:r>
            <a:r>
              <a:rPr sz="2400" spc="-5" dirty="0">
                <a:latin typeface="Perpetua"/>
                <a:cs typeface="Perpetua"/>
              </a:rPr>
              <a:t>about </a:t>
            </a:r>
            <a:r>
              <a:rPr sz="2400" dirty="0">
                <a:latin typeface="Perpetua"/>
                <a:cs typeface="Perpetua"/>
              </a:rPr>
              <a:t>4000 years</a:t>
            </a:r>
            <a:r>
              <a:rPr sz="2400" spc="-8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old.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2777</Words>
  <Application>Microsoft Office PowerPoint</Application>
  <PresentationFormat>On-screen Show (4:3)</PresentationFormat>
  <Paragraphs>239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EVOLUTION</vt:lpstr>
      <vt:lpstr>ORIGIN OF LIFE:</vt:lpstr>
      <vt:lpstr>Condition of early earth:</vt:lpstr>
      <vt:lpstr>Origin of life:</vt:lpstr>
      <vt:lpstr>Oparin – Haldane theory of origin of life:</vt:lpstr>
      <vt:lpstr>Slide 6</vt:lpstr>
      <vt:lpstr>Acceptance of chemical evolution theory:  (evidences)</vt:lpstr>
      <vt:lpstr>Theory of biogenesis:</vt:lpstr>
      <vt:lpstr>EVOLUTION OF LIFE FORMS – A THEORY:</vt:lpstr>
      <vt:lpstr>Challenge to special creation theory:</vt:lpstr>
      <vt:lpstr>WHAT ARE EVIDENCES FOR EVOLUTION?</vt:lpstr>
      <vt:lpstr>Comparative anatomy and morphological  evidence:</vt:lpstr>
      <vt:lpstr>Slide 13</vt:lpstr>
      <vt:lpstr>Convergent evolution:</vt:lpstr>
      <vt:lpstr>Biochemical evidences:</vt:lpstr>
      <vt:lpstr>Evolution by natural selection:</vt:lpstr>
      <vt:lpstr>Evolution by anthropogenic action:</vt:lpstr>
      <vt:lpstr>WHAT IS ADAPTIVE RADIATION?</vt:lpstr>
      <vt:lpstr>Australian marsupial:</vt:lpstr>
      <vt:lpstr>Slide 20</vt:lpstr>
      <vt:lpstr>BIOLOGICAL EVOLUTION:</vt:lpstr>
      <vt:lpstr>Lamark theory of evolution: (theory of  inheritance of acquired characters)</vt:lpstr>
      <vt:lpstr>MECHANISM OF EVOLUTION:</vt:lpstr>
      <vt:lpstr>HARDY – WEINBERG PRINCIPLE:</vt:lpstr>
      <vt:lpstr>Five factors are known to affect Hardy-Weinberg equilibrium:</vt:lpstr>
      <vt:lpstr>Operation of natural selection on different trait:</vt:lpstr>
      <vt:lpstr>Slide 27</vt:lpstr>
      <vt:lpstr>A BRIEF ACCOUNT OF EVOLUTION:</vt:lpstr>
      <vt:lpstr>Slide 29</vt:lpstr>
      <vt:lpstr>Slide 30</vt:lpstr>
      <vt:lpstr>Slide 31</vt:lpstr>
      <vt:lpstr>ORIGIN AND EVOLUTION OF MAN:</vt:lpstr>
      <vt:lpstr>Slide 33</vt:lpstr>
      <vt:lpstr>Slide 34</vt:lpstr>
      <vt:lpstr>Thanking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cp:lastModifiedBy>sns</cp:lastModifiedBy>
  <cp:revision>1</cp:revision>
  <dcterms:created xsi:type="dcterms:W3CDTF">2019-09-05T02:01:35Z</dcterms:created>
  <dcterms:modified xsi:type="dcterms:W3CDTF">2019-09-05T05:58:14Z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2016-03-22T00:00:00Z</vt:filetime>
  </property>
  <property fmtid="{D5CDD505-2E9C-101B-9397-08002B2CF9AE}" pid="3" name="Creator">
    <vt:lpwstr>convertonlinefree.com</vt:lpwstr>
  </property>
  <property fmtid="{D5CDD505-2E9C-101B-9397-08002B2CF9AE}" pid="4" name="LastSaved">
    <vt:filetime>2019-09-05T00:00:00Z</vt:filetime>
  </property>
</Properties>
</file>