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C3300"/>
                </a:solidFill>
                <a:latin typeface="Goudy Stout"/>
                <a:cs typeface="Goudy Stou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C3300"/>
                </a:solidFill>
                <a:latin typeface="Goudy Stout"/>
                <a:cs typeface="Goudy Stou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1000" y="609600"/>
            <a:ext cx="38862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495800" y="914400"/>
            <a:ext cx="4343400" cy="525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CC3300"/>
                </a:solidFill>
                <a:latin typeface="Goudy Stout"/>
                <a:cs typeface="Goudy Stou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180" y="491490"/>
            <a:ext cx="664654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CC3300"/>
                </a:solidFill>
                <a:latin typeface="Goudy Stout"/>
                <a:cs typeface="Goudy Stou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270" y="1710690"/>
            <a:ext cx="4697095" cy="471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gency FB"/>
                <a:cs typeface="Agency F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73109" y="6295722"/>
            <a:ext cx="24892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53029" y="535940"/>
            <a:ext cx="5010150" cy="555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Goudy Stout"/>
                <a:cs typeface="Goudy Stout"/>
              </a:rPr>
              <a:t>CONTENTS:</a:t>
            </a:r>
            <a:endParaRPr sz="3200">
              <a:latin typeface="Goudy Stout"/>
              <a:cs typeface="Goudy Stout"/>
            </a:endParaRPr>
          </a:p>
          <a:p>
            <a:pPr marL="486409" indent="-457834">
              <a:lnSpc>
                <a:spcPct val="100000"/>
              </a:lnSpc>
              <a:spcBef>
                <a:spcPts val="2850"/>
              </a:spcBef>
              <a:buFont typeface="Wingdings"/>
              <a:buChar char=""/>
              <a:tabLst>
                <a:tab pos="486409" algn="l"/>
              </a:tabLst>
            </a:pPr>
            <a:r>
              <a:rPr sz="3200" spc="-15" dirty="0">
                <a:solidFill>
                  <a:srgbClr val="660066"/>
                </a:solidFill>
                <a:latin typeface="Calibri"/>
                <a:cs typeface="Calibri"/>
              </a:rPr>
              <a:t>History </a:t>
            </a:r>
            <a:r>
              <a:rPr sz="3200" dirty="0">
                <a:solidFill>
                  <a:srgbClr val="660066"/>
                </a:solidFill>
                <a:latin typeface="Calibri"/>
                <a:cs typeface="Calibri"/>
              </a:rPr>
              <a:t>of</a:t>
            </a:r>
            <a:r>
              <a:rPr sz="3200" spc="-1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60066"/>
                </a:solidFill>
                <a:latin typeface="Calibri"/>
                <a:cs typeface="Calibri"/>
              </a:rPr>
              <a:t>PCR</a:t>
            </a:r>
            <a:endParaRPr sz="3200">
              <a:latin typeface="Calibri"/>
              <a:cs typeface="Calibri"/>
            </a:endParaRPr>
          </a:p>
          <a:p>
            <a:pPr marL="577850" indent="-549275">
              <a:lnSpc>
                <a:spcPct val="100000"/>
              </a:lnSpc>
              <a:spcBef>
                <a:spcPts val="869"/>
              </a:spcBef>
              <a:buFont typeface="Wingdings"/>
              <a:buChar char=""/>
              <a:tabLst>
                <a:tab pos="577215" algn="l"/>
                <a:tab pos="577850" algn="l"/>
              </a:tabLst>
            </a:pPr>
            <a:r>
              <a:rPr sz="3200" spc="-15" dirty="0">
                <a:solidFill>
                  <a:srgbClr val="660066"/>
                </a:solidFill>
                <a:latin typeface="Calibri"/>
                <a:cs typeface="Calibri"/>
              </a:rPr>
              <a:t>Polymerase </a:t>
            </a:r>
            <a:r>
              <a:rPr sz="3200" spc="-5" dirty="0">
                <a:solidFill>
                  <a:srgbClr val="660066"/>
                </a:solidFill>
                <a:latin typeface="Calibri"/>
                <a:cs typeface="Calibri"/>
              </a:rPr>
              <a:t>Chain</a:t>
            </a:r>
            <a:r>
              <a:rPr sz="3200" spc="-4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660066"/>
                </a:solidFill>
                <a:latin typeface="Calibri"/>
                <a:cs typeface="Calibri"/>
              </a:rPr>
              <a:t>reaction</a:t>
            </a:r>
            <a:endParaRPr sz="3200">
              <a:latin typeface="Calibri"/>
              <a:cs typeface="Calibri"/>
            </a:endParaRPr>
          </a:p>
          <a:p>
            <a:pPr marL="577850" indent="-549275">
              <a:lnSpc>
                <a:spcPct val="100000"/>
              </a:lnSpc>
              <a:spcBef>
                <a:spcPts val="870"/>
              </a:spcBef>
              <a:buFont typeface="Wingdings"/>
              <a:buChar char=""/>
              <a:tabLst>
                <a:tab pos="577215" algn="l"/>
                <a:tab pos="577850" algn="l"/>
              </a:tabLst>
            </a:pPr>
            <a:r>
              <a:rPr sz="3200" spc="-15" dirty="0">
                <a:solidFill>
                  <a:srgbClr val="660066"/>
                </a:solidFill>
                <a:latin typeface="Calibri"/>
                <a:cs typeface="Calibri"/>
              </a:rPr>
              <a:t>Steps</a:t>
            </a:r>
            <a:r>
              <a:rPr sz="3200" spc="-1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660066"/>
                </a:solidFill>
                <a:latin typeface="Calibri"/>
                <a:cs typeface="Calibri"/>
              </a:rPr>
              <a:t>involved</a:t>
            </a:r>
            <a:endParaRPr sz="3200">
              <a:latin typeface="Calibri"/>
              <a:cs typeface="Calibri"/>
            </a:endParaRPr>
          </a:p>
          <a:p>
            <a:pPr marL="577850" indent="-549275">
              <a:lnSpc>
                <a:spcPct val="100000"/>
              </a:lnSpc>
              <a:spcBef>
                <a:spcPts val="870"/>
              </a:spcBef>
              <a:buFont typeface="Wingdings"/>
              <a:buChar char=""/>
              <a:tabLst>
                <a:tab pos="577215" algn="l"/>
                <a:tab pos="577850" algn="l"/>
              </a:tabLst>
            </a:pPr>
            <a:r>
              <a:rPr sz="3200" spc="-30" dirty="0">
                <a:solidFill>
                  <a:srgbClr val="660066"/>
                </a:solidFill>
                <a:latin typeface="Calibri"/>
                <a:cs typeface="Calibri"/>
              </a:rPr>
              <a:t>Factors for </a:t>
            </a:r>
            <a:r>
              <a:rPr sz="3200" spc="-5" dirty="0">
                <a:solidFill>
                  <a:srgbClr val="660066"/>
                </a:solidFill>
                <a:latin typeface="Calibri"/>
                <a:cs typeface="Calibri"/>
              </a:rPr>
              <a:t>optimal</a:t>
            </a:r>
            <a:r>
              <a:rPr sz="3200" spc="15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660066"/>
                </a:solidFill>
                <a:latin typeface="Calibri"/>
                <a:cs typeface="Calibri"/>
              </a:rPr>
              <a:t>PCR</a:t>
            </a:r>
            <a:endParaRPr sz="3200">
              <a:latin typeface="Calibri"/>
              <a:cs typeface="Calibri"/>
            </a:endParaRPr>
          </a:p>
          <a:p>
            <a:pPr marL="577850" indent="-549275">
              <a:lnSpc>
                <a:spcPct val="100000"/>
              </a:lnSpc>
              <a:spcBef>
                <a:spcPts val="880"/>
              </a:spcBef>
              <a:buFont typeface="Wingdings"/>
              <a:buChar char=""/>
              <a:tabLst>
                <a:tab pos="577215" algn="l"/>
                <a:tab pos="577850" algn="l"/>
              </a:tabLst>
            </a:pPr>
            <a:r>
              <a:rPr sz="3200" spc="-25" dirty="0">
                <a:solidFill>
                  <a:srgbClr val="660066"/>
                </a:solidFill>
                <a:latin typeface="Calibri"/>
                <a:cs typeface="Calibri"/>
              </a:rPr>
              <a:t>Variations </a:t>
            </a:r>
            <a:r>
              <a:rPr sz="3200" dirty="0">
                <a:solidFill>
                  <a:srgbClr val="660066"/>
                </a:solidFill>
                <a:latin typeface="Calibri"/>
                <a:cs typeface="Calibri"/>
              </a:rPr>
              <a:t>of</a:t>
            </a:r>
            <a:r>
              <a:rPr sz="3200" spc="-1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60066"/>
                </a:solidFill>
                <a:latin typeface="Calibri"/>
                <a:cs typeface="Calibri"/>
              </a:rPr>
              <a:t>PCR</a:t>
            </a:r>
            <a:endParaRPr sz="3200">
              <a:latin typeface="Calibri"/>
              <a:cs typeface="Calibri"/>
            </a:endParaRPr>
          </a:p>
          <a:p>
            <a:pPr marL="577850" indent="-549275">
              <a:lnSpc>
                <a:spcPct val="100000"/>
              </a:lnSpc>
              <a:spcBef>
                <a:spcPts val="870"/>
              </a:spcBef>
              <a:buFont typeface="Wingdings"/>
              <a:buChar char=""/>
              <a:tabLst>
                <a:tab pos="577215" algn="l"/>
                <a:tab pos="577850" algn="l"/>
              </a:tabLst>
            </a:pPr>
            <a:r>
              <a:rPr sz="3200" spc="-5" dirty="0">
                <a:solidFill>
                  <a:srgbClr val="660066"/>
                </a:solidFill>
                <a:latin typeface="Calibri"/>
                <a:cs typeface="Calibri"/>
              </a:rPr>
              <a:t>Comparison PCR </a:t>
            </a:r>
            <a:r>
              <a:rPr sz="3200" dirty="0">
                <a:solidFill>
                  <a:srgbClr val="660066"/>
                </a:solidFill>
                <a:latin typeface="Calibri"/>
                <a:cs typeface="Calibri"/>
              </a:rPr>
              <a:t>&amp;</a:t>
            </a:r>
            <a:r>
              <a:rPr sz="3200" spc="-60" dirty="0">
                <a:solidFill>
                  <a:srgbClr val="660066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660066"/>
                </a:solidFill>
                <a:latin typeface="Calibri"/>
                <a:cs typeface="Calibri"/>
              </a:rPr>
              <a:t>Cloning</a:t>
            </a:r>
            <a:endParaRPr sz="3200">
              <a:latin typeface="Calibri"/>
              <a:cs typeface="Calibri"/>
            </a:endParaRPr>
          </a:p>
          <a:p>
            <a:pPr marL="577850" indent="-549275">
              <a:lnSpc>
                <a:spcPct val="100000"/>
              </a:lnSpc>
              <a:spcBef>
                <a:spcPts val="870"/>
              </a:spcBef>
              <a:buFont typeface="Wingdings"/>
              <a:buChar char=""/>
              <a:tabLst>
                <a:tab pos="577215" algn="l"/>
                <a:tab pos="577850" algn="l"/>
              </a:tabLst>
            </a:pPr>
            <a:r>
              <a:rPr sz="3200" spc="-15" dirty="0">
                <a:solidFill>
                  <a:srgbClr val="660066"/>
                </a:solidFill>
                <a:latin typeface="Calibri"/>
                <a:cs typeface="Calibri"/>
              </a:rPr>
              <a:t>Advantages</a:t>
            </a:r>
            <a:endParaRPr sz="3200">
              <a:latin typeface="Calibri"/>
              <a:cs typeface="Calibri"/>
            </a:endParaRPr>
          </a:p>
          <a:p>
            <a:pPr marL="577850" indent="-549275">
              <a:lnSpc>
                <a:spcPct val="100000"/>
              </a:lnSpc>
              <a:spcBef>
                <a:spcPts val="870"/>
              </a:spcBef>
              <a:buFont typeface="Wingdings"/>
              <a:buChar char=""/>
              <a:tabLst>
                <a:tab pos="577215" algn="l"/>
                <a:tab pos="577850" algn="l"/>
              </a:tabLst>
            </a:pPr>
            <a:r>
              <a:rPr sz="3200" spc="-10" dirty="0">
                <a:solidFill>
                  <a:srgbClr val="660066"/>
                </a:solidFill>
                <a:latin typeface="Calibri"/>
                <a:cs typeface="Calibri"/>
              </a:rPr>
              <a:t>Limitations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1920" y="863600"/>
            <a:ext cx="3970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660066"/>
                </a:solidFill>
              </a:rPr>
              <a:t>ANNEALING:</a:t>
            </a:r>
            <a:endParaRPr sz="28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10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534669" y="1684020"/>
            <a:ext cx="8039734" cy="32677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5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Agency FB"/>
                <a:cs typeface="Agency FB"/>
              </a:rPr>
              <a:t>Temperature </a:t>
            </a:r>
            <a:r>
              <a:rPr sz="3200" spc="-5" dirty="0">
                <a:latin typeface="Agency FB"/>
                <a:cs typeface="Agency FB"/>
              </a:rPr>
              <a:t>of </a:t>
            </a:r>
            <a:r>
              <a:rPr sz="3200" dirty="0">
                <a:latin typeface="Agency FB"/>
                <a:cs typeface="Agency FB"/>
              </a:rPr>
              <a:t>reaction mixture </a:t>
            </a:r>
            <a:r>
              <a:rPr sz="3200" spc="-5" dirty="0">
                <a:latin typeface="Agency FB"/>
                <a:cs typeface="Agency FB"/>
              </a:rPr>
              <a:t>is </a:t>
            </a:r>
            <a:r>
              <a:rPr sz="3200" dirty="0">
                <a:latin typeface="Agency FB"/>
                <a:cs typeface="Agency FB"/>
              </a:rPr>
              <a:t>cooled to </a:t>
            </a:r>
            <a:r>
              <a:rPr sz="3200" spc="-5" dirty="0">
                <a:latin typeface="Agency FB"/>
                <a:cs typeface="Agency FB"/>
              </a:rPr>
              <a:t>45-60°</a:t>
            </a:r>
            <a:r>
              <a:rPr sz="3200" spc="-35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C</a:t>
            </a:r>
            <a:endParaRPr sz="3200">
              <a:latin typeface="Agency FB"/>
              <a:cs typeface="Agency FB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Agency FB"/>
                <a:cs typeface="Agency FB"/>
              </a:rPr>
              <a:t>Primers are jiggling around caused by</a:t>
            </a:r>
            <a:r>
              <a:rPr sz="3200" spc="-15" dirty="0">
                <a:latin typeface="Agency FB"/>
                <a:cs typeface="Agency FB"/>
              </a:rPr>
              <a:t> </a:t>
            </a:r>
            <a:r>
              <a:rPr sz="3200" spc="-5" dirty="0">
                <a:latin typeface="Agency FB"/>
                <a:cs typeface="Agency FB"/>
              </a:rPr>
              <a:t>???????</a:t>
            </a:r>
            <a:endParaRPr sz="3200">
              <a:latin typeface="Agency FB"/>
              <a:cs typeface="Agency FB"/>
            </a:endParaRPr>
          </a:p>
          <a:p>
            <a:pPr marL="354965" marR="5080" indent="-342900">
              <a:lnSpc>
                <a:spcPts val="3579"/>
              </a:lnSpc>
              <a:spcBef>
                <a:spcPts val="885"/>
              </a:spcBef>
              <a:buFont typeface="Wingdings"/>
              <a:buChar char=""/>
              <a:tabLst>
                <a:tab pos="434340" algn="l"/>
              </a:tabLst>
            </a:pPr>
            <a:r>
              <a:rPr sz="3200" dirty="0">
                <a:latin typeface="Agency FB"/>
                <a:cs typeface="Agency FB"/>
              </a:rPr>
              <a:t>Primers </a:t>
            </a:r>
            <a:r>
              <a:rPr sz="3200" spc="-5" dirty="0">
                <a:latin typeface="Agency FB"/>
                <a:cs typeface="Agency FB"/>
              </a:rPr>
              <a:t>base </a:t>
            </a:r>
            <a:r>
              <a:rPr sz="3200" dirty="0">
                <a:latin typeface="Agency FB"/>
                <a:cs typeface="Agency FB"/>
              </a:rPr>
              <a:t>pair with the complementary sequence </a:t>
            </a:r>
            <a:r>
              <a:rPr sz="3200" spc="-5" dirty="0">
                <a:latin typeface="Agency FB"/>
                <a:cs typeface="Agency FB"/>
              </a:rPr>
              <a:t>in </a:t>
            </a:r>
            <a:r>
              <a:rPr sz="3200" dirty="0">
                <a:latin typeface="Agency FB"/>
                <a:cs typeface="Agency FB"/>
              </a:rPr>
              <a:t>the  DNA.</a:t>
            </a:r>
            <a:endParaRPr sz="3200">
              <a:latin typeface="Agency FB"/>
              <a:cs typeface="Agency FB"/>
            </a:endParaRPr>
          </a:p>
          <a:p>
            <a:pPr marL="434340" indent="-421640">
              <a:lnSpc>
                <a:spcPct val="100000"/>
              </a:lnSpc>
              <a:spcBef>
                <a:spcPts val="475"/>
              </a:spcBef>
              <a:buFont typeface="Wingdings"/>
              <a:buChar char=""/>
              <a:tabLst>
                <a:tab pos="434340" algn="l"/>
              </a:tabLst>
            </a:pPr>
            <a:r>
              <a:rPr sz="3200" dirty="0">
                <a:latin typeface="Agency FB"/>
                <a:cs typeface="Agency FB"/>
              </a:rPr>
              <a:t>Hydrogen bonds</a:t>
            </a:r>
            <a:r>
              <a:rPr sz="3200" spc="-25" dirty="0">
                <a:latin typeface="Agency FB"/>
                <a:cs typeface="Agency FB"/>
              </a:rPr>
              <a:t> </a:t>
            </a:r>
            <a:r>
              <a:rPr sz="3200" spc="-5" dirty="0">
                <a:latin typeface="Agency FB"/>
                <a:cs typeface="Agency FB"/>
              </a:rPr>
              <a:t>reform.</a:t>
            </a:r>
            <a:endParaRPr sz="3200">
              <a:latin typeface="Agency FB"/>
              <a:cs typeface="Agency FB"/>
            </a:endParaRPr>
          </a:p>
          <a:p>
            <a:pPr marL="434340" indent="-421640">
              <a:lnSpc>
                <a:spcPct val="100000"/>
              </a:lnSpc>
              <a:spcBef>
                <a:spcPts val="550"/>
              </a:spcBef>
              <a:buFont typeface="Wingdings"/>
              <a:buChar char=""/>
              <a:tabLst>
                <a:tab pos="434340" algn="l"/>
              </a:tabLst>
            </a:pPr>
            <a:r>
              <a:rPr sz="3200" dirty="0">
                <a:latin typeface="Agency FB"/>
                <a:cs typeface="Agency FB"/>
              </a:rPr>
              <a:t>Annealing </a:t>
            </a:r>
            <a:r>
              <a:rPr sz="3200" spc="-5" dirty="0">
                <a:latin typeface="Agency FB"/>
                <a:cs typeface="Agency FB"/>
              </a:rPr>
              <a:t>fancy word for</a:t>
            </a:r>
            <a:r>
              <a:rPr sz="3200" spc="10" dirty="0">
                <a:latin typeface="Agency FB"/>
                <a:cs typeface="Agency FB"/>
              </a:rPr>
              <a:t> </a:t>
            </a:r>
            <a:r>
              <a:rPr sz="3200" spc="-5" dirty="0">
                <a:latin typeface="Agency FB"/>
                <a:cs typeface="Agency FB"/>
              </a:rPr>
              <a:t>renaturing.</a:t>
            </a:r>
            <a:endParaRPr sz="32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600" y="533400"/>
            <a:ext cx="723900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270" y="186690"/>
            <a:ext cx="8197215" cy="592074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180975" algn="ctr">
              <a:lnSpc>
                <a:spcPct val="100000"/>
              </a:lnSpc>
              <a:spcBef>
                <a:spcPts val="1650"/>
              </a:spcBef>
            </a:pPr>
            <a:r>
              <a:rPr sz="3200" dirty="0">
                <a:solidFill>
                  <a:srgbClr val="660066"/>
                </a:solidFill>
                <a:latin typeface="Goudy Stout"/>
                <a:cs typeface="Goudy Stout"/>
              </a:rPr>
              <a:t>EXTENSION:</a:t>
            </a:r>
            <a:endParaRPr sz="3200">
              <a:latin typeface="Goudy Stout"/>
              <a:cs typeface="Goudy Stout"/>
            </a:endParaRPr>
          </a:p>
          <a:p>
            <a:pPr marL="356870" marR="457200" indent="-342900" algn="just">
              <a:lnSpc>
                <a:spcPts val="3590"/>
              </a:lnSpc>
              <a:spcBef>
                <a:spcPts val="1875"/>
              </a:spcBef>
              <a:buFont typeface="Wingdings"/>
              <a:buChar char=""/>
              <a:tabLst>
                <a:tab pos="356870" algn="l"/>
              </a:tabLst>
            </a:pPr>
            <a:r>
              <a:rPr sz="3200" dirty="0">
                <a:latin typeface="Agency FB"/>
                <a:cs typeface="Agency FB"/>
              </a:rPr>
              <a:t>The </a:t>
            </a:r>
            <a:r>
              <a:rPr sz="3200" spc="-5" dirty="0">
                <a:latin typeface="Agency FB"/>
                <a:cs typeface="Agency FB"/>
              </a:rPr>
              <a:t>temperature </a:t>
            </a:r>
            <a:r>
              <a:rPr sz="3200" dirty="0">
                <a:latin typeface="Agency FB"/>
                <a:cs typeface="Agency FB"/>
              </a:rPr>
              <a:t>is </a:t>
            </a:r>
            <a:r>
              <a:rPr sz="3200" spc="-5" dirty="0">
                <a:latin typeface="Agency FB"/>
                <a:cs typeface="Agency FB"/>
              </a:rPr>
              <a:t>now </a:t>
            </a:r>
            <a:r>
              <a:rPr sz="3200" dirty="0">
                <a:latin typeface="Agency FB"/>
                <a:cs typeface="Agency FB"/>
              </a:rPr>
              <a:t>shifted to 72° C which </a:t>
            </a:r>
            <a:r>
              <a:rPr sz="3200" spc="-5" dirty="0">
                <a:latin typeface="Agency FB"/>
                <a:cs typeface="Agency FB"/>
              </a:rPr>
              <a:t>is </a:t>
            </a:r>
            <a:r>
              <a:rPr sz="3200" dirty="0">
                <a:latin typeface="Agency FB"/>
                <a:cs typeface="Agency FB"/>
              </a:rPr>
              <a:t>ideal </a:t>
            </a:r>
            <a:r>
              <a:rPr sz="3200" spc="-15" dirty="0">
                <a:latin typeface="Agency FB"/>
                <a:cs typeface="Agency FB"/>
              </a:rPr>
              <a:t>for  </a:t>
            </a:r>
            <a:r>
              <a:rPr sz="3200" dirty="0">
                <a:latin typeface="Agency FB"/>
                <a:cs typeface="Agency FB"/>
              </a:rPr>
              <a:t>polymerase.</a:t>
            </a:r>
            <a:endParaRPr sz="3200">
              <a:latin typeface="Agency FB"/>
              <a:cs typeface="Agency FB"/>
            </a:endParaRPr>
          </a:p>
          <a:p>
            <a:pPr marL="356870" marR="351155" indent="-342900" algn="just">
              <a:lnSpc>
                <a:spcPts val="3590"/>
              </a:lnSpc>
              <a:spcBef>
                <a:spcPts val="800"/>
              </a:spcBef>
              <a:buFont typeface="Wingdings"/>
              <a:buChar char=""/>
              <a:tabLst>
                <a:tab pos="356870" algn="l"/>
              </a:tabLst>
            </a:pPr>
            <a:r>
              <a:rPr sz="3200" dirty="0">
                <a:latin typeface="Agency FB"/>
                <a:cs typeface="Agency FB"/>
              </a:rPr>
              <a:t>Primers </a:t>
            </a:r>
            <a:r>
              <a:rPr sz="3200" spc="-5" dirty="0">
                <a:latin typeface="Agency FB"/>
                <a:cs typeface="Agency FB"/>
              </a:rPr>
              <a:t>are </a:t>
            </a:r>
            <a:r>
              <a:rPr sz="3200" dirty="0">
                <a:latin typeface="Agency FB"/>
                <a:cs typeface="Agency FB"/>
              </a:rPr>
              <a:t>extended </a:t>
            </a:r>
            <a:r>
              <a:rPr sz="3200" spc="-5" dirty="0">
                <a:latin typeface="Agency FB"/>
                <a:cs typeface="Agency FB"/>
              </a:rPr>
              <a:t>by </a:t>
            </a:r>
            <a:r>
              <a:rPr sz="3200" dirty="0">
                <a:latin typeface="Agency FB"/>
                <a:cs typeface="Agency FB"/>
              </a:rPr>
              <a:t>joining the bases </a:t>
            </a:r>
            <a:r>
              <a:rPr sz="3200" spc="-5" dirty="0">
                <a:latin typeface="Agency FB"/>
                <a:cs typeface="Agency FB"/>
              </a:rPr>
              <a:t>complementary  </a:t>
            </a:r>
            <a:r>
              <a:rPr sz="3200" dirty="0">
                <a:latin typeface="Agency FB"/>
                <a:cs typeface="Agency FB"/>
              </a:rPr>
              <a:t>to DNA</a:t>
            </a:r>
            <a:r>
              <a:rPr sz="3200" spc="-20" dirty="0">
                <a:latin typeface="Agency FB"/>
                <a:cs typeface="Agency FB"/>
              </a:rPr>
              <a:t> </a:t>
            </a:r>
            <a:r>
              <a:rPr sz="3200" spc="-5" dirty="0">
                <a:latin typeface="Agency FB"/>
                <a:cs typeface="Agency FB"/>
              </a:rPr>
              <a:t>strands.</a:t>
            </a:r>
            <a:endParaRPr sz="3200">
              <a:latin typeface="Agency FB"/>
              <a:cs typeface="Agency FB"/>
            </a:endParaRPr>
          </a:p>
          <a:p>
            <a:pPr marL="12700" marR="17145" algn="just">
              <a:lnSpc>
                <a:spcPct val="100000"/>
              </a:lnSpc>
              <a:spcBef>
                <a:spcPts val="965"/>
              </a:spcBef>
              <a:buFont typeface="Wingdings"/>
              <a:buChar char=""/>
              <a:tabLst>
                <a:tab pos="336550" algn="l"/>
              </a:tabLst>
            </a:pPr>
            <a:r>
              <a:rPr sz="3200" dirty="0">
                <a:latin typeface="Agency FB"/>
                <a:cs typeface="Agency FB"/>
              </a:rPr>
              <a:t>Elongation step continues where the polymerase adds dNTP's  </a:t>
            </a:r>
            <a:r>
              <a:rPr sz="3200" spc="-5" dirty="0">
                <a:latin typeface="Agency FB"/>
                <a:cs typeface="Agency FB"/>
              </a:rPr>
              <a:t>from </a:t>
            </a:r>
            <a:r>
              <a:rPr sz="3200" dirty="0">
                <a:latin typeface="Agency FB"/>
                <a:cs typeface="Agency FB"/>
              </a:rPr>
              <a:t>5' to 3', reading the template </a:t>
            </a:r>
            <a:r>
              <a:rPr sz="3200" spc="-5" dirty="0">
                <a:latin typeface="Agency FB"/>
                <a:cs typeface="Agency FB"/>
              </a:rPr>
              <a:t>from </a:t>
            </a:r>
            <a:r>
              <a:rPr sz="3200" spc="5" dirty="0">
                <a:latin typeface="Agency FB"/>
                <a:cs typeface="Agency FB"/>
              </a:rPr>
              <a:t>3' </a:t>
            </a:r>
            <a:r>
              <a:rPr sz="3200" spc="-5" dirty="0">
                <a:latin typeface="Agency FB"/>
                <a:cs typeface="Agency FB"/>
              </a:rPr>
              <a:t>to </a:t>
            </a:r>
            <a:r>
              <a:rPr sz="3200" dirty="0">
                <a:latin typeface="Agency FB"/>
                <a:cs typeface="Agency FB"/>
              </a:rPr>
              <a:t>5' side, bases are  added complementary </a:t>
            </a:r>
            <a:r>
              <a:rPr sz="3200" spc="-5" dirty="0">
                <a:latin typeface="Agency FB"/>
                <a:cs typeface="Agency FB"/>
              </a:rPr>
              <a:t>to </a:t>
            </a:r>
            <a:r>
              <a:rPr sz="3200" dirty="0">
                <a:latin typeface="Agency FB"/>
                <a:cs typeface="Agency FB"/>
              </a:rPr>
              <a:t>the</a:t>
            </a:r>
            <a:r>
              <a:rPr sz="3200" spc="-5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template.</a:t>
            </a:r>
            <a:endParaRPr sz="3200">
              <a:latin typeface="Agency FB"/>
              <a:cs typeface="Agency FB"/>
            </a:endParaRPr>
          </a:p>
          <a:p>
            <a:pPr marL="12700" marR="5080">
              <a:lnSpc>
                <a:spcPts val="3840"/>
              </a:lnSpc>
              <a:spcBef>
                <a:spcPts val="114"/>
              </a:spcBef>
              <a:buFont typeface="Wingdings"/>
              <a:buChar char=""/>
              <a:tabLst>
                <a:tab pos="336550" algn="l"/>
              </a:tabLst>
            </a:pPr>
            <a:r>
              <a:rPr sz="3200" dirty="0">
                <a:latin typeface="Agency FB"/>
                <a:cs typeface="Agency FB"/>
              </a:rPr>
              <a:t>Now </a:t>
            </a:r>
            <a:r>
              <a:rPr sz="3200" spc="-5" dirty="0">
                <a:latin typeface="Agency FB"/>
                <a:cs typeface="Agency FB"/>
              </a:rPr>
              <a:t>first </a:t>
            </a:r>
            <a:r>
              <a:rPr sz="3200" dirty="0">
                <a:latin typeface="Agency FB"/>
                <a:cs typeface="Agency FB"/>
              </a:rPr>
              <a:t>cycle is over and next cycle is continued </a:t>
            </a:r>
            <a:r>
              <a:rPr sz="3200" spc="-5" dirty="0">
                <a:latin typeface="Agency FB"/>
                <a:cs typeface="Agency FB"/>
              </a:rPr>
              <a:t>,as </a:t>
            </a:r>
            <a:r>
              <a:rPr sz="3200" dirty="0">
                <a:latin typeface="Agency FB"/>
                <a:cs typeface="Agency FB"/>
              </a:rPr>
              <a:t>PCR  machine is automated thermocycler </a:t>
            </a:r>
            <a:r>
              <a:rPr sz="3200" spc="-5" dirty="0">
                <a:latin typeface="Agency FB"/>
                <a:cs typeface="Agency FB"/>
              </a:rPr>
              <a:t>the </a:t>
            </a:r>
            <a:r>
              <a:rPr sz="3200" dirty="0">
                <a:latin typeface="Agency FB"/>
                <a:cs typeface="Agency FB"/>
              </a:rPr>
              <a:t>same cycle </a:t>
            </a:r>
            <a:r>
              <a:rPr sz="3200" spc="-5" dirty="0">
                <a:latin typeface="Agency FB"/>
                <a:cs typeface="Agency FB"/>
              </a:rPr>
              <a:t>is </a:t>
            </a:r>
            <a:r>
              <a:rPr sz="3200" dirty="0">
                <a:latin typeface="Agency FB"/>
                <a:cs typeface="Agency FB"/>
              </a:rPr>
              <a:t>repeated  upto </a:t>
            </a:r>
            <a:r>
              <a:rPr sz="3200" spc="-5" dirty="0">
                <a:latin typeface="Agency FB"/>
                <a:cs typeface="Agency FB"/>
              </a:rPr>
              <a:t>30-40 </a:t>
            </a:r>
            <a:r>
              <a:rPr sz="3200" dirty="0">
                <a:latin typeface="Agency FB"/>
                <a:cs typeface="Agency FB"/>
              </a:rPr>
              <a:t>times.</a:t>
            </a:r>
            <a:endParaRPr sz="3200">
              <a:latin typeface="Agency FB"/>
              <a:cs typeface="Agency FB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762000"/>
            <a:ext cx="7162800" cy="480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533400"/>
            <a:ext cx="769620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733800"/>
            <a:ext cx="73914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0600" y="381000"/>
            <a:ext cx="73152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34290"/>
            <a:ext cx="38614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7425" algn="l"/>
              </a:tabLst>
            </a:pPr>
            <a:r>
              <a:rPr sz="4000" b="1" spc="-5" dirty="0">
                <a:solidFill>
                  <a:srgbClr val="660066"/>
                </a:solidFill>
                <a:latin typeface="Agency FB"/>
                <a:cs typeface="Agency FB"/>
              </a:rPr>
              <a:t>NEW	AUTOMATED</a:t>
            </a:r>
            <a:r>
              <a:rPr sz="4000" b="1" spc="-85" dirty="0">
                <a:solidFill>
                  <a:srgbClr val="660066"/>
                </a:solidFill>
                <a:latin typeface="Agency FB"/>
                <a:cs typeface="Agency FB"/>
              </a:rPr>
              <a:t> </a:t>
            </a:r>
            <a:r>
              <a:rPr sz="4000" b="1" spc="-5" dirty="0">
                <a:solidFill>
                  <a:srgbClr val="660066"/>
                </a:solidFill>
                <a:latin typeface="Agency FB"/>
                <a:cs typeface="Agency FB"/>
              </a:rPr>
              <a:t>PCR</a:t>
            </a:r>
            <a:endParaRPr sz="4000">
              <a:latin typeface="Agency FB"/>
              <a:cs typeface="Agency FB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2117" y="34290"/>
            <a:ext cx="14992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660066"/>
                </a:solidFill>
                <a:latin typeface="Agency FB"/>
                <a:cs typeface="Agency FB"/>
              </a:rPr>
              <a:t>OLD</a:t>
            </a:r>
            <a:r>
              <a:rPr b="1" spc="-85" dirty="0">
                <a:solidFill>
                  <a:srgbClr val="660066"/>
                </a:solidFill>
                <a:latin typeface="Agency FB"/>
                <a:cs typeface="Agency FB"/>
              </a:rPr>
              <a:t> </a:t>
            </a:r>
            <a:r>
              <a:rPr b="1" spc="-5" dirty="0">
                <a:solidFill>
                  <a:srgbClr val="660066"/>
                </a:solidFill>
                <a:latin typeface="Agency FB"/>
                <a:cs typeface="Agency FB"/>
              </a:rPr>
              <a:t>PCR</a:t>
            </a:r>
          </a:p>
        </p:txBody>
      </p:sp>
      <p:sp>
        <p:nvSpPr>
          <p:cNvPr id="4" name="object 4"/>
          <p:cNvSpPr/>
          <p:nvPr/>
        </p:nvSpPr>
        <p:spPr>
          <a:xfrm>
            <a:off x="381000" y="3810000"/>
            <a:ext cx="38862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4669" y="513079"/>
            <a:ext cx="67551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Factors for Optimal</a:t>
            </a:r>
            <a:r>
              <a:rPr sz="2000" u="heavy" spc="-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PCR: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534669" y="949960"/>
            <a:ext cx="5974080" cy="54063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000000"/>
              </a:buClr>
              <a:buFont typeface="Wingdings"/>
              <a:buChar char=""/>
              <a:tabLst>
                <a:tab pos="355600" algn="l"/>
              </a:tabLst>
            </a:pPr>
            <a:r>
              <a:rPr sz="2800" b="1" dirty="0">
                <a:solidFill>
                  <a:srgbClr val="660066"/>
                </a:solidFill>
                <a:latin typeface="Agency FB"/>
                <a:cs typeface="Agency FB"/>
              </a:rPr>
              <a:t>PCR</a:t>
            </a:r>
            <a:r>
              <a:rPr sz="2800" b="1" spc="-25" dirty="0">
                <a:solidFill>
                  <a:srgbClr val="660066"/>
                </a:solidFill>
                <a:latin typeface="Agency FB"/>
                <a:cs typeface="Agency FB"/>
              </a:rPr>
              <a:t> </a:t>
            </a:r>
            <a:r>
              <a:rPr sz="2800" b="1" spc="-5" dirty="0">
                <a:solidFill>
                  <a:srgbClr val="660066"/>
                </a:solidFill>
                <a:latin typeface="Agency FB"/>
                <a:cs typeface="Agency FB"/>
              </a:rPr>
              <a:t>Primers</a:t>
            </a:r>
            <a:endParaRPr sz="2800">
              <a:latin typeface="Agency FB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800" spc="-5" dirty="0">
                <a:latin typeface="Agency FB"/>
                <a:cs typeface="Agency FB"/>
              </a:rPr>
              <a:t>-correctly designed </a:t>
            </a:r>
            <a:r>
              <a:rPr sz="2800" dirty="0">
                <a:latin typeface="Agency FB"/>
                <a:cs typeface="Agency FB"/>
              </a:rPr>
              <a:t>pair of </a:t>
            </a:r>
            <a:r>
              <a:rPr sz="2800" spc="-5" dirty="0">
                <a:latin typeface="Agency FB"/>
                <a:cs typeface="Agency FB"/>
              </a:rPr>
              <a:t>primers </a:t>
            </a:r>
            <a:r>
              <a:rPr sz="2800" spc="5" dirty="0">
                <a:latin typeface="Agency FB"/>
                <a:cs typeface="Agency FB"/>
              </a:rPr>
              <a:t>is</a:t>
            </a:r>
            <a:r>
              <a:rPr sz="2800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required</a:t>
            </a:r>
            <a:endParaRPr sz="2800">
              <a:latin typeface="Agency FB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800" spc="-5" dirty="0">
                <a:latin typeface="Agency FB"/>
                <a:cs typeface="Agency FB"/>
              </a:rPr>
              <a:t>-primer dimer,hairpin formation should </a:t>
            </a:r>
            <a:r>
              <a:rPr sz="2800" spc="-10" dirty="0">
                <a:latin typeface="Agency FB"/>
                <a:cs typeface="Agency FB"/>
              </a:rPr>
              <a:t>be</a:t>
            </a:r>
            <a:r>
              <a:rPr sz="2800" spc="45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prevented</a:t>
            </a:r>
            <a:endParaRPr sz="2800">
              <a:latin typeface="Agency FB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sz="2800" spc="-5" dirty="0">
                <a:latin typeface="Agency FB"/>
                <a:cs typeface="Agency FB"/>
              </a:rPr>
              <a:t>-length </a:t>
            </a:r>
            <a:r>
              <a:rPr sz="2800" dirty="0">
                <a:latin typeface="Agency FB"/>
                <a:cs typeface="Agency FB"/>
              </a:rPr>
              <a:t>of</a:t>
            </a:r>
            <a:r>
              <a:rPr sz="2800" spc="-5" dirty="0">
                <a:latin typeface="Agency FB"/>
                <a:cs typeface="Agency FB"/>
              </a:rPr>
              <a:t> primer</a:t>
            </a:r>
            <a:endParaRPr sz="2800">
              <a:latin typeface="Agency FB"/>
              <a:cs typeface="Agency FB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Wingdings"/>
              <a:buChar char=""/>
              <a:tabLst>
                <a:tab pos="355600" algn="l"/>
              </a:tabLst>
            </a:pPr>
            <a:r>
              <a:rPr sz="2800" b="1" spc="-5" dirty="0">
                <a:solidFill>
                  <a:srgbClr val="660066"/>
                </a:solidFill>
                <a:latin typeface="Agency FB"/>
                <a:cs typeface="Agency FB"/>
              </a:rPr>
              <a:t>DNA</a:t>
            </a:r>
            <a:r>
              <a:rPr sz="2800" b="1" spc="-15" dirty="0">
                <a:solidFill>
                  <a:srgbClr val="660066"/>
                </a:solidFill>
                <a:latin typeface="Agency FB"/>
                <a:cs typeface="Agency FB"/>
              </a:rPr>
              <a:t> </a:t>
            </a:r>
            <a:r>
              <a:rPr sz="2800" b="1" spc="-5" dirty="0">
                <a:solidFill>
                  <a:srgbClr val="660066"/>
                </a:solidFill>
                <a:latin typeface="Agency FB"/>
                <a:cs typeface="Agency FB"/>
              </a:rPr>
              <a:t>Polymerase</a:t>
            </a:r>
            <a:endParaRPr sz="2800">
              <a:latin typeface="Agency FB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800" spc="-5" dirty="0">
                <a:latin typeface="Agency FB"/>
                <a:cs typeface="Agency FB"/>
              </a:rPr>
              <a:t>-Thermus aquaticus-170°</a:t>
            </a:r>
            <a:r>
              <a:rPr sz="2800" spc="10" dirty="0">
                <a:latin typeface="Agency FB"/>
                <a:cs typeface="Agency FB"/>
              </a:rPr>
              <a:t> </a:t>
            </a:r>
            <a:r>
              <a:rPr sz="2800" dirty="0">
                <a:latin typeface="Agency FB"/>
                <a:cs typeface="Agency FB"/>
              </a:rPr>
              <a:t>F</a:t>
            </a:r>
            <a:endParaRPr sz="2800">
              <a:latin typeface="Agency FB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800" spc="-5" dirty="0">
                <a:latin typeface="Agency FB"/>
                <a:cs typeface="Agency FB"/>
              </a:rPr>
              <a:t>-Taq polymerase </a:t>
            </a:r>
            <a:r>
              <a:rPr sz="2800" spc="5" dirty="0">
                <a:latin typeface="Agency FB"/>
                <a:cs typeface="Agency FB"/>
              </a:rPr>
              <a:t>is </a:t>
            </a:r>
            <a:r>
              <a:rPr sz="2800" spc="-10" dirty="0">
                <a:latin typeface="Agency FB"/>
                <a:cs typeface="Agency FB"/>
              </a:rPr>
              <a:t>heat</a:t>
            </a:r>
            <a:r>
              <a:rPr sz="2800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resistant</a:t>
            </a:r>
            <a:endParaRPr sz="2800">
              <a:latin typeface="Agency FB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800" spc="-5" dirty="0">
                <a:latin typeface="Agency FB"/>
                <a:cs typeface="Agency FB"/>
              </a:rPr>
              <a:t>-It lacks proof reading exonuclease</a:t>
            </a:r>
            <a:r>
              <a:rPr sz="2800" spc="15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activity</a:t>
            </a:r>
            <a:endParaRPr sz="2800">
              <a:latin typeface="Agency FB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800" spc="-5" dirty="0">
                <a:latin typeface="Agency FB"/>
                <a:cs typeface="Agency FB"/>
              </a:rPr>
              <a:t>-Other polymerases can </a:t>
            </a:r>
            <a:r>
              <a:rPr sz="2800" spc="-10" dirty="0">
                <a:latin typeface="Agency FB"/>
                <a:cs typeface="Agency FB"/>
              </a:rPr>
              <a:t>be </a:t>
            </a:r>
            <a:r>
              <a:rPr sz="2800" spc="-5" dirty="0">
                <a:latin typeface="Agency FB"/>
                <a:cs typeface="Agency FB"/>
              </a:rPr>
              <a:t>used</a:t>
            </a:r>
            <a:r>
              <a:rPr sz="2800" spc="35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.eg:</a:t>
            </a:r>
            <a:endParaRPr sz="2800">
              <a:latin typeface="Agency FB"/>
              <a:cs typeface="Agency FB"/>
            </a:endParaRPr>
          </a:p>
          <a:p>
            <a:pPr marL="12700" marR="347980">
              <a:lnSpc>
                <a:spcPct val="114300"/>
              </a:lnSpc>
            </a:pPr>
            <a:r>
              <a:rPr sz="2800" spc="-5" dirty="0">
                <a:latin typeface="Agency FB"/>
                <a:cs typeface="Agency FB"/>
              </a:rPr>
              <a:t>Tma DNA Polymerase from Thermotoga maritama,  Pfu DNA Polymerase </a:t>
            </a:r>
            <a:r>
              <a:rPr sz="2800" spc="-10" dirty="0">
                <a:latin typeface="Agency FB"/>
                <a:cs typeface="Agency FB"/>
              </a:rPr>
              <a:t>from </a:t>
            </a:r>
            <a:r>
              <a:rPr sz="2800" spc="-5" dirty="0">
                <a:latin typeface="Agency FB"/>
                <a:cs typeface="Agency FB"/>
              </a:rPr>
              <a:t>Pyrococcus</a:t>
            </a:r>
            <a:r>
              <a:rPr sz="2800" spc="15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furiosus.</a:t>
            </a:r>
            <a:endParaRPr sz="2800">
              <a:latin typeface="Agency FB"/>
              <a:cs typeface="Agency F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62600" y="3048000"/>
            <a:ext cx="3048000" cy="2562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2019" y="304800"/>
            <a:ext cx="167386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669" y="180340"/>
            <a:ext cx="8068945" cy="55448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75285" indent="-363220" algn="just">
              <a:lnSpc>
                <a:spcPct val="100000"/>
              </a:lnSpc>
              <a:spcBef>
                <a:spcPts val="640"/>
              </a:spcBef>
              <a:buSzPct val="96875"/>
              <a:buFont typeface="Wingdings"/>
              <a:buChar char=""/>
              <a:tabLst>
                <a:tab pos="375920" algn="l"/>
              </a:tabLst>
            </a:pPr>
            <a:r>
              <a:rPr sz="3200" b="1" spc="-5" dirty="0">
                <a:solidFill>
                  <a:srgbClr val="660066"/>
                </a:solidFill>
                <a:latin typeface="Agency FB"/>
                <a:cs typeface="Agency FB"/>
              </a:rPr>
              <a:t>Annealing Temperature</a:t>
            </a:r>
            <a:endParaRPr sz="3200">
              <a:latin typeface="Agency FB"/>
              <a:cs typeface="Agency FB"/>
            </a:endParaRPr>
          </a:p>
          <a:p>
            <a:pPr marL="288290" marR="5080" indent="-288290" algn="just">
              <a:lnSpc>
                <a:spcPts val="3590"/>
              </a:lnSpc>
              <a:spcBef>
                <a:spcPts val="865"/>
              </a:spcBef>
              <a:buChar char="-"/>
              <a:tabLst>
                <a:tab pos="288290" algn="l"/>
              </a:tabLst>
            </a:pPr>
            <a:r>
              <a:rPr sz="3200" dirty="0">
                <a:latin typeface="Agency FB"/>
                <a:cs typeface="Agency FB"/>
              </a:rPr>
              <a:t>Very </a:t>
            </a:r>
            <a:r>
              <a:rPr sz="3200" spc="-5" dirty="0">
                <a:latin typeface="Agency FB"/>
                <a:cs typeface="Agency FB"/>
              </a:rPr>
              <a:t>important </a:t>
            </a:r>
            <a:r>
              <a:rPr sz="3200" dirty="0">
                <a:latin typeface="Agency FB"/>
                <a:cs typeface="Agency FB"/>
              </a:rPr>
              <a:t>since the success and specificity </a:t>
            </a:r>
            <a:r>
              <a:rPr sz="3200" spc="-5" dirty="0">
                <a:latin typeface="Agency FB"/>
                <a:cs typeface="Agency FB"/>
              </a:rPr>
              <a:t>of</a:t>
            </a:r>
            <a:r>
              <a:rPr sz="3200" spc="380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PCR  depend </a:t>
            </a:r>
            <a:r>
              <a:rPr sz="3200" spc="-5" dirty="0">
                <a:latin typeface="Agency FB"/>
                <a:cs typeface="Agency FB"/>
              </a:rPr>
              <a:t>on it </a:t>
            </a:r>
            <a:r>
              <a:rPr sz="3200" dirty="0">
                <a:latin typeface="Agency FB"/>
                <a:cs typeface="Agency FB"/>
              </a:rPr>
              <a:t>because DNA-DNA </a:t>
            </a:r>
            <a:r>
              <a:rPr sz="3200" spc="-5" dirty="0">
                <a:latin typeface="Agency FB"/>
                <a:cs typeface="Agency FB"/>
              </a:rPr>
              <a:t>hybridization </a:t>
            </a:r>
            <a:r>
              <a:rPr sz="3200" dirty="0">
                <a:latin typeface="Agency FB"/>
                <a:cs typeface="Agency FB"/>
              </a:rPr>
              <a:t>is a  temperature dependent</a:t>
            </a:r>
            <a:r>
              <a:rPr sz="3200" spc="-5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process.</a:t>
            </a:r>
            <a:endParaRPr sz="3200">
              <a:latin typeface="Agency FB"/>
              <a:cs typeface="Agency FB"/>
            </a:endParaRPr>
          </a:p>
          <a:p>
            <a:pPr marL="354965" marR="6985" indent="-342900" algn="just">
              <a:lnSpc>
                <a:spcPts val="3590"/>
              </a:lnSpc>
              <a:spcBef>
                <a:spcPts val="800"/>
              </a:spcBef>
              <a:buChar char="-"/>
              <a:tabLst>
                <a:tab pos="355600" algn="l"/>
              </a:tabLst>
            </a:pPr>
            <a:r>
              <a:rPr sz="3200" spc="-5" dirty="0">
                <a:latin typeface="Agency FB"/>
                <a:cs typeface="Agency FB"/>
              </a:rPr>
              <a:t>If </a:t>
            </a:r>
            <a:r>
              <a:rPr sz="3200" dirty="0">
                <a:latin typeface="Agency FB"/>
                <a:cs typeface="Agency FB"/>
              </a:rPr>
              <a:t>annealing temperature is </a:t>
            </a:r>
            <a:r>
              <a:rPr sz="3200" spc="-5" dirty="0">
                <a:latin typeface="Agency FB"/>
                <a:cs typeface="Agency FB"/>
              </a:rPr>
              <a:t>too </a:t>
            </a:r>
            <a:r>
              <a:rPr sz="3200" dirty="0">
                <a:latin typeface="Agency FB"/>
                <a:cs typeface="Agency FB"/>
              </a:rPr>
              <a:t>high,pairing between primer  and template DNA will </a:t>
            </a:r>
            <a:r>
              <a:rPr sz="3200" spc="-5" dirty="0">
                <a:latin typeface="Agency FB"/>
                <a:cs typeface="Agency FB"/>
              </a:rPr>
              <a:t>not take </a:t>
            </a:r>
            <a:r>
              <a:rPr sz="3200" dirty="0">
                <a:latin typeface="Agency FB"/>
                <a:cs typeface="Agency FB"/>
              </a:rPr>
              <a:t>place then PCR will</a:t>
            </a:r>
            <a:r>
              <a:rPr sz="3200" spc="-15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fail.</a:t>
            </a:r>
            <a:endParaRPr sz="3200">
              <a:latin typeface="Agency FB"/>
              <a:cs typeface="Agency FB"/>
            </a:endParaRPr>
          </a:p>
          <a:p>
            <a:pPr marL="354965" marR="6350" indent="-342900" algn="just">
              <a:lnSpc>
                <a:spcPct val="93400"/>
              </a:lnSpc>
              <a:spcBef>
                <a:spcPts val="725"/>
              </a:spcBef>
              <a:buFont typeface="Agency FB"/>
              <a:buChar char="-"/>
              <a:tabLst>
                <a:tab pos="447040" algn="l"/>
              </a:tabLst>
            </a:pPr>
            <a:r>
              <a:rPr dirty="0"/>
              <a:t>	</a:t>
            </a:r>
            <a:r>
              <a:rPr sz="3200" dirty="0">
                <a:latin typeface="Agency FB"/>
                <a:cs typeface="Agency FB"/>
              </a:rPr>
              <a:t>Ideal Annealing temperature must </a:t>
            </a:r>
            <a:r>
              <a:rPr sz="3200" spc="-5" dirty="0">
                <a:latin typeface="Agency FB"/>
                <a:cs typeface="Agency FB"/>
              </a:rPr>
              <a:t>be low </a:t>
            </a:r>
            <a:r>
              <a:rPr sz="3200" dirty="0">
                <a:latin typeface="Agency FB"/>
                <a:cs typeface="Agency FB"/>
              </a:rPr>
              <a:t>enough to enable  </a:t>
            </a:r>
            <a:r>
              <a:rPr sz="3200" spc="-5" dirty="0">
                <a:latin typeface="Agency FB"/>
                <a:cs typeface="Agency FB"/>
              </a:rPr>
              <a:t>hybridization </a:t>
            </a:r>
            <a:r>
              <a:rPr sz="3200" dirty="0">
                <a:latin typeface="Agency FB"/>
                <a:cs typeface="Agency FB"/>
              </a:rPr>
              <a:t>between </a:t>
            </a:r>
            <a:r>
              <a:rPr sz="3200" spc="-5" dirty="0">
                <a:latin typeface="Agency FB"/>
                <a:cs typeface="Agency FB"/>
              </a:rPr>
              <a:t>primer </a:t>
            </a:r>
            <a:r>
              <a:rPr sz="3200" dirty="0">
                <a:latin typeface="Agency FB"/>
                <a:cs typeface="Agency FB"/>
              </a:rPr>
              <a:t>and template </a:t>
            </a:r>
            <a:r>
              <a:rPr sz="3200" spc="-5" dirty="0">
                <a:latin typeface="Agency FB"/>
                <a:cs typeface="Agency FB"/>
              </a:rPr>
              <a:t>but </a:t>
            </a:r>
            <a:r>
              <a:rPr sz="3200" dirty="0">
                <a:latin typeface="Agency FB"/>
                <a:cs typeface="Agency FB"/>
              </a:rPr>
              <a:t>high enough  </a:t>
            </a:r>
            <a:r>
              <a:rPr sz="3200" spc="-5" dirty="0">
                <a:latin typeface="Agency FB"/>
                <a:cs typeface="Agency FB"/>
              </a:rPr>
              <a:t>to </a:t>
            </a:r>
            <a:r>
              <a:rPr sz="3200" dirty="0">
                <a:latin typeface="Agency FB"/>
                <a:cs typeface="Agency FB"/>
              </a:rPr>
              <a:t>prevent </a:t>
            </a:r>
            <a:r>
              <a:rPr sz="3200" spc="-5" dirty="0">
                <a:latin typeface="Agency FB"/>
                <a:cs typeface="Agency FB"/>
              </a:rPr>
              <a:t>amplification of </a:t>
            </a:r>
            <a:r>
              <a:rPr sz="3200" dirty="0">
                <a:latin typeface="Agency FB"/>
                <a:cs typeface="Agency FB"/>
              </a:rPr>
              <a:t>nontarget</a:t>
            </a:r>
            <a:r>
              <a:rPr sz="3200" spc="-5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sites.</a:t>
            </a:r>
            <a:endParaRPr sz="3200">
              <a:latin typeface="Agency FB"/>
              <a:cs typeface="Agency FB"/>
            </a:endParaRPr>
          </a:p>
          <a:p>
            <a:pPr marL="354965" marR="5080" indent="-342900" algn="just">
              <a:lnSpc>
                <a:spcPts val="3590"/>
              </a:lnSpc>
              <a:spcBef>
                <a:spcPts val="880"/>
              </a:spcBef>
              <a:buChar char="-"/>
              <a:tabLst>
                <a:tab pos="355600" algn="l"/>
              </a:tabLst>
            </a:pPr>
            <a:r>
              <a:rPr sz="3200" spc="-5" dirty="0">
                <a:latin typeface="Agency FB"/>
                <a:cs typeface="Agency FB"/>
              </a:rPr>
              <a:t>Should be </a:t>
            </a:r>
            <a:r>
              <a:rPr sz="3200" dirty="0">
                <a:latin typeface="Agency FB"/>
                <a:cs typeface="Agency FB"/>
              </a:rPr>
              <a:t>usually </a:t>
            </a:r>
            <a:r>
              <a:rPr sz="3200" spc="-5" dirty="0">
                <a:latin typeface="Agency FB"/>
                <a:cs typeface="Agency FB"/>
              </a:rPr>
              <a:t>1-2° </a:t>
            </a:r>
            <a:r>
              <a:rPr sz="3200" dirty="0">
                <a:latin typeface="Agency FB"/>
                <a:cs typeface="Agency FB"/>
              </a:rPr>
              <a:t>C </a:t>
            </a:r>
            <a:r>
              <a:rPr sz="3200" spc="-5" dirty="0">
                <a:latin typeface="Agency FB"/>
                <a:cs typeface="Agency FB"/>
              </a:rPr>
              <a:t>or </a:t>
            </a:r>
            <a:r>
              <a:rPr sz="3200" dirty="0">
                <a:latin typeface="Agency FB"/>
                <a:cs typeface="Agency FB"/>
              </a:rPr>
              <a:t>5° C lower than melting  temperature </a:t>
            </a:r>
            <a:r>
              <a:rPr sz="3200" spc="-5" dirty="0">
                <a:latin typeface="Agency FB"/>
                <a:cs typeface="Agency FB"/>
              </a:rPr>
              <a:t>of </a:t>
            </a:r>
            <a:r>
              <a:rPr sz="3200" dirty="0">
                <a:latin typeface="Agency FB"/>
                <a:cs typeface="Agency FB"/>
              </a:rPr>
              <a:t>the template-primer</a:t>
            </a:r>
            <a:r>
              <a:rPr sz="3200" spc="-25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duplex</a:t>
            </a:r>
            <a:endParaRPr sz="3200">
              <a:latin typeface="Agency FB"/>
              <a:cs typeface="Agency FB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1857" y="4149090"/>
            <a:ext cx="241300" cy="311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4669" y="256540"/>
            <a:ext cx="7666355" cy="53111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40690" indent="-427990">
              <a:lnSpc>
                <a:spcPct val="100000"/>
              </a:lnSpc>
              <a:spcBef>
                <a:spcPts val="640"/>
              </a:spcBef>
              <a:buSzPct val="75000"/>
              <a:buFont typeface="Wingdings"/>
              <a:buChar char=""/>
              <a:tabLst>
                <a:tab pos="440055" algn="l"/>
                <a:tab pos="440690" algn="l"/>
              </a:tabLst>
            </a:pPr>
            <a:r>
              <a:rPr sz="3200" b="1" spc="-5" dirty="0">
                <a:solidFill>
                  <a:srgbClr val="660066"/>
                </a:solidFill>
                <a:latin typeface="Agency FB"/>
                <a:cs typeface="Agency FB"/>
              </a:rPr>
              <a:t>Melting Temperature</a:t>
            </a:r>
            <a:endParaRPr sz="3200">
              <a:latin typeface="Agency FB"/>
              <a:cs typeface="Agency FB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354965" algn="l"/>
              </a:tabLst>
            </a:pPr>
            <a:r>
              <a:rPr sz="3200" dirty="0">
                <a:latin typeface="Agency FB"/>
                <a:cs typeface="Agency FB"/>
              </a:rPr>
              <a:t>-	Temperature at which 2 </a:t>
            </a:r>
            <a:r>
              <a:rPr sz="3200" spc="-5" dirty="0">
                <a:latin typeface="Agency FB"/>
                <a:cs typeface="Agency FB"/>
              </a:rPr>
              <a:t>strands of </a:t>
            </a:r>
            <a:r>
              <a:rPr sz="3200" dirty="0">
                <a:latin typeface="Agency FB"/>
                <a:cs typeface="Agency FB"/>
              </a:rPr>
              <a:t>the duplex</a:t>
            </a:r>
            <a:r>
              <a:rPr sz="3200" spc="-45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dissociate.</a:t>
            </a:r>
            <a:endParaRPr sz="3200">
              <a:latin typeface="Agency FB"/>
              <a:cs typeface="Agency FB"/>
            </a:endParaRPr>
          </a:p>
          <a:p>
            <a:pPr marL="354965" marR="565150" indent="-342900">
              <a:lnSpc>
                <a:spcPts val="3590"/>
              </a:lnSpc>
              <a:spcBef>
                <a:spcPts val="875"/>
              </a:spcBef>
            </a:pPr>
            <a:r>
              <a:rPr sz="3200" spc="-5" dirty="0">
                <a:latin typeface="Agency FB"/>
                <a:cs typeface="Agency FB"/>
              </a:rPr>
              <a:t>It </a:t>
            </a:r>
            <a:r>
              <a:rPr sz="3200" dirty="0">
                <a:latin typeface="Agency FB"/>
                <a:cs typeface="Agency FB"/>
              </a:rPr>
              <a:t>can </a:t>
            </a:r>
            <a:r>
              <a:rPr sz="3200" spc="-5" dirty="0">
                <a:latin typeface="Agency FB"/>
                <a:cs typeface="Agency FB"/>
              </a:rPr>
              <a:t>be </a:t>
            </a:r>
            <a:r>
              <a:rPr sz="3200" dirty="0">
                <a:latin typeface="Agency FB"/>
                <a:cs typeface="Agency FB"/>
              </a:rPr>
              <a:t>determined experimentally </a:t>
            </a:r>
            <a:r>
              <a:rPr sz="3200" spc="-5" dirty="0">
                <a:latin typeface="Agency FB"/>
                <a:cs typeface="Agency FB"/>
              </a:rPr>
              <a:t>or </a:t>
            </a:r>
            <a:r>
              <a:rPr sz="3200" dirty="0">
                <a:latin typeface="Agency FB"/>
                <a:cs typeface="Agency FB"/>
              </a:rPr>
              <a:t>calculated </a:t>
            </a:r>
            <a:r>
              <a:rPr sz="3200" spc="-5" dirty="0">
                <a:latin typeface="Agency FB"/>
                <a:cs typeface="Agency FB"/>
              </a:rPr>
              <a:t>from  formula</a:t>
            </a:r>
            <a:endParaRPr sz="3200">
              <a:latin typeface="Agency FB"/>
              <a:cs typeface="Agency FB"/>
            </a:endParaRPr>
          </a:p>
          <a:p>
            <a:pPr marL="2438400">
              <a:lnSpc>
                <a:spcPct val="100000"/>
              </a:lnSpc>
              <a:spcBef>
                <a:spcPts val="475"/>
              </a:spcBef>
            </a:pPr>
            <a:r>
              <a:rPr sz="3200" dirty="0">
                <a:solidFill>
                  <a:srgbClr val="CC3300"/>
                </a:solidFill>
                <a:latin typeface="Agency FB"/>
                <a:cs typeface="Agency FB"/>
              </a:rPr>
              <a:t>Tm = </a:t>
            </a:r>
            <a:r>
              <a:rPr sz="3200" spc="-5" dirty="0">
                <a:solidFill>
                  <a:srgbClr val="CC3300"/>
                </a:solidFill>
                <a:latin typeface="Agency FB"/>
                <a:cs typeface="Agency FB"/>
              </a:rPr>
              <a:t>(4(G+C)) </a:t>
            </a:r>
            <a:r>
              <a:rPr sz="3200" dirty="0">
                <a:solidFill>
                  <a:srgbClr val="CC3300"/>
                </a:solidFill>
                <a:latin typeface="Agency FB"/>
                <a:cs typeface="Agency FB"/>
              </a:rPr>
              <a:t>+</a:t>
            </a:r>
            <a:r>
              <a:rPr sz="3200" spc="-15" dirty="0">
                <a:solidFill>
                  <a:srgbClr val="CC3300"/>
                </a:solidFill>
                <a:latin typeface="Agency FB"/>
                <a:cs typeface="Agency FB"/>
              </a:rPr>
              <a:t> </a:t>
            </a:r>
            <a:r>
              <a:rPr sz="3200" spc="-5" dirty="0">
                <a:solidFill>
                  <a:srgbClr val="CC3300"/>
                </a:solidFill>
                <a:latin typeface="Agency FB"/>
                <a:cs typeface="Agency FB"/>
              </a:rPr>
              <a:t>(2(A+T))</a:t>
            </a:r>
            <a:endParaRPr sz="3200">
              <a:latin typeface="Agency FB"/>
              <a:cs typeface="Agency FB"/>
            </a:endParaRPr>
          </a:p>
          <a:p>
            <a:pPr marL="375285" indent="-363220">
              <a:lnSpc>
                <a:spcPct val="100000"/>
              </a:lnSpc>
              <a:spcBef>
                <a:spcPts val="690"/>
              </a:spcBef>
              <a:buClr>
                <a:srgbClr val="000000"/>
              </a:buClr>
              <a:buSzPct val="96875"/>
              <a:buFont typeface="Wingdings"/>
              <a:buChar char=""/>
              <a:tabLst>
                <a:tab pos="375920" algn="l"/>
              </a:tabLst>
            </a:pPr>
            <a:r>
              <a:rPr sz="3200" b="1" dirty="0">
                <a:solidFill>
                  <a:srgbClr val="660066"/>
                </a:solidFill>
                <a:latin typeface="Agency FB"/>
                <a:cs typeface="Agency FB"/>
              </a:rPr>
              <a:t>G/C</a:t>
            </a:r>
            <a:r>
              <a:rPr sz="3200" b="1" spc="-5" dirty="0">
                <a:solidFill>
                  <a:srgbClr val="660066"/>
                </a:solidFill>
                <a:latin typeface="Agency FB"/>
                <a:cs typeface="Agency FB"/>
              </a:rPr>
              <a:t> content</a:t>
            </a:r>
            <a:endParaRPr sz="3200">
              <a:latin typeface="Agency FB"/>
              <a:cs typeface="Agency FB"/>
            </a:endParaRPr>
          </a:p>
          <a:p>
            <a:pPr marL="354965" marR="791845" indent="-342900">
              <a:lnSpc>
                <a:spcPts val="3590"/>
              </a:lnSpc>
              <a:spcBef>
                <a:spcPts val="875"/>
              </a:spcBef>
              <a:buFont typeface="Agency FB"/>
              <a:buChar char="-"/>
              <a:tabLst>
                <a:tab pos="433705" algn="l"/>
                <a:tab pos="434340" algn="l"/>
              </a:tabLst>
            </a:pPr>
            <a:r>
              <a:rPr dirty="0"/>
              <a:t>	</a:t>
            </a:r>
            <a:r>
              <a:rPr sz="3200" dirty="0">
                <a:latin typeface="Agency FB"/>
                <a:cs typeface="Agency FB"/>
              </a:rPr>
              <a:t>ideally a primer </a:t>
            </a:r>
            <a:r>
              <a:rPr sz="3200" spc="-5" dirty="0">
                <a:latin typeface="Agency FB"/>
                <a:cs typeface="Agency FB"/>
              </a:rPr>
              <a:t>should </a:t>
            </a:r>
            <a:r>
              <a:rPr sz="3200" dirty="0">
                <a:latin typeface="Agency FB"/>
                <a:cs typeface="Agency FB"/>
              </a:rPr>
              <a:t>have a near </a:t>
            </a:r>
            <a:r>
              <a:rPr sz="3200" spc="-5" dirty="0">
                <a:latin typeface="Agency FB"/>
                <a:cs typeface="Agency FB"/>
              </a:rPr>
              <a:t>random mix of  </a:t>
            </a:r>
            <a:r>
              <a:rPr sz="3200" dirty="0">
                <a:latin typeface="Agency FB"/>
                <a:cs typeface="Agency FB"/>
              </a:rPr>
              <a:t>nucleotides, a 50 GC</a:t>
            </a:r>
            <a:r>
              <a:rPr sz="3200" spc="-30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content</a:t>
            </a:r>
            <a:endParaRPr sz="3200">
              <a:latin typeface="Agency FB"/>
              <a:cs typeface="Agency FB"/>
            </a:endParaRPr>
          </a:p>
          <a:p>
            <a:pPr marL="354965" marR="445134" indent="-342900">
              <a:lnSpc>
                <a:spcPts val="3590"/>
              </a:lnSpc>
              <a:spcBef>
                <a:spcPts val="800"/>
              </a:spcBef>
              <a:buFont typeface="Agency FB"/>
              <a:buChar char="-"/>
              <a:tabLst>
                <a:tab pos="433705" algn="l"/>
                <a:tab pos="434340" algn="l"/>
              </a:tabLst>
            </a:pPr>
            <a:r>
              <a:rPr dirty="0"/>
              <a:t>	</a:t>
            </a:r>
            <a:r>
              <a:rPr sz="3200" dirty="0">
                <a:latin typeface="Agency FB"/>
                <a:cs typeface="Agency FB"/>
              </a:rPr>
              <a:t>there </a:t>
            </a:r>
            <a:r>
              <a:rPr sz="3200" spc="-5" dirty="0">
                <a:latin typeface="Agency FB"/>
                <a:cs typeface="Agency FB"/>
              </a:rPr>
              <a:t>should be </a:t>
            </a:r>
            <a:r>
              <a:rPr sz="3200" dirty="0">
                <a:latin typeface="Agency FB"/>
                <a:cs typeface="Agency FB"/>
              </a:rPr>
              <a:t>no PolyG </a:t>
            </a:r>
            <a:r>
              <a:rPr sz="3200" spc="-5" dirty="0">
                <a:latin typeface="Agency FB"/>
                <a:cs typeface="Agency FB"/>
              </a:rPr>
              <a:t>or </a:t>
            </a:r>
            <a:r>
              <a:rPr sz="3200" dirty="0">
                <a:latin typeface="Agency FB"/>
                <a:cs typeface="Agency FB"/>
              </a:rPr>
              <a:t>PolyC stretches that can  </a:t>
            </a:r>
            <a:r>
              <a:rPr sz="3200" spc="-5" dirty="0">
                <a:latin typeface="Agency FB"/>
                <a:cs typeface="Agency FB"/>
              </a:rPr>
              <a:t>promote </a:t>
            </a:r>
            <a:r>
              <a:rPr sz="3200" dirty="0">
                <a:latin typeface="Agency FB"/>
                <a:cs typeface="Agency FB"/>
              </a:rPr>
              <a:t>non-specific annealing</a:t>
            </a:r>
            <a:endParaRPr sz="3200">
              <a:latin typeface="Agency FB"/>
              <a:cs typeface="Agency FB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8130" y="453390"/>
            <a:ext cx="31400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0000"/>
                </a:solidFill>
              </a:rPr>
              <a:t>History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5018280" y="453390"/>
            <a:ext cx="23044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Goudy Stout"/>
                <a:cs typeface="Goudy Stout"/>
              </a:rPr>
              <a:t>OF</a:t>
            </a:r>
            <a:r>
              <a:rPr sz="2800" spc="-100" dirty="0">
                <a:latin typeface="Goudy Stout"/>
                <a:cs typeface="Goudy Stout"/>
              </a:rPr>
              <a:t> </a:t>
            </a:r>
            <a:r>
              <a:rPr sz="2800" spc="-5" dirty="0">
                <a:latin typeface="Goudy Stout"/>
                <a:cs typeface="Goudy Stout"/>
              </a:rPr>
              <a:t>PCR</a:t>
            </a:r>
            <a:endParaRPr sz="2800">
              <a:latin typeface="Goudy Stout"/>
              <a:cs typeface="Goudy Stou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0830" y="869950"/>
            <a:ext cx="5748020" cy="0"/>
          </a:xfrm>
          <a:custGeom>
            <a:avLst/>
            <a:gdLst/>
            <a:ahLst/>
            <a:cxnLst/>
            <a:rect l="l" t="t" r="r" b="b"/>
            <a:pathLst>
              <a:path w="5748020">
                <a:moveTo>
                  <a:pt x="0" y="0"/>
                </a:moveTo>
                <a:lnTo>
                  <a:pt x="5748020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0" y="1524000"/>
            <a:ext cx="23622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2270" y="1968500"/>
            <a:ext cx="495109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As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is the photo copier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basic  requirement in an office,so is the  PCR machine </a:t>
            </a:r>
            <a:r>
              <a:rPr sz="2400" spc="-10" dirty="0">
                <a:solidFill>
                  <a:srgbClr val="CC3300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molecular </a:t>
            </a:r>
            <a:r>
              <a:rPr sz="2400" spc="-10" dirty="0">
                <a:solidFill>
                  <a:srgbClr val="CC3300"/>
                </a:solidFill>
                <a:latin typeface="Arial"/>
                <a:cs typeface="Arial"/>
              </a:rPr>
              <a:t>biology 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Laboratory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!!!!!!!!!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PCR is </a:t>
            </a:r>
            <a:r>
              <a:rPr sz="2400" spc="-10" dirty="0">
                <a:solidFill>
                  <a:srgbClr val="CC3300"/>
                </a:solidFill>
                <a:latin typeface="Arial"/>
                <a:cs typeface="Arial"/>
              </a:rPr>
              <a:t>DNA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replication in </a:t>
            </a:r>
            <a:r>
              <a:rPr sz="2400" dirty="0">
                <a:solidFill>
                  <a:srgbClr val="CC330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CC3300"/>
                </a:solidFill>
                <a:latin typeface="Arial"/>
                <a:cs typeface="Arial"/>
              </a:rPr>
              <a:t>test  tube……..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669" y="453390"/>
            <a:ext cx="68560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solidFill>
                  <a:srgbClr val="000000"/>
                </a:solidFill>
              </a:rPr>
              <a:t>Variations </a:t>
            </a:r>
            <a:r>
              <a:rPr sz="2800" spc="-5" dirty="0">
                <a:solidFill>
                  <a:srgbClr val="000000"/>
                </a:solidFill>
              </a:rPr>
              <a:t>of</a:t>
            </a:r>
            <a:r>
              <a:rPr sz="2800" spc="-6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PCR:</a:t>
            </a:r>
            <a:endParaRPr sz="2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4669" y="1068070"/>
            <a:ext cx="8300084" cy="39446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59155">
              <a:lnSpc>
                <a:spcPts val="3590"/>
              </a:lnSpc>
              <a:spcBef>
                <a:spcPts val="425"/>
              </a:spcBef>
            </a:pPr>
            <a:r>
              <a:rPr sz="3200" spc="-5" dirty="0">
                <a:latin typeface="Agency FB"/>
                <a:cs typeface="Agency FB"/>
              </a:rPr>
              <a:t>PCR is </a:t>
            </a:r>
            <a:r>
              <a:rPr sz="3200" dirty="0">
                <a:latin typeface="Agency FB"/>
                <a:cs typeface="Agency FB"/>
              </a:rPr>
              <a:t>highly versatile technique </a:t>
            </a:r>
            <a:r>
              <a:rPr sz="3200" spc="-5" dirty="0">
                <a:latin typeface="Agency FB"/>
                <a:cs typeface="Agency FB"/>
              </a:rPr>
              <a:t>and has </a:t>
            </a:r>
            <a:r>
              <a:rPr sz="3200" dirty="0">
                <a:latin typeface="Agency FB"/>
                <a:cs typeface="Agency FB"/>
              </a:rPr>
              <a:t>been modified in  </a:t>
            </a:r>
            <a:r>
              <a:rPr sz="3200" spc="-5" dirty="0">
                <a:latin typeface="Agency FB"/>
                <a:cs typeface="Agency FB"/>
              </a:rPr>
              <a:t>variety of </a:t>
            </a:r>
            <a:r>
              <a:rPr sz="3200" dirty="0">
                <a:latin typeface="Agency FB"/>
                <a:cs typeface="Agency FB"/>
              </a:rPr>
              <a:t>way </a:t>
            </a:r>
            <a:r>
              <a:rPr sz="3200" spc="-5" dirty="0">
                <a:latin typeface="Agency FB"/>
                <a:cs typeface="Agency FB"/>
              </a:rPr>
              <a:t>to </a:t>
            </a:r>
            <a:r>
              <a:rPr sz="3200" dirty="0">
                <a:latin typeface="Agency FB"/>
                <a:cs typeface="Agency FB"/>
              </a:rPr>
              <a:t>suit specific</a:t>
            </a:r>
            <a:r>
              <a:rPr sz="3200" spc="-5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applications.</a:t>
            </a:r>
            <a:endParaRPr sz="3200">
              <a:latin typeface="Agency FB"/>
              <a:cs typeface="Agency FB"/>
            </a:endParaRPr>
          </a:p>
          <a:p>
            <a:pPr>
              <a:lnSpc>
                <a:spcPct val="100000"/>
              </a:lnSpc>
            </a:pPr>
            <a:endParaRPr sz="4350">
              <a:latin typeface="Times New Roman"/>
              <a:cs typeface="Times New Roman"/>
            </a:endParaRPr>
          </a:p>
          <a:p>
            <a:pPr marL="375285" indent="-363220">
              <a:lnSpc>
                <a:spcPct val="100000"/>
              </a:lnSpc>
              <a:buClr>
                <a:srgbClr val="000000"/>
              </a:buClr>
              <a:buSzPct val="96875"/>
              <a:buFont typeface="Wingdings"/>
              <a:buChar char=""/>
              <a:tabLst>
                <a:tab pos="375920" algn="l"/>
              </a:tabLst>
            </a:pPr>
            <a:r>
              <a:rPr sz="3200" b="1" spc="-5" dirty="0">
                <a:solidFill>
                  <a:srgbClr val="660066"/>
                </a:solidFill>
                <a:latin typeface="Agency FB"/>
                <a:cs typeface="Agency FB"/>
              </a:rPr>
              <a:t>Inverse</a:t>
            </a:r>
            <a:r>
              <a:rPr sz="3200" b="1" dirty="0">
                <a:solidFill>
                  <a:srgbClr val="660066"/>
                </a:solidFill>
                <a:latin typeface="Agency FB"/>
                <a:cs typeface="Agency FB"/>
              </a:rPr>
              <a:t> </a:t>
            </a:r>
            <a:r>
              <a:rPr sz="3200" b="1" spc="-5" dirty="0">
                <a:solidFill>
                  <a:srgbClr val="660066"/>
                </a:solidFill>
                <a:latin typeface="Agency FB"/>
                <a:cs typeface="Agency FB"/>
              </a:rPr>
              <a:t>PCR</a:t>
            </a:r>
            <a:endParaRPr sz="3200">
              <a:latin typeface="Agency FB"/>
              <a:cs typeface="Agency FB"/>
            </a:endParaRPr>
          </a:p>
          <a:p>
            <a:pPr marL="12700" marR="5080">
              <a:lnSpc>
                <a:spcPts val="3229"/>
              </a:lnSpc>
              <a:spcBef>
                <a:spcPts val="805"/>
              </a:spcBef>
              <a:tabLst>
                <a:tab pos="509905" algn="l"/>
                <a:tab pos="1128395" algn="l"/>
                <a:tab pos="2225040" algn="l"/>
                <a:tab pos="4013835" algn="l"/>
                <a:tab pos="4404995" algn="l"/>
                <a:tab pos="5066030" algn="l"/>
                <a:tab pos="5458460" algn="l"/>
                <a:tab pos="6710045" algn="l"/>
                <a:tab pos="8067675" algn="l"/>
              </a:tabLst>
            </a:pPr>
            <a:r>
              <a:rPr sz="3200" spc="5" dirty="0">
                <a:latin typeface="Agency FB"/>
                <a:cs typeface="Agency FB"/>
              </a:rPr>
              <a:t>-</a:t>
            </a:r>
            <a:r>
              <a:rPr sz="3200" spc="-10" dirty="0">
                <a:latin typeface="Agency FB"/>
                <a:cs typeface="Agency FB"/>
              </a:rPr>
              <a:t>I</a:t>
            </a:r>
            <a:r>
              <a:rPr sz="3200" dirty="0">
                <a:latin typeface="Agency FB"/>
                <a:cs typeface="Agency FB"/>
              </a:rPr>
              <a:t>n	</a:t>
            </a:r>
            <a:r>
              <a:rPr sz="3200" spc="-5" dirty="0">
                <a:latin typeface="Agency FB"/>
                <a:cs typeface="Agency FB"/>
              </a:rPr>
              <a:t>t</a:t>
            </a:r>
            <a:r>
              <a:rPr sz="3200" dirty="0">
                <a:latin typeface="Agency FB"/>
                <a:cs typeface="Agency FB"/>
              </a:rPr>
              <a:t>h</a:t>
            </a:r>
            <a:r>
              <a:rPr sz="3200" spc="5" dirty="0">
                <a:latin typeface="Agency FB"/>
                <a:cs typeface="Agency FB"/>
              </a:rPr>
              <a:t>i</a:t>
            </a:r>
            <a:r>
              <a:rPr sz="3200" dirty="0">
                <a:latin typeface="Agency FB"/>
                <a:cs typeface="Agency FB"/>
              </a:rPr>
              <a:t>s	m</a:t>
            </a:r>
            <a:r>
              <a:rPr sz="3200" spc="5" dirty="0">
                <a:latin typeface="Agency FB"/>
                <a:cs typeface="Agency FB"/>
              </a:rPr>
              <a:t>et</a:t>
            </a:r>
            <a:r>
              <a:rPr sz="3200" dirty="0">
                <a:latin typeface="Agency FB"/>
                <a:cs typeface="Agency FB"/>
              </a:rPr>
              <a:t>h</a:t>
            </a:r>
            <a:r>
              <a:rPr sz="3200" spc="-5" dirty="0">
                <a:latin typeface="Agency FB"/>
                <a:cs typeface="Agency FB"/>
              </a:rPr>
              <a:t>o</a:t>
            </a:r>
            <a:r>
              <a:rPr sz="3200" dirty="0">
                <a:latin typeface="Agency FB"/>
                <a:cs typeface="Agency FB"/>
              </a:rPr>
              <a:t>d	amp</a:t>
            </a:r>
            <a:r>
              <a:rPr sz="3200" spc="5" dirty="0">
                <a:latin typeface="Agency FB"/>
                <a:cs typeface="Agency FB"/>
              </a:rPr>
              <a:t>li</a:t>
            </a:r>
            <a:r>
              <a:rPr sz="3200" spc="-15" dirty="0">
                <a:latin typeface="Agency FB"/>
                <a:cs typeface="Agency FB"/>
              </a:rPr>
              <a:t>f</a:t>
            </a:r>
            <a:r>
              <a:rPr sz="3200" spc="5" dirty="0">
                <a:latin typeface="Agency FB"/>
                <a:cs typeface="Agency FB"/>
              </a:rPr>
              <a:t>ic</a:t>
            </a:r>
            <a:r>
              <a:rPr sz="3200" spc="-10" dirty="0">
                <a:latin typeface="Agency FB"/>
                <a:cs typeface="Agency FB"/>
              </a:rPr>
              <a:t>a</a:t>
            </a:r>
            <a:r>
              <a:rPr sz="3200" spc="5" dirty="0">
                <a:latin typeface="Agency FB"/>
                <a:cs typeface="Agency FB"/>
              </a:rPr>
              <a:t>ti</a:t>
            </a:r>
            <a:r>
              <a:rPr sz="3200" spc="-5" dirty="0">
                <a:latin typeface="Agency FB"/>
                <a:cs typeface="Agency FB"/>
              </a:rPr>
              <a:t>o</a:t>
            </a:r>
            <a:r>
              <a:rPr sz="3200" dirty="0">
                <a:latin typeface="Agency FB"/>
                <a:cs typeface="Agency FB"/>
              </a:rPr>
              <a:t>n	</a:t>
            </a:r>
            <a:r>
              <a:rPr sz="3200" spc="-5" dirty="0">
                <a:latin typeface="Agency FB"/>
                <a:cs typeface="Agency FB"/>
              </a:rPr>
              <a:t>o</a:t>
            </a:r>
            <a:r>
              <a:rPr sz="3200" dirty="0">
                <a:latin typeface="Agency FB"/>
                <a:cs typeface="Agency FB"/>
              </a:rPr>
              <a:t>f	</a:t>
            </a:r>
            <a:r>
              <a:rPr sz="3200" spc="10" dirty="0">
                <a:latin typeface="Agency FB"/>
                <a:cs typeface="Agency FB"/>
              </a:rPr>
              <a:t>D</a:t>
            </a:r>
            <a:r>
              <a:rPr sz="3200" dirty="0">
                <a:latin typeface="Agency FB"/>
                <a:cs typeface="Agency FB"/>
              </a:rPr>
              <a:t>NA	</a:t>
            </a:r>
            <a:r>
              <a:rPr sz="3200" spc="-5" dirty="0">
                <a:latin typeface="Agency FB"/>
                <a:cs typeface="Agency FB"/>
              </a:rPr>
              <a:t>o</a:t>
            </a:r>
            <a:r>
              <a:rPr sz="3200" dirty="0">
                <a:latin typeface="Agency FB"/>
                <a:cs typeface="Agency FB"/>
              </a:rPr>
              <a:t>f	un</a:t>
            </a:r>
            <a:r>
              <a:rPr sz="3200" spc="-5" dirty="0">
                <a:latin typeface="Agency FB"/>
                <a:cs typeface="Agency FB"/>
              </a:rPr>
              <a:t>k</a:t>
            </a:r>
            <a:r>
              <a:rPr sz="3200" dirty="0">
                <a:latin typeface="Agency FB"/>
                <a:cs typeface="Agency FB"/>
              </a:rPr>
              <a:t>n</a:t>
            </a:r>
            <a:r>
              <a:rPr sz="3200" spc="-5" dirty="0">
                <a:latin typeface="Agency FB"/>
                <a:cs typeface="Agency FB"/>
              </a:rPr>
              <a:t>o</a:t>
            </a:r>
            <a:r>
              <a:rPr sz="3200" dirty="0">
                <a:latin typeface="Agency FB"/>
                <a:cs typeface="Agency FB"/>
              </a:rPr>
              <a:t>wn	s</a:t>
            </a:r>
            <a:r>
              <a:rPr sz="3200" spc="5" dirty="0">
                <a:latin typeface="Agency FB"/>
                <a:cs typeface="Agency FB"/>
              </a:rPr>
              <a:t>e</a:t>
            </a:r>
            <a:r>
              <a:rPr sz="3200" dirty="0">
                <a:latin typeface="Agency FB"/>
                <a:cs typeface="Agency FB"/>
              </a:rPr>
              <a:t>q</a:t>
            </a:r>
            <a:r>
              <a:rPr sz="3200" spc="5" dirty="0">
                <a:latin typeface="Agency FB"/>
                <a:cs typeface="Agency FB"/>
              </a:rPr>
              <a:t>ue</a:t>
            </a:r>
            <a:r>
              <a:rPr sz="3200" dirty="0">
                <a:latin typeface="Agency FB"/>
                <a:cs typeface="Agency FB"/>
              </a:rPr>
              <a:t>n</a:t>
            </a:r>
            <a:r>
              <a:rPr sz="3200" spc="5" dirty="0">
                <a:latin typeface="Agency FB"/>
                <a:cs typeface="Agency FB"/>
              </a:rPr>
              <a:t>c</a:t>
            </a:r>
            <a:r>
              <a:rPr sz="3200" dirty="0">
                <a:latin typeface="Agency FB"/>
                <a:cs typeface="Agency FB"/>
              </a:rPr>
              <a:t>e	</a:t>
            </a:r>
            <a:r>
              <a:rPr sz="3200" spc="5" dirty="0">
                <a:latin typeface="Agency FB"/>
                <a:cs typeface="Agency FB"/>
              </a:rPr>
              <a:t>i</a:t>
            </a:r>
            <a:r>
              <a:rPr sz="3200" dirty="0">
                <a:latin typeface="Agency FB"/>
                <a:cs typeface="Agency FB"/>
              </a:rPr>
              <a:t>s  </a:t>
            </a:r>
            <a:r>
              <a:rPr sz="3200" spc="-5" dirty="0">
                <a:latin typeface="Agency FB"/>
                <a:cs typeface="Agency FB"/>
              </a:rPr>
              <a:t>carried </a:t>
            </a:r>
            <a:r>
              <a:rPr sz="3200" dirty="0">
                <a:latin typeface="Agency FB"/>
                <a:cs typeface="Agency FB"/>
              </a:rPr>
              <a:t>out </a:t>
            </a:r>
            <a:r>
              <a:rPr sz="3200" spc="-10" dirty="0">
                <a:latin typeface="Agency FB"/>
                <a:cs typeface="Agency FB"/>
              </a:rPr>
              <a:t>from </a:t>
            </a:r>
            <a:r>
              <a:rPr sz="3200" spc="-5" dirty="0">
                <a:latin typeface="Agency FB"/>
                <a:cs typeface="Agency FB"/>
              </a:rPr>
              <a:t>known </a:t>
            </a:r>
            <a:r>
              <a:rPr sz="3200" dirty="0">
                <a:latin typeface="Agency FB"/>
                <a:cs typeface="Agency FB"/>
              </a:rPr>
              <a:t>sequence.</a:t>
            </a:r>
            <a:endParaRPr sz="3200">
              <a:latin typeface="Agency FB"/>
              <a:cs typeface="Agency FB"/>
            </a:endParaRPr>
          </a:p>
          <a:p>
            <a:pPr marL="12700" marR="5715">
              <a:lnSpc>
                <a:spcPts val="3229"/>
              </a:lnSpc>
              <a:spcBef>
                <a:spcPts val="790"/>
              </a:spcBef>
              <a:tabLst>
                <a:tab pos="267335" algn="l"/>
                <a:tab pos="916305" algn="l"/>
                <a:tab pos="1271270" algn="l"/>
                <a:tab pos="2675255" algn="l"/>
                <a:tab pos="3585845" algn="l"/>
                <a:tab pos="3948429" algn="l"/>
                <a:tab pos="5412105" algn="l"/>
                <a:tab pos="6537959" algn="l"/>
                <a:tab pos="8036559" algn="l"/>
              </a:tabLst>
            </a:pPr>
            <a:r>
              <a:rPr sz="3200" dirty="0">
                <a:latin typeface="Agency FB"/>
                <a:cs typeface="Agency FB"/>
              </a:rPr>
              <a:t>-	</a:t>
            </a:r>
            <a:r>
              <a:rPr sz="3200" spc="10" dirty="0">
                <a:latin typeface="Agency FB"/>
                <a:cs typeface="Agency FB"/>
              </a:rPr>
              <a:t>T</a:t>
            </a:r>
            <a:r>
              <a:rPr sz="3200" dirty="0">
                <a:latin typeface="Agency FB"/>
                <a:cs typeface="Agency FB"/>
              </a:rPr>
              <a:t>h</a:t>
            </a:r>
            <a:r>
              <a:rPr sz="3200" spc="5" dirty="0">
                <a:latin typeface="Agency FB"/>
                <a:cs typeface="Agency FB"/>
              </a:rPr>
              <a:t>i</a:t>
            </a:r>
            <a:r>
              <a:rPr sz="3200" dirty="0">
                <a:latin typeface="Agency FB"/>
                <a:cs typeface="Agency FB"/>
              </a:rPr>
              <a:t>s	</a:t>
            </a:r>
            <a:r>
              <a:rPr sz="3200" spc="5" dirty="0">
                <a:latin typeface="Agency FB"/>
                <a:cs typeface="Agency FB"/>
              </a:rPr>
              <a:t>i</a:t>
            </a:r>
            <a:r>
              <a:rPr sz="3200" dirty="0">
                <a:latin typeface="Agency FB"/>
                <a:cs typeface="Agency FB"/>
              </a:rPr>
              <a:t>s	</a:t>
            </a:r>
            <a:r>
              <a:rPr sz="3200" spc="5" dirty="0">
                <a:latin typeface="Agency FB"/>
                <a:cs typeface="Agency FB"/>
              </a:rPr>
              <a:t>e</a:t>
            </a:r>
            <a:r>
              <a:rPr sz="3200" dirty="0">
                <a:latin typeface="Agency FB"/>
                <a:cs typeface="Agency FB"/>
              </a:rPr>
              <a:t>sp</a:t>
            </a:r>
            <a:r>
              <a:rPr sz="3200" spc="5" dirty="0">
                <a:latin typeface="Agency FB"/>
                <a:cs typeface="Agency FB"/>
              </a:rPr>
              <a:t>eci</a:t>
            </a:r>
            <a:r>
              <a:rPr sz="3200" spc="-10" dirty="0">
                <a:latin typeface="Agency FB"/>
                <a:cs typeface="Agency FB"/>
              </a:rPr>
              <a:t>a</a:t>
            </a:r>
            <a:r>
              <a:rPr sz="3200" spc="5" dirty="0">
                <a:latin typeface="Agency FB"/>
                <a:cs typeface="Agency FB"/>
              </a:rPr>
              <a:t>ll</a:t>
            </a:r>
            <a:r>
              <a:rPr sz="3200" dirty="0">
                <a:latin typeface="Agency FB"/>
                <a:cs typeface="Agency FB"/>
              </a:rPr>
              <a:t>y	us</a:t>
            </a:r>
            <a:r>
              <a:rPr sz="3200" spc="5" dirty="0">
                <a:latin typeface="Agency FB"/>
                <a:cs typeface="Agency FB"/>
              </a:rPr>
              <a:t>e</a:t>
            </a:r>
            <a:r>
              <a:rPr sz="3200" dirty="0">
                <a:latin typeface="Agency FB"/>
                <a:cs typeface="Agency FB"/>
              </a:rPr>
              <a:t>ful	</a:t>
            </a:r>
            <a:r>
              <a:rPr sz="3200" spc="5" dirty="0">
                <a:latin typeface="Agency FB"/>
                <a:cs typeface="Agency FB"/>
              </a:rPr>
              <a:t>i</a:t>
            </a:r>
            <a:r>
              <a:rPr sz="3200" dirty="0">
                <a:latin typeface="Agency FB"/>
                <a:cs typeface="Agency FB"/>
              </a:rPr>
              <a:t>n	</a:t>
            </a:r>
            <a:r>
              <a:rPr sz="3200" spc="5" dirty="0">
                <a:latin typeface="Agency FB"/>
                <a:cs typeface="Agency FB"/>
              </a:rPr>
              <a:t>i</a:t>
            </a:r>
            <a:r>
              <a:rPr sz="3200" dirty="0">
                <a:latin typeface="Agency FB"/>
                <a:cs typeface="Agency FB"/>
              </a:rPr>
              <a:t>d</a:t>
            </a:r>
            <a:r>
              <a:rPr sz="3200" spc="-5" dirty="0">
                <a:latin typeface="Agency FB"/>
                <a:cs typeface="Agency FB"/>
              </a:rPr>
              <a:t>e</a:t>
            </a:r>
            <a:r>
              <a:rPr sz="3200" spc="5" dirty="0">
                <a:latin typeface="Agency FB"/>
                <a:cs typeface="Agency FB"/>
              </a:rPr>
              <a:t>n</a:t>
            </a:r>
            <a:r>
              <a:rPr sz="3200" spc="-5" dirty="0">
                <a:latin typeface="Agency FB"/>
                <a:cs typeface="Agency FB"/>
              </a:rPr>
              <a:t>t</a:t>
            </a:r>
            <a:r>
              <a:rPr sz="3200" spc="5" dirty="0">
                <a:latin typeface="Agency FB"/>
                <a:cs typeface="Agency FB"/>
              </a:rPr>
              <a:t>i</a:t>
            </a:r>
            <a:r>
              <a:rPr sz="3200" dirty="0">
                <a:latin typeface="Agency FB"/>
                <a:cs typeface="Agency FB"/>
              </a:rPr>
              <a:t>f</a:t>
            </a:r>
            <a:r>
              <a:rPr sz="3200" spc="-5" dirty="0">
                <a:latin typeface="Agency FB"/>
                <a:cs typeface="Agency FB"/>
              </a:rPr>
              <a:t>y</a:t>
            </a:r>
            <a:r>
              <a:rPr sz="3200" spc="5" dirty="0">
                <a:latin typeface="Agency FB"/>
                <a:cs typeface="Agency FB"/>
              </a:rPr>
              <a:t>i</a:t>
            </a:r>
            <a:r>
              <a:rPr sz="3200" dirty="0">
                <a:latin typeface="Agency FB"/>
                <a:cs typeface="Agency FB"/>
              </a:rPr>
              <a:t>ng	f</a:t>
            </a:r>
            <a:r>
              <a:rPr sz="3200" spc="-5" dirty="0">
                <a:latin typeface="Agency FB"/>
                <a:cs typeface="Agency FB"/>
              </a:rPr>
              <a:t>la</a:t>
            </a:r>
            <a:r>
              <a:rPr sz="3200" dirty="0">
                <a:latin typeface="Agency FB"/>
                <a:cs typeface="Agency FB"/>
              </a:rPr>
              <a:t>n</a:t>
            </a:r>
            <a:r>
              <a:rPr sz="3200" spc="-5" dirty="0">
                <a:latin typeface="Agency FB"/>
                <a:cs typeface="Agency FB"/>
              </a:rPr>
              <a:t>k</a:t>
            </a:r>
            <a:r>
              <a:rPr sz="3200" spc="5" dirty="0">
                <a:latin typeface="Agency FB"/>
                <a:cs typeface="Agency FB"/>
              </a:rPr>
              <a:t>i</a:t>
            </a:r>
            <a:r>
              <a:rPr sz="3200" dirty="0">
                <a:latin typeface="Agency FB"/>
                <a:cs typeface="Agency FB"/>
              </a:rPr>
              <a:t>ng	s</a:t>
            </a:r>
            <a:r>
              <a:rPr sz="3200" spc="15" dirty="0">
                <a:latin typeface="Agency FB"/>
                <a:cs typeface="Agency FB"/>
              </a:rPr>
              <a:t>e</a:t>
            </a:r>
            <a:r>
              <a:rPr sz="3200" dirty="0">
                <a:latin typeface="Agency FB"/>
                <a:cs typeface="Agency FB"/>
              </a:rPr>
              <a:t>qu</a:t>
            </a:r>
            <a:r>
              <a:rPr sz="3200" spc="5" dirty="0">
                <a:latin typeface="Agency FB"/>
                <a:cs typeface="Agency FB"/>
              </a:rPr>
              <a:t>e</a:t>
            </a:r>
            <a:r>
              <a:rPr sz="3200" dirty="0">
                <a:latin typeface="Agency FB"/>
                <a:cs typeface="Agency FB"/>
              </a:rPr>
              <a:t>n</a:t>
            </a:r>
            <a:r>
              <a:rPr sz="3200" spc="5" dirty="0">
                <a:latin typeface="Agency FB"/>
                <a:cs typeface="Agency FB"/>
              </a:rPr>
              <a:t>ce</a:t>
            </a:r>
            <a:r>
              <a:rPr sz="3200" dirty="0">
                <a:latin typeface="Agency FB"/>
                <a:cs typeface="Agency FB"/>
              </a:rPr>
              <a:t>s	</a:t>
            </a:r>
            <a:r>
              <a:rPr sz="3200" spc="-5" dirty="0">
                <a:latin typeface="Agency FB"/>
                <a:cs typeface="Agency FB"/>
              </a:rPr>
              <a:t>of  various </a:t>
            </a:r>
            <a:r>
              <a:rPr sz="3200" dirty="0">
                <a:latin typeface="Agency FB"/>
                <a:cs typeface="Agency FB"/>
              </a:rPr>
              <a:t>genomic inserts.</a:t>
            </a:r>
            <a:endParaRPr sz="32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0"/>
            <a:ext cx="584327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598169"/>
            <a:ext cx="7141209" cy="3933190"/>
          </a:xfrm>
          <a:prstGeom prst="rect">
            <a:avLst/>
          </a:prstGeom>
        </p:spPr>
        <p:txBody>
          <a:bodyPr vert="horz" wrap="square" lIns="0" tIns="276860" rIns="0" bIns="0" rtlCol="0">
            <a:spAutoFit/>
          </a:bodyPr>
          <a:lstStyle/>
          <a:p>
            <a:pPr marL="760730" indent="-595630">
              <a:lnSpc>
                <a:spcPct val="100000"/>
              </a:lnSpc>
              <a:spcBef>
                <a:spcPts val="2180"/>
              </a:spcBef>
              <a:buFont typeface="Wingdings"/>
              <a:buChar char=""/>
              <a:tabLst>
                <a:tab pos="760095" algn="l"/>
                <a:tab pos="760730" algn="l"/>
              </a:tabLst>
            </a:pPr>
            <a:r>
              <a:rPr sz="3600" b="1" spc="-5" dirty="0">
                <a:solidFill>
                  <a:srgbClr val="6F2F9F"/>
                </a:solidFill>
                <a:latin typeface="Agency FB"/>
                <a:cs typeface="Agency FB"/>
              </a:rPr>
              <a:t>Anchored</a:t>
            </a:r>
            <a:r>
              <a:rPr sz="3600" b="1" spc="-10" dirty="0">
                <a:solidFill>
                  <a:srgbClr val="6F2F9F"/>
                </a:solidFill>
                <a:latin typeface="Agency FB"/>
                <a:cs typeface="Agency FB"/>
              </a:rPr>
              <a:t> </a:t>
            </a:r>
            <a:r>
              <a:rPr sz="3600" b="1" dirty="0">
                <a:solidFill>
                  <a:srgbClr val="6F2F9F"/>
                </a:solidFill>
                <a:latin typeface="Agency FB"/>
                <a:cs typeface="Agency FB"/>
              </a:rPr>
              <a:t>PCR</a:t>
            </a:r>
            <a:endParaRPr sz="3600">
              <a:latin typeface="Agency FB"/>
              <a:cs typeface="Agency FB"/>
            </a:endParaRPr>
          </a:p>
          <a:p>
            <a:pPr marL="12700" marR="5080">
              <a:lnSpc>
                <a:spcPts val="4040"/>
              </a:lnSpc>
              <a:spcBef>
                <a:spcPts val="2445"/>
              </a:spcBef>
            </a:pPr>
            <a:r>
              <a:rPr sz="3600" spc="-10" dirty="0">
                <a:latin typeface="Agency FB"/>
                <a:cs typeface="Agency FB"/>
              </a:rPr>
              <a:t>-A </a:t>
            </a:r>
            <a:r>
              <a:rPr sz="3600" spc="-5" dirty="0">
                <a:latin typeface="Agency FB"/>
                <a:cs typeface="Agency FB"/>
              </a:rPr>
              <a:t>small sequence </a:t>
            </a:r>
            <a:r>
              <a:rPr sz="3600" dirty="0">
                <a:latin typeface="Agency FB"/>
                <a:cs typeface="Agency FB"/>
              </a:rPr>
              <a:t>of </a:t>
            </a:r>
            <a:r>
              <a:rPr sz="3600" spc="-5" dirty="0">
                <a:latin typeface="Agency FB"/>
                <a:cs typeface="Agency FB"/>
              </a:rPr>
              <a:t>nucleotides </a:t>
            </a:r>
            <a:r>
              <a:rPr sz="3600" dirty="0">
                <a:latin typeface="Agency FB"/>
                <a:cs typeface="Agency FB"/>
              </a:rPr>
              <a:t>can be </a:t>
            </a:r>
            <a:r>
              <a:rPr sz="3600" spc="-5" dirty="0">
                <a:latin typeface="Agency FB"/>
                <a:cs typeface="Agency FB"/>
              </a:rPr>
              <a:t>attached  </a:t>
            </a:r>
            <a:r>
              <a:rPr sz="3600" dirty="0">
                <a:latin typeface="Agency FB"/>
                <a:cs typeface="Agency FB"/>
              </a:rPr>
              <a:t>or </a:t>
            </a:r>
            <a:r>
              <a:rPr sz="3600" spc="-5" dirty="0">
                <a:latin typeface="Agency FB"/>
                <a:cs typeface="Agency FB"/>
              </a:rPr>
              <a:t>tagged to target</a:t>
            </a:r>
            <a:r>
              <a:rPr sz="3600" spc="10" dirty="0">
                <a:latin typeface="Agency FB"/>
                <a:cs typeface="Agency FB"/>
              </a:rPr>
              <a:t> </a:t>
            </a:r>
            <a:r>
              <a:rPr sz="3600" spc="-5" dirty="0">
                <a:latin typeface="Agency FB"/>
                <a:cs typeface="Agency FB"/>
              </a:rPr>
              <a:t>DNA.</a:t>
            </a:r>
            <a:endParaRPr sz="3600">
              <a:latin typeface="Agency FB"/>
              <a:cs typeface="Agency FB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50">
              <a:latin typeface="Times New Roman"/>
              <a:cs typeface="Times New Roman"/>
            </a:endParaRPr>
          </a:p>
          <a:p>
            <a:pPr marL="12700" marR="621665">
              <a:lnSpc>
                <a:spcPts val="4040"/>
              </a:lnSpc>
            </a:pPr>
            <a:r>
              <a:rPr sz="3600" dirty="0">
                <a:latin typeface="Agency FB"/>
                <a:cs typeface="Agency FB"/>
              </a:rPr>
              <a:t>- The </a:t>
            </a:r>
            <a:r>
              <a:rPr sz="3600" spc="-5" dirty="0">
                <a:latin typeface="Agency FB"/>
                <a:cs typeface="Agency FB"/>
              </a:rPr>
              <a:t>anchor is frequently </a:t>
            </a:r>
            <a:r>
              <a:rPr sz="3600" dirty="0">
                <a:latin typeface="Agency FB"/>
                <a:cs typeface="Agency FB"/>
              </a:rPr>
              <a:t>a </a:t>
            </a:r>
            <a:r>
              <a:rPr sz="3600" spc="-5" dirty="0">
                <a:latin typeface="Agency FB"/>
                <a:cs typeface="Agency FB"/>
              </a:rPr>
              <a:t>poly </a:t>
            </a:r>
            <a:r>
              <a:rPr sz="3600" dirty="0">
                <a:latin typeface="Agency FB"/>
                <a:cs typeface="Agency FB"/>
              </a:rPr>
              <a:t>G </a:t>
            </a:r>
            <a:r>
              <a:rPr sz="3600" spc="-5" dirty="0">
                <a:latin typeface="Agency FB"/>
                <a:cs typeface="Agency FB"/>
              </a:rPr>
              <a:t>to which </a:t>
            </a:r>
            <a:r>
              <a:rPr sz="3600" dirty="0">
                <a:latin typeface="Agency FB"/>
                <a:cs typeface="Agency FB"/>
              </a:rPr>
              <a:t>a  </a:t>
            </a:r>
            <a:r>
              <a:rPr sz="3600" spc="-5" dirty="0">
                <a:latin typeface="Agency FB"/>
                <a:cs typeface="Agency FB"/>
              </a:rPr>
              <a:t>poly </a:t>
            </a:r>
            <a:r>
              <a:rPr sz="3600" dirty="0">
                <a:latin typeface="Agency FB"/>
                <a:cs typeface="Agency FB"/>
              </a:rPr>
              <a:t>C </a:t>
            </a:r>
            <a:r>
              <a:rPr sz="3600" spc="-5" dirty="0">
                <a:latin typeface="Agency FB"/>
                <a:cs typeface="Agency FB"/>
              </a:rPr>
              <a:t>primer </a:t>
            </a:r>
            <a:r>
              <a:rPr sz="3600" spc="-10" dirty="0">
                <a:latin typeface="Agency FB"/>
                <a:cs typeface="Agency FB"/>
              </a:rPr>
              <a:t>is</a:t>
            </a:r>
            <a:r>
              <a:rPr sz="3600" spc="5" dirty="0">
                <a:latin typeface="Agency FB"/>
                <a:cs typeface="Agency FB"/>
              </a:rPr>
              <a:t> </a:t>
            </a:r>
            <a:r>
              <a:rPr sz="3600" spc="-5" dirty="0">
                <a:latin typeface="Agency FB"/>
                <a:cs typeface="Agency FB"/>
              </a:rPr>
              <a:t>used.</a:t>
            </a:r>
            <a:endParaRPr sz="3600">
              <a:latin typeface="Agency FB"/>
              <a:cs typeface="Agency FB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381000"/>
            <a:ext cx="5257800" cy="609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615950"/>
            <a:ext cx="4766945" cy="5095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080" indent="-50038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513080" algn="l"/>
              </a:tabLst>
            </a:pPr>
            <a:r>
              <a:rPr sz="3600" b="1" spc="-5" dirty="0">
                <a:solidFill>
                  <a:srgbClr val="660066"/>
                </a:solidFill>
                <a:latin typeface="Agency FB"/>
                <a:cs typeface="Agency FB"/>
              </a:rPr>
              <a:t>Reverse transcriptase</a:t>
            </a:r>
            <a:r>
              <a:rPr sz="3600" b="1" spc="-65" dirty="0">
                <a:solidFill>
                  <a:srgbClr val="660066"/>
                </a:solidFill>
                <a:latin typeface="Agency FB"/>
                <a:cs typeface="Agency FB"/>
              </a:rPr>
              <a:t> </a:t>
            </a:r>
            <a:r>
              <a:rPr sz="3600" b="1" dirty="0">
                <a:solidFill>
                  <a:srgbClr val="660066"/>
                </a:solidFill>
                <a:latin typeface="Agency FB"/>
                <a:cs typeface="Agency FB"/>
              </a:rPr>
              <a:t>PCR</a:t>
            </a:r>
            <a:endParaRPr sz="3600">
              <a:latin typeface="Agency FB"/>
              <a:cs typeface="Agency FB"/>
            </a:endParaRPr>
          </a:p>
          <a:p>
            <a:pPr>
              <a:lnSpc>
                <a:spcPct val="100000"/>
              </a:lnSpc>
            </a:pPr>
            <a:endParaRPr sz="4250">
              <a:latin typeface="Times New Roman"/>
              <a:cs typeface="Times New Roman"/>
            </a:endParaRPr>
          </a:p>
          <a:p>
            <a:pPr marL="240029" marR="44577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3200" dirty="0">
                <a:latin typeface="Agency FB"/>
                <a:cs typeface="Agency FB"/>
              </a:rPr>
              <a:t>It is employed </a:t>
            </a:r>
            <a:r>
              <a:rPr sz="3200" spc="-10" dirty="0">
                <a:latin typeface="Agency FB"/>
                <a:cs typeface="Agency FB"/>
              </a:rPr>
              <a:t>for </a:t>
            </a:r>
            <a:r>
              <a:rPr sz="3200" dirty="0">
                <a:latin typeface="Agency FB"/>
                <a:cs typeface="Agency FB"/>
              </a:rPr>
              <a:t>amplification  </a:t>
            </a:r>
            <a:r>
              <a:rPr sz="3200" spc="-5" dirty="0">
                <a:latin typeface="Agency FB"/>
                <a:cs typeface="Agency FB"/>
              </a:rPr>
              <a:t>of </a:t>
            </a:r>
            <a:r>
              <a:rPr sz="3200" dirty="0">
                <a:latin typeface="Agency FB"/>
                <a:cs typeface="Agency FB"/>
              </a:rPr>
              <a:t>RNA molecules</a:t>
            </a:r>
            <a:r>
              <a:rPr sz="3200" spc="-25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.</a:t>
            </a:r>
            <a:endParaRPr sz="3200">
              <a:latin typeface="Agency FB"/>
              <a:cs typeface="Agency FB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240029" marR="178435" indent="78740">
              <a:lnSpc>
                <a:spcPct val="100000"/>
              </a:lnSpc>
            </a:pPr>
            <a:r>
              <a:rPr sz="3200" dirty="0">
                <a:latin typeface="Agency FB"/>
                <a:cs typeface="Agency FB"/>
              </a:rPr>
              <a:t>-RT-PCR </a:t>
            </a:r>
            <a:r>
              <a:rPr sz="3200" spc="-5" dirty="0">
                <a:latin typeface="Agency FB"/>
                <a:cs typeface="Agency FB"/>
              </a:rPr>
              <a:t>is </a:t>
            </a:r>
            <a:r>
              <a:rPr sz="3200" dirty="0">
                <a:latin typeface="Agency FB"/>
                <a:cs typeface="Agency FB"/>
              </a:rPr>
              <a:t>widely used in  expression </a:t>
            </a:r>
            <a:r>
              <a:rPr sz="3200" spc="-5" dirty="0">
                <a:latin typeface="Agency FB"/>
                <a:cs typeface="Agency FB"/>
              </a:rPr>
              <a:t>profiling, </a:t>
            </a:r>
            <a:r>
              <a:rPr sz="3200" dirty="0">
                <a:latin typeface="Agency FB"/>
                <a:cs typeface="Agency FB"/>
              </a:rPr>
              <a:t>to determine  the expression </a:t>
            </a:r>
            <a:r>
              <a:rPr sz="3200" spc="-5" dirty="0">
                <a:latin typeface="Agency FB"/>
                <a:cs typeface="Agency FB"/>
              </a:rPr>
              <a:t>of </a:t>
            </a:r>
            <a:r>
              <a:rPr sz="3200" dirty="0">
                <a:latin typeface="Agency FB"/>
                <a:cs typeface="Agency FB"/>
              </a:rPr>
              <a:t>a gene </a:t>
            </a:r>
            <a:r>
              <a:rPr sz="3200" spc="-5" dirty="0">
                <a:latin typeface="Agency FB"/>
                <a:cs typeface="Agency FB"/>
              </a:rPr>
              <a:t>or to  </a:t>
            </a:r>
            <a:r>
              <a:rPr sz="3200" dirty="0">
                <a:latin typeface="Agency FB"/>
                <a:cs typeface="Agency FB"/>
              </a:rPr>
              <a:t>identify the sequence </a:t>
            </a:r>
            <a:r>
              <a:rPr sz="3200" spc="-5" dirty="0">
                <a:latin typeface="Agency FB"/>
                <a:cs typeface="Agency FB"/>
              </a:rPr>
              <a:t>of </a:t>
            </a:r>
            <a:r>
              <a:rPr sz="3200" dirty="0">
                <a:latin typeface="Agency FB"/>
                <a:cs typeface="Agency FB"/>
              </a:rPr>
              <a:t>an RNA  </a:t>
            </a:r>
            <a:r>
              <a:rPr sz="3200" spc="-5" dirty="0">
                <a:latin typeface="Agency FB"/>
                <a:cs typeface="Agency FB"/>
              </a:rPr>
              <a:t>transcript.</a:t>
            </a:r>
            <a:endParaRPr sz="3200">
              <a:latin typeface="Agency FB"/>
              <a:cs typeface="Agency FB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29200" y="1143000"/>
            <a:ext cx="3810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41909"/>
            <a:ext cx="2038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2940" indent="-650240">
              <a:lnSpc>
                <a:spcPct val="100000"/>
              </a:lnSpc>
              <a:spcBef>
                <a:spcPts val="100"/>
              </a:spcBef>
              <a:buSzPct val="125000"/>
              <a:buFont typeface="Wingdings"/>
              <a:buChar char=""/>
              <a:tabLst>
                <a:tab pos="662305" algn="l"/>
                <a:tab pos="662940" algn="l"/>
              </a:tabLst>
            </a:pPr>
            <a:r>
              <a:rPr sz="3200" b="1" dirty="0">
                <a:solidFill>
                  <a:srgbClr val="660066"/>
                </a:solidFill>
                <a:latin typeface="Agency FB"/>
                <a:cs typeface="Agency FB"/>
              </a:rPr>
              <a:t>RACE</a:t>
            </a:r>
            <a:r>
              <a:rPr sz="3200" b="1" spc="-95" dirty="0">
                <a:solidFill>
                  <a:srgbClr val="660066"/>
                </a:solidFill>
                <a:latin typeface="Agency FB"/>
                <a:cs typeface="Agency FB"/>
              </a:rPr>
              <a:t> </a:t>
            </a:r>
            <a:r>
              <a:rPr sz="3200" b="1" spc="-5" dirty="0">
                <a:solidFill>
                  <a:srgbClr val="660066"/>
                </a:solidFill>
                <a:latin typeface="Agency FB"/>
                <a:cs typeface="Agency FB"/>
              </a:rPr>
              <a:t>PCR</a:t>
            </a:r>
            <a:endParaRPr sz="3200">
              <a:latin typeface="Agency FB"/>
              <a:cs typeface="Agency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382270"/>
            <a:ext cx="76669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Agency FB"/>
                <a:cs typeface="Agency FB"/>
              </a:rPr>
              <a:t>-Used </a:t>
            </a:r>
            <a:r>
              <a:rPr sz="3200" spc="-5" dirty="0">
                <a:latin typeface="Agency FB"/>
                <a:cs typeface="Agency FB"/>
              </a:rPr>
              <a:t>to obtain </a:t>
            </a:r>
            <a:r>
              <a:rPr sz="3200" spc="5" dirty="0">
                <a:latin typeface="Agency FB"/>
                <a:cs typeface="Agency FB"/>
              </a:rPr>
              <a:t>3' </a:t>
            </a:r>
            <a:r>
              <a:rPr sz="3200" dirty="0">
                <a:latin typeface="Agency FB"/>
                <a:cs typeface="Agency FB"/>
              </a:rPr>
              <a:t>and 5' end sequence </a:t>
            </a:r>
            <a:r>
              <a:rPr sz="3200" spc="-5" dirty="0">
                <a:latin typeface="Agency FB"/>
                <a:cs typeface="Agency FB"/>
              </a:rPr>
              <a:t>of </a:t>
            </a:r>
            <a:r>
              <a:rPr sz="3200" dirty="0">
                <a:latin typeface="Agency FB"/>
                <a:cs typeface="Agency FB"/>
              </a:rPr>
              <a:t>cDNA</a:t>
            </a:r>
            <a:r>
              <a:rPr sz="3200" spc="-50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transcripts.</a:t>
            </a:r>
            <a:endParaRPr sz="3200">
              <a:latin typeface="Agency FB"/>
              <a:cs typeface="Agency F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914400"/>
            <a:ext cx="6781800" cy="5758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269" y="512826"/>
            <a:ext cx="7050405" cy="52609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89280" indent="-500380">
              <a:lnSpc>
                <a:spcPct val="100000"/>
              </a:lnSpc>
              <a:spcBef>
                <a:spcPts val="530"/>
              </a:spcBef>
              <a:buClr>
                <a:srgbClr val="660066"/>
              </a:buClr>
              <a:buFont typeface="Wingdings"/>
              <a:buChar char=""/>
              <a:tabLst>
                <a:tab pos="589280" algn="l"/>
              </a:tabLst>
            </a:pPr>
            <a:r>
              <a:rPr sz="3600" b="1" spc="-5" dirty="0">
                <a:solidFill>
                  <a:srgbClr val="660066"/>
                </a:solidFill>
                <a:latin typeface="Agency FB"/>
                <a:cs typeface="Agency FB"/>
              </a:rPr>
              <a:t>Quantitative real time </a:t>
            </a:r>
            <a:r>
              <a:rPr sz="3600" b="1" dirty="0">
                <a:solidFill>
                  <a:srgbClr val="660066"/>
                </a:solidFill>
                <a:latin typeface="Agency FB"/>
                <a:cs typeface="Agency FB"/>
              </a:rPr>
              <a:t>PCR </a:t>
            </a:r>
            <a:r>
              <a:rPr sz="3600" b="1" spc="-5" dirty="0">
                <a:solidFill>
                  <a:srgbClr val="660066"/>
                </a:solidFill>
                <a:latin typeface="Agency FB"/>
                <a:cs typeface="Agency FB"/>
              </a:rPr>
              <a:t>(Q-RT</a:t>
            </a:r>
            <a:r>
              <a:rPr sz="3600" b="1" spc="-10" dirty="0">
                <a:solidFill>
                  <a:srgbClr val="660066"/>
                </a:solidFill>
                <a:latin typeface="Agency FB"/>
                <a:cs typeface="Agency FB"/>
              </a:rPr>
              <a:t> </a:t>
            </a:r>
            <a:r>
              <a:rPr sz="3600" b="1" dirty="0">
                <a:solidFill>
                  <a:srgbClr val="660066"/>
                </a:solidFill>
                <a:latin typeface="Agency FB"/>
                <a:cs typeface="Agency FB"/>
              </a:rPr>
              <a:t>PCR)</a:t>
            </a:r>
            <a:endParaRPr sz="3600">
              <a:latin typeface="Agency FB"/>
              <a:cs typeface="Agency FB"/>
            </a:endParaRPr>
          </a:p>
          <a:p>
            <a:pPr marL="12700" marR="100965">
              <a:lnSpc>
                <a:spcPct val="100000"/>
              </a:lnSpc>
              <a:spcBef>
                <a:spcPts val="480"/>
              </a:spcBef>
            </a:pPr>
            <a:r>
              <a:rPr sz="4000" spc="-5" dirty="0">
                <a:latin typeface="Agency FB"/>
                <a:cs typeface="Agency FB"/>
              </a:rPr>
              <a:t>It is used </a:t>
            </a:r>
            <a:r>
              <a:rPr sz="4000" dirty="0">
                <a:latin typeface="Agency FB"/>
                <a:cs typeface="Agency FB"/>
              </a:rPr>
              <a:t>to </a:t>
            </a:r>
            <a:r>
              <a:rPr sz="4000" spc="-5" dirty="0">
                <a:latin typeface="Agency FB"/>
                <a:cs typeface="Agency FB"/>
              </a:rPr>
              <a:t>amplify </a:t>
            </a:r>
            <a:r>
              <a:rPr sz="4000" dirty="0">
                <a:latin typeface="Agency FB"/>
                <a:cs typeface="Agency FB"/>
              </a:rPr>
              <a:t>and also </a:t>
            </a:r>
            <a:r>
              <a:rPr sz="4000" spc="-5" dirty="0">
                <a:latin typeface="Agency FB"/>
                <a:cs typeface="Agency FB"/>
              </a:rPr>
              <a:t>for  quantification </a:t>
            </a:r>
            <a:r>
              <a:rPr sz="4000" dirty="0">
                <a:latin typeface="Agency FB"/>
                <a:cs typeface="Agency FB"/>
              </a:rPr>
              <a:t>and </a:t>
            </a:r>
            <a:r>
              <a:rPr sz="4000" spc="-5" dirty="0">
                <a:latin typeface="Agency FB"/>
                <a:cs typeface="Agency FB"/>
              </a:rPr>
              <a:t>detection of </a:t>
            </a:r>
            <a:r>
              <a:rPr sz="4000" dirty="0">
                <a:latin typeface="Agency FB"/>
                <a:cs typeface="Agency FB"/>
              </a:rPr>
              <a:t>DNA</a:t>
            </a:r>
            <a:r>
              <a:rPr sz="4000" spc="-10" dirty="0">
                <a:latin typeface="Agency FB"/>
                <a:cs typeface="Agency FB"/>
              </a:rPr>
              <a:t> </a:t>
            </a:r>
            <a:r>
              <a:rPr sz="4000" spc="-5" dirty="0">
                <a:latin typeface="Agency FB"/>
                <a:cs typeface="Agency FB"/>
              </a:rPr>
              <a:t>sample.</a:t>
            </a:r>
            <a:endParaRPr sz="4000">
              <a:latin typeface="Agency FB"/>
              <a:cs typeface="Agency FB"/>
            </a:endParaRPr>
          </a:p>
          <a:p>
            <a:pPr marL="416559" indent="-404495">
              <a:lnSpc>
                <a:spcPct val="100000"/>
              </a:lnSpc>
              <a:buSzPct val="97500"/>
              <a:buFont typeface="Wingdings"/>
              <a:buChar char=""/>
              <a:tabLst>
                <a:tab pos="417195" algn="l"/>
              </a:tabLst>
            </a:pPr>
            <a:r>
              <a:rPr sz="4000" spc="-5" dirty="0">
                <a:solidFill>
                  <a:srgbClr val="CC3300"/>
                </a:solidFill>
                <a:latin typeface="Agency FB"/>
                <a:cs typeface="Agency FB"/>
              </a:rPr>
              <a:t>Real time </a:t>
            </a:r>
            <a:r>
              <a:rPr sz="4000" dirty="0">
                <a:solidFill>
                  <a:srgbClr val="CC3300"/>
                </a:solidFill>
                <a:latin typeface="Agency FB"/>
                <a:cs typeface="Agency FB"/>
              </a:rPr>
              <a:t>PCR </a:t>
            </a:r>
            <a:r>
              <a:rPr sz="4000" spc="-5" dirty="0">
                <a:solidFill>
                  <a:srgbClr val="CC3300"/>
                </a:solidFill>
                <a:latin typeface="Agency FB"/>
                <a:cs typeface="Agency FB"/>
              </a:rPr>
              <a:t>using </a:t>
            </a:r>
            <a:r>
              <a:rPr sz="4000" spc="5" dirty="0">
                <a:solidFill>
                  <a:srgbClr val="CC3300"/>
                </a:solidFill>
                <a:latin typeface="Agency FB"/>
                <a:cs typeface="Agency FB"/>
              </a:rPr>
              <a:t>DNA</a:t>
            </a:r>
            <a:r>
              <a:rPr sz="4000" spc="-30" dirty="0">
                <a:solidFill>
                  <a:srgbClr val="CC3300"/>
                </a:solidFill>
                <a:latin typeface="Agency FB"/>
                <a:cs typeface="Agency FB"/>
              </a:rPr>
              <a:t> </a:t>
            </a:r>
            <a:r>
              <a:rPr sz="4000" spc="-5" dirty="0">
                <a:solidFill>
                  <a:srgbClr val="CC3300"/>
                </a:solidFill>
                <a:latin typeface="Agency FB"/>
                <a:cs typeface="Agency FB"/>
              </a:rPr>
              <a:t>dyes</a:t>
            </a:r>
            <a:endParaRPr sz="4000">
              <a:latin typeface="Agency FB"/>
              <a:cs typeface="Agency FB"/>
            </a:endParaRPr>
          </a:p>
          <a:p>
            <a:pPr marL="416559" indent="-404495">
              <a:lnSpc>
                <a:spcPct val="100000"/>
              </a:lnSpc>
              <a:buSzPct val="97500"/>
              <a:buFont typeface="Wingdings"/>
              <a:buChar char=""/>
              <a:tabLst>
                <a:tab pos="417195" algn="l"/>
              </a:tabLst>
            </a:pPr>
            <a:r>
              <a:rPr sz="4000" spc="-5" dirty="0">
                <a:solidFill>
                  <a:srgbClr val="CC3300"/>
                </a:solidFill>
                <a:latin typeface="Agency FB"/>
                <a:cs typeface="Agency FB"/>
              </a:rPr>
              <a:t>Fluorescent reporter probe</a:t>
            </a:r>
            <a:r>
              <a:rPr sz="4000" spc="-25" dirty="0">
                <a:solidFill>
                  <a:srgbClr val="CC3300"/>
                </a:solidFill>
                <a:latin typeface="Agency FB"/>
                <a:cs typeface="Agency FB"/>
              </a:rPr>
              <a:t> </a:t>
            </a:r>
            <a:r>
              <a:rPr sz="4000" spc="-5" dirty="0">
                <a:solidFill>
                  <a:srgbClr val="CC3300"/>
                </a:solidFill>
                <a:latin typeface="Agency FB"/>
                <a:cs typeface="Agency FB"/>
              </a:rPr>
              <a:t>method</a:t>
            </a:r>
            <a:endParaRPr sz="4000">
              <a:latin typeface="Agency FB"/>
              <a:cs typeface="Agency FB"/>
            </a:endParaRPr>
          </a:p>
          <a:p>
            <a:pPr marL="12700" marR="26670" algn="just">
              <a:lnSpc>
                <a:spcPct val="100000"/>
              </a:lnSpc>
            </a:pPr>
            <a:r>
              <a:rPr sz="2800" spc="-5" dirty="0">
                <a:latin typeface="Agency FB"/>
                <a:cs typeface="Agency FB"/>
              </a:rPr>
              <a:t>-Detection and quantitation </a:t>
            </a:r>
            <a:r>
              <a:rPr sz="2800" spc="-10" dirty="0">
                <a:latin typeface="Agency FB"/>
                <a:cs typeface="Agency FB"/>
              </a:rPr>
              <a:t>of </a:t>
            </a:r>
            <a:r>
              <a:rPr sz="2800" spc="-5" dirty="0">
                <a:latin typeface="Agency FB"/>
                <a:cs typeface="Agency FB"/>
              </a:rPr>
              <a:t>fluorescent reporter the  </a:t>
            </a:r>
            <a:r>
              <a:rPr sz="2800" dirty="0">
                <a:latin typeface="Agency FB"/>
                <a:cs typeface="Agency FB"/>
              </a:rPr>
              <a:t>signal of which </a:t>
            </a:r>
            <a:r>
              <a:rPr sz="2800" spc="-5" dirty="0">
                <a:latin typeface="Agency FB"/>
                <a:cs typeface="Agency FB"/>
              </a:rPr>
              <a:t>increases </a:t>
            </a:r>
            <a:r>
              <a:rPr sz="2800" spc="5" dirty="0">
                <a:latin typeface="Agency FB"/>
                <a:cs typeface="Agency FB"/>
              </a:rPr>
              <a:t>in </a:t>
            </a:r>
            <a:r>
              <a:rPr sz="2800" spc="-5" dirty="0">
                <a:latin typeface="Agency FB"/>
                <a:cs typeface="Agency FB"/>
              </a:rPr>
              <a:t>direct proportion </a:t>
            </a:r>
            <a:r>
              <a:rPr sz="2800" dirty="0">
                <a:latin typeface="Agency FB"/>
                <a:cs typeface="Agency FB"/>
              </a:rPr>
              <a:t>to the  </a:t>
            </a:r>
            <a:r>
              <a:rPr sz="2800" spc="-5" dirty="0">
                <a:latin typeface="Agency FB"/>
                <a:cs typeface="Agency FB"/>
              </a:rPr>
              <a:t>amount </a:t>
            </a:r>
            <a:r>
              <a:rPr sz="2800" dirty="0">
                <a:latin typeface="Agency FB"/>
                <a:cs typeface="Agency FB"/>
              </a:rPr>
              <a:t>of </a:t>
            </a:r>
            <a:r>
              <a:rPr sz="2800" spc="-5" dirty="0">
                <a:latin typeface="Agency FB"/>
                <a:cs typeface="Agency FB"/>
              </a:rPr>
              <a:t>PCR product </a:t>
            </a:r>
            <a:r>
              <a:rPr sz="2800" spc="5" dirty="0">
                <a:latin typeface="Agency FB"/>
                <a:cs typeface="Agency FB"/>
              </a:rPr>
              <a:t>in </a:t>
            </a:r>
            <a:r>
              <a:rPr sz="2800" dirty="0">
                <a:latin typeface="Agency FB"/>
                <a:cs typeface="Agency FB"/>
              </a:rPr>
              <a:t>a</a:t>
            </a:r>
            <a:r>
              <a:rPr sz="2800" spc="-35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reaction</a:t>
            </a:r>
            <a:endParaRPr sz="2800">
              <a:latin typeface="Agency FB"/>
              <a:cs typeface="Agency FB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spc="-5" dirty="0">
                <a:latin typeface="Agency FB"/>
                <a:cs typeface="Agency FB"/>
              </a:rPr>
              <a:t>-Does not measure </a:t>
            </a:r>
            <a:r>
              <a:rPr sz="2800" dirty="0">
                <a:latin typeface="Agency FB"/>
                <a:cs typeface="Agency FB"/>
              </a:rPr>
              <a:t>the </a:t>
            </a:r>
            <a:r>
              <a:rPr sz="2800" spc="-5" dirty="0">
                <a:latin typeface="Agency FB"/>
                <a:cs typeface="Agency FB"/>
              </a:rPr>
              <a:t>amount </a:t>
            </a:r>
            <a:r>
              <a:rPr sz="2800" dirty="0">
                <a:latin typeface="Agency FB"/>
                <a:cs typeface="Agency FB"/>
              </a:rPr>
              <a:t>of </a:t>
            </a:r>
            <a:r>
              <a:rPr sz="2800" spc="-5" dirty="0">
                <a:latin typeface="Agency FB"/>
                <a:cs typeface="Agency FB"/>
              </a:rPr>
              <a:t>end product </a:t>
            </a:r>
            <a:r>
              <a:rPr sz="2800" dirty="0">
                <a:latin typeface="Agency FB"/>
                <a:cs typeface="Agency FB"/>
              </a:rPr>
              <a:t>but its  </a:t>
            </a:r>
            <a:r>
              <a:rPr sz="2800" spc="-5" dirty="0">
                <a:latin typeface="Agency FB"/>
                <a:cs typeface="Agency FB"/>
              </a:rPr>
              <a:t>production </a:t>
            </a:r>
            <a:r>
              <a:rPr sz="2800" dirty="0">
                <a:latin typeface="Agency FB"/>
                <a:cs typeface="Agency FB"/>
              </a:rPr>
              <a:t>in </a:t>
            </a:r>
            <a:r>
              <a:rPr sz="2800" spc="-5" dirty="0">
                <a:latin typeface="Agency FB"/>
                <a:cs typeface="Agency FB"/>
              </a:rPr>
              <a:t>real</a:t>
            </a:r>
            <a:r>
              <a:rPr sz="2800" spc="10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time</a:t>
            </a:r>
            <a:endParaRPr sz="2800">
              <a:latin typeface="Agency FB"/>
              <a:cs typeface="Agency FB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83540"/>
            <a:ext cx="7848600" cy="601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869" y="414020"/>
            <a:ext cx="7994650" cy="599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295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Agency FB"/>
                <a:cs typeface="Agency FB"/>
              </a:rPr>
              <a:t>-TaqMan probes are designed </a:t>
            </a:r>
            <a:r>
              <a:rPr sz="2800" dirty="0">
                <a:latin typeface="Agency FB"/>
                <a:cs typeface="Agency FB"/>
              </a:rPr>
              <a:t>such </a:t>
            </a:r>
            <a:r>
              <a:rPr sz="2800" spc="-5" dirty="0">
                <a:latin typeface="Agency FB"/>
                <a:cs typeface="Agency FB"/>
              </a:rPr>
              <a:t>that they anneal </a:t>
            </a:r>
            <a:r>
              <a:rPr sz="2800" dirty="0">
                <a:latin typeface="Agency FB"/>
                <a:cs typeface="Agency FB"/>
              </a:rPr>
              <a:t>within a </a:t>
            </a:r>
            <a:r>
              <a:rPr sz="2800" spc="-5" dirty="0">
                <a:latin typeface="Agency FB"/>
                <a:cs typeface="Agency FB"/>
              </a:rPr>
              <a:t>DNA  region amplified </a:t>
            </a:r>
            <a:r>
              <a:rPr sz="2800" spc="-10" dirty="0">
                <a:latin typeface="Agency FB"/>
                <a:cs typeface="Agency FB"/>
              </a:rPr>
              <a:t>by </a:t>
            </a:r>
            <a:r>
              <a:rPr sz="2800" dirty="0">
                <a:latin typeface="Agency FB"/>
                <a:cs typeface="Agency FB"/>
              </a:rPr>
              <a:t>a specific </a:t>
            </a:r>
            <a:r>
              <a:rPr sz="2800" spc="-5" dirty="0">
                <a:latin typeface="Agency FB"/>
                <a:cs typeface="Agency FB"/>
              </a:rPr>
              <a:t>set </a:t>
            </a:r>
            <a:r>
              <a:rPr sz="2800" spc="-10" dirty="0">
                <a:latin typeface="Agency FB"/>
                <a:cs typeface="Agency FB"/>
              </a:rPr>
              <a:t>of</a:t>
            </a:r>
            <a:r>
              <a:rPr sz="2800" spc="25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primers.</a:t>
            </a:r>
            <a:endParaRPr sz="2800">
              <a:latin typeface="Agency FB"/>
              <a:cs typeface="Agency FB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657225">
              <a:lnSpc>
                <a:spcPct val="99900"/>
              </a:lnSpc>
            </a:pPr>
            <a:r>
              <a:rPr sz="4200" spc="-7" baseline="1984" dirty="0">
                <a:latin typeface="Agency FB"/>
                <a:cs typeface="Agency FB"/>
              </a:rPr>
              <a:t>-</a:t>
            </a:r>
            <a:r>
              <a:rPr sz="2800" spc="-5" dirty="0">
                <a:latin typeface="Agency FB"/>
                <a:cs typeface="Agency FB"/>
              </a:rPr>
              <a:t>As the Taq polymerase extends the </a:t>
            </a:r>
            <a:r>
              <a:rPr sz="2800" dirty="0">
                <a:latin typeface="Agency FB"/>
                <a:cs typeface="Agency FB"/>
              </a:rPr>
              <a:t>prime </a:t>
            </a:r>
            <a:r>
              <a:rPr sz="2800" spc="-5" dirty="0">
                <a:latin typeface="Agency FB"/>
                <a:cs typeface="Agency FB"/>
              </a:rPr>
              <a:t>rand synthesizes the  nascent strand, </a:t>
            </a:r>
            <a:r>
              <a:rPr sz="2800" dirty="0">
                <a:latin typeface="Agency FB"/>
                <a:cs typeface="Agency FB"/>
              </a:rPr>
              <a:t>the </a:t>
            </a:r>
            <a:r>
              <a:rPr sz="2800" spc="-5" dirty="0">
                <a:latin typeface="Agency FB"/>
                <a:cs typeface="Agency FB"/>
              </a:rPr>
              <a:t>5' </a:t>
            </a:r>
            <a:r>
              <a:rPr sz="2800" dirty="0">
                <a:latin typeface="Agency FB"/>
                <a:cs typeface="Agency FB"/>
              </a:rPr>
              <a:t>to </a:t>
            </a:r>
            <a:r>
              <a:rPr sz="2800" spc="-5" dirty="0">
                <a:latin typeface="Agency FB"/>
                <a:cs typeface="Agency FB"/>
              </a:rPr>
              <a:t>3‘ exonulease activity </a:t>
            </a:r>
            <a:r>
              <a:rPr sz="2800" spc="-10" dirty="0">
                <a:latin typeface="Agency FB"/>
                <a:cs typeface="Agency FB"/>
              </a:rPr>
              <a:t>of </a:t>
            </a:r>
            <a:r>
              <a:rPr sz="2800" spc="-5" dirty="0">
                <a:latin typeface="Agency FB"/>
                <a:cs typeface="Agency FB"/>
              </a:rPr>
              <a:t>the polymerase  degrades </a:t>
            </a:r>
            <a:r>
              <a:rPr sz="2800" dirty="0">
                <a:latin typeface="Agency FB"/>
                <a:cs typeface="Agency FB"/>
              </a:rPr>
              <a:t>the </a:t>
            </a:r>
            <a:r>
              <a:rPr sz="2800" spc="-5" dirty="0">
                <a:latin typeface="Agency FB"/>
                <a:cs typeface="Agency FB"/>
              </a:rPr>
              <a:t>probe that has annealed </a:t>
            </a:r>
            <a:r>
              <a:rPr sz="2800" dirty="0">
                <a:latin typeface="Agency FB"/>
                <a:cs typeface="Agency FB"/>
              </a:rPr>
              <a:t>to the</a:t>
            </a:r>
            <a:r>
              <a:rPr sz="2800" spc="-5" dirty="0">
                <a:latin typeface="Agency FB"/>
                <a:cs typeface="Agency FB"/>
              </a:rPr>
              <a:t> template.</a:t>
            </a:r>
            <a:endParaRPr sz="2800">
              <a:latin typeface="Agency FB"/>
              <a:cs typeface="Agency FB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4200" baseline="1984" dirty="0">
                <a:latin typeface="Agency FB"/>
                <a:cs typeface="Agency FB"/>
              </a:rPr>
              <a:t>- </a:t>
            </a:r>
            <a:r>
              <a:rPr sz="2800" spc="-5" dirty="0">
                <a:latin typeface="Agency FB"/>
                <a:cs typeface="Agency FB"/>
              </a:rPr>
              <a:t>Degradation </a:t>
            </a:r>
            <a:r>
              <a:rPr sz="2800" dirty="0">
                <a:latin typeface="Agency FB"/>
                <a:cs typeface="Agency FB"/>
              </a:rPr>
              <a:t>of </a:t>
            </a:r>
            <a:r>
              <a:rPr sz="2800" spc="-5" dirty="0">
                <a:latin typeface="Agency FB"/>
                <a:cs typeface="Agency FB"/>
              </a:rPr>
              <a:t>the probe releases the fluorophore </a:t>
            </a:r>
            <a:r>
              <a:rPr sz="2800" spc="-10" dirty="0">
                <a:latin typeface="Agency FB"/>
                <a:cs typeface="Agency FB"/>
              </a:rPr>
              <a:t>from </a:t>
            </a:r>
            <a:r>
              <a:rPr sz="2800" dirty="0">
                <a:latin typeface="Agency FB"/>
                <a:cs typeface="Agency FB"/>
              </a:rPr>
              <a:t>it </a:t>
            </a:r>
            <a:r>
              <a:rPr sz="2800" spc="-5" dirty="0">
                <a:latin typeface="Agency FB"/>
                <a:cs typeface="Agency FB"/>
              </a:rPr>
              <a:t>and breaks  the close proximity </a:t>
            </a:r>
            <a:r>
              <a:rPr sz="2800" dirty="0">
                <a:latin typeface="Agency FB"/>
                <a:cs typeface="Agency FB"/>
              </a:rPr>
              <a:t>to the </a:t>
            </a:r>
            <a:r>
              <a:rPr sz="2800" spc="-5" dirty="0">
                <a:latin typeface="Agency FB"/>
                <a:cs typeface="Agency FB"/>
              </a:rPr>
              <a:t>quencher, thus relieving </a:t>
            </a:r>
            <a:r>
              <a:rPr sz="2800" dirty="0">
                <a:latin typeface="Agency FB"/>
                <a:cs typeface="Agency FB"/>
              </a:rPr>
              <a:t>the </a:t>
            </a:r>
            <a:r>
              <a:rPr sz="2800" spc="-5" dirty="0">
                <a:latin typeface="Agency FB"/>
                <a:cs typeface="Agency FB"/>
              </a:rPr>
              <a:t>quenching  effect and allowing fluorescence </a:t>
            </a:r>
            <a:r>
              <a:rPr sz="2800" dirty="0">
                <a:latin typeface="Agency FB"/>
                <a:cs typeface="Agency FB"/>
              </a:rPr>
              <a:t>of </a:t>
            </a:r>
            <a:r>
              <a:rPr sz="2800" spc="-5" dirty="0">
                <a:latin typeface="Agency FB"/>
                <a:cs typeface="Agency FB"/>
              </a:rPr>
              <a:t>the</a:t>
            </a:r>
            <a:r>
              <a:rPr sz="2800" spc="15" dirty="0">
                <a:latin typeface="Agency FB"/>
                <a:cs typeface="Agency FB"/>
              </a:rPr>
              <a:t> </a:t>
            </a:r>
            <a:r>
              <a:rPr sz="2800" spc="-5" dirty="0">
                <a:latin typeface="Agency FB"/>
                <a:cs typeface="Agency FB"/>
              </a:rPr>
              <a:t>fluorophore.</a:t>
            </a:r>
            <a:endParaRPr sz="2800">
              <a:latin typeface="Agency FB"/>
              <a:cs typeface="Agency FB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247015">
              <a:lnSpc>
                <a:spcPct val="100000"/>
              </a:lnSpc>
              <a:spcBef>
                <a:spcPts val="5"/>
              </a:spcBef>
            </a:pPr>
            <a:r>
              <a:rPr sz="4200" spc="-7" baseline="1984" dirty="0">
                <a:latin typeface="Agency FB"/>
                <a:cs typeface="Agency FB"/>
              </a:rPr>
              <a:t>-</a:t>
            </a:r>
            <a:r>
              <a:rPr sz="2800" spc="-5" dirty="0">
                <a:latin typeface="Agency FB"/>
                <a:cs typeface="Agency FB"/>
              </a:rPr>
              <a:t>Fluorescence detected </a:t>
            </a:r>
            <a:r>
              <a:rPr sz="2800" dirty="0">
                <a:latin typeface="Agency FB"/>
                <a:cs typeface="Agency FB"/>
              </a:rPr>
              <a:t>in </a:t>
            </a:r>
            <a:r>
              <a:rPr sz="2800" spc="-5" dirty="0">
                <a:latin typeface="Agency FB"/>
                <a:cs typeface="Agency FB"/>
              </a:rPr>
              <a:t>the </a:t>
            </a:r>
            <a:r>
              <a:rPr sz="2800" b="1" spc="-5" dirty="0">
                <a:latin typeface="Agency FB"/>
                <a:cs typeface="Agency FB"/>
              </a:rPr>
              <a:t>real-time PCR thermal </a:t>
            </a:r>
            <a:r>
              <a:rPr sz="2800" b="1" spc="5" dirty="0">
                <a:latin typeface="Agency FB"/>
                <a:cs typeface="Agency FB"/>
              </a:rPr>
              <a:t>is </a:t>
            </a:r>
            <a:r>
              <a:rPr sz="2800" b="1" spc="-5" dirty="0">
                <a:latin typeface="Agency FB"/>
                <a:cs typeface="Agency FB"/>
              </a:rPr>
              <a:t>directly  proportional </a:t>
            </a:r>
            <a:r>
              <a:rPr sz="2800" b="1" dirty="0">
                <a:latin typeface="Agency FB"/>
                <a:cs typeface="Agency FB"/>
              </a:rPr>
              <a:t>to </a:t>
            </a:r>
            <a:r>
              <a:rPr sz="2800" b="1" spc="-10" dirty="0">
                <a:latin typeface="Agency FB"/>
                <a:cs typeface="Agency FB"/>
              </a:rPr>
              <a:t>the </a:t>
            </a:r>
            <a:r>
              <a:rPr sz="2800" b="1" spc="-5" dirty="0">
                <a:latin typeface="Agency FB"/>
                <a:cs typeface="Agency FB"/>
              </a:rPr>
              <a:t>fluorophore released and </a:t>
            </a:r>
            <a:r>
              <a:rPr sz="2800" b="1" spc="-10" dirty="0">
                <a:latin typeface="Agency FB"/>
                <a:cs typeface="Agency FB"/>
              </a:rPr>
              <a:t>the amount </a:t>
            </a:r>
            <a:r>
              <a:rPr sz="2800" b="1" dirty="0">
                <a:latin typeface="Agency FB"/>
                <a:cs typeface="Agency FB"/>
              </a:rPr>
              <a:t>of </a:t>
            </a:r>
            <a:r>
              <a:rPr sz="2800" b="1" spc="-5" dirty="0">
                <a:latin typeface="Agency FB"/>
                <a:cs typeface="Agency FB"/>
              </a:rPr>
              <a:t>DNA  template present </a:t>
            </a:r>
            <a:r>
              <a:rPr sz="2800" b="1" dirty="0">
                <a:latin typeface="Agency FB"/>
                <a:cs typeface="Agency FB"/>
              </a:rPr>
              <a:t>in </a:t>
            </a:r>
            <a:r>
              <a:rPr sz="2800" b="1" spc="-5" dirty="0">
                <a:latin typeface="Agency FB"/>
                <a:cs typeface="Agency FB"/>
              </a:rPr>
              <a:t>the</a:t>
            </a:r>
            <a:r>
              <a:rPr sz="2800" b="1" spc="-30" dirty="0">
                <a:latin typeface="Agency FB"/>
                <a:cs typeface="Agency FB"/>
              </a:rPr>
              <a:t> </a:t>
            </a:r>
            <a:r>
              <a:rPr sz="2800" b="1" spc="-5" dirty="0">
                <a:latin typeface="Agency FB"/>
                <a:cs typeface="Agency FB"/>
              </a:rPr>
              <a:t>PCR.</a:t>
            </a:r>
            <a:endParaRPr sz="2800">
              <a:latin typeface="Agency FB"/>
              <a:cs typeface="Agency FB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381000"/>
            <a:ext cx="70104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669" y="389890"/>
            <a:ext cx="8005445" cy="503936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1277620">
              <a:lnSpc>
                <a:spcPts val="4160"/>
              </a:lnSpc>
              <a:spcBef>
                <a:spcPts val="370"/>
              </a:spcBef>
              <a:buSzPct val="95833"/>
              <a:buFont typeface="Wingdings"/>
              <a:buChar char=""/>
              <a:tabLst>
                <a:tab pos="285115" algn="l"/>
                <a:tab pos="5191125" algn="l"/>
              </a:tabLst>
            </a:pPr>
            <a:r>
              <a:rPr sz="2400" spc="-5" dirty="0">
                <a:latin typeface="Calibri"/>
                <a:cs typeface="Calibri"/>
              </a:rPr>
              <a:t>G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b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hi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thi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:</a:t>
            </a:r>
            <a:r>
              <a:rPr sz="3600" b="1" spc="245" dirty="0">
                <a:solidFill>
                  <a:srgbClr val="660066"/>
                </a:solidFill>
                <a:latin typeface="Arial Rounded MT Bold"/>
                <a:cs typeface="Arial Rounded MT Bold"/>
              </a:rPr>
              <a:t>K</a:t>
            </a:r>
            <a:r>
              <a:rPr sz="3600" b="1" spc="295" dirty="0">
                <a:solidFill>
                  <a:srgbClr val="660066"/>
                </a:solidFill>
                <a:latin typeface="Arial Rounded MT Bold"/>
                <a:cs typeface="Arial Rounded MT Bold"/>
              </a:rPr>
              <a:t>a</a:t>
            </a:r>
            <a:r>
              <a:rPr sz="3600" b="1" spc="285" dirty="0">
                <a:solidFill>
                  <a:srgbClr val="660066"/>
                </a:solidFill>
                <a:latin typeface="Arial Rounded MT Bold"/>
                <a:cs typeface="Arial Rounded MT Bold"/>
              </a:rPr>
              <a:t>r</a:t>
            </a:r>
            <a:r>
              <a:rPr sz="3600" b="1" spc="-5" dirty="0">
                <a:solidFill>
                  <a:srgbClr val="660066"/>
                </a:solidFill>
                <a:latin typeface="Arial Rounded MT Bold"/>
                <a:cs typeface="Arial Rounded MT Bold"/>
              </a:rPr>
              <a:t>y</a:t>
            </a:r>
            <a:r>
              <a:rPr sz="3600" b="1" dirty="0">
                <a:solidFill>
                  <a:srgbClr val="660066"/>
                </a:solidFill>
                <a:latin typeface="Arial Rounded MT Bold"/>
                <a:cs typeface="Arial Rounded MT Bold"/>
              </a:rPr>
              <a:t>	</a:t>
            </a:r>
            <a:r>
              <a:rPr sz="3600" b="1" spc="295" dirty="0">
                <a:solidFill>
                  <a:srgbClr val="660066"/>
                </a:solidFill>
                <a:latin typeface="Arial Rounded MT Bold"/>
                <a:cs typeface="Arial Rounded MT Bold"/>
              </a:rPr>
              <a:t>B</a:t>
            </a:r>
            <a:r>
              <a:rPr sz="3600" b="1" spc="285" dirty="0">
                <a:solidFill>
                  <a:srgbClr val="660066"/>
                </a:solidFill>
                <a:latin typeface="Arial Rounded MT Bold"/>
                <a:cs typeface="Arial Rounded MT Bold"/>
              </a:rPr>
              <a:t>a</a:t>
            </a:r>
            <a:r>
              <a:rPr sz="3600" b="1" spc="290" dirty="0">
                <a:solidFill>
                  <a:srgbClr val="660066"/>
                </a:solidFill>
                <a:latin typeface="Arial Rounded MT Bold"/>
                <a:cs typeface="Arial Rounded MT Bold"/>
              </a:rPr>
              <a:t>n</a:t>
            </a:r>
            <a:r>
              <a:rPr sz="3600" b="1" spc="220" dirty="0">
                <a:solidFill>
                  <a:srgbClr val="660066"/>
                </a:solidFill>
                <a:latin typeface="Arial Rounded MT Bold"/>
                <a:cs typeface="Arial Rounded MT Bold"/>
              </a:rPr>
              <a:t>k</a:t>
            </a:r>
            <a:r>
              <a:rPr sz="3600" b="1" spc="-5" dirty="0">
                <a:solidFill>
                  <a:srgbClr val="660066"/>
                </a:solidFill>
                <a:latin typeface="Arial Rounded MT Bold"/>
                <a:cs typeface="Arial Rounded MT Bold"/>
              </a:rPr>
              <a:t>s  </a:t>
            </a:r>
            <a:r>
              <a:rPr sz="3600" b="1" spc="245" dirty="0">
                <a:solidFill>
                  <a:srgbClr val="660066"/>
                </a:solidFill>
                <a:latin typeface="Arial Rounded MT Bold"/>
                <a:cs typeface="Arial Rounded MT Bold"/>
              </a:rPr>
              <a:t>Mullis</a:t>
            </a:r>
            <a:endParaRPr sz="3600">
              <a:latin typeface="Arial Rounded MT Bold"/>
              <a:cs typeface="Arial Rounded MT Bold"/>
            </a:endParaRPr>
          </a:p>
          <a:p>
            <a:pPr marL="351790" indent="-339090">
              <a:lnSpc>
                <a:spcPct val="100000"/>
              </a:lnSpc>
              <a:spcBef>
                <a:spcPts val="409"/>
              </a:spcBef>
              <a:buSzPct val="95833"/>
              <a:buFont typeface="Wingdings"/>
              <a:buChar char=""/>
              <a:tabLst>
                <a:tab pos="351790" algn="l"/>
              </a:tabLst>
            </a:pPr>
            <a:r>
              <a:rPr sz="2400" spc="-5" dirty="0">
                <a:latin typeface="Calibri"/>
                <a:cs typeface="Calibri"/>
              </a:rPr>
              <a:t>Developed </a:t>
            </a:r>
            <a:r>
              <a:rPr sz="2400" dirty="0">
                <a:latin typeface="Calibri"/>
                <a:cs typeface="Calibri"/>
              </a:rPr>
              <a:t>PCR </a:t>
            </a:r>
            <a:r>
              <a:rPr sz="2400" spc="-5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1985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15" dirty="0">
                <a:latin typeface="Calibri"/>
                <a:cs typeface="Calibri"/>
              </a:rPr>
              <a:t>awarded </a:t>
            </a:r>
            <a:r>
              <a:rPr sz="2400" spc="-5" dirty="0">
                <a:latin typeface="Calibri"/>
                <a:cs typeface="Calibri"/>
              </a:rPr>
              <a:t>nobel </a:t>
            </a:r>
            <a:r>
              <a:rPr sz="2400" spc="-15" dirty="0">
                <a:latin typeface="Calibri"/>
                <a:cs typeface="Calibri"/>
              </a:rPr>
              <a:t>prize </a:t>
            </a:r>
            <a:r>
              <a:rPr sz="2400" spc="-5" dirty="0">
                <a:latin typeface="Calibri"/>
                <a:cs typeface="Calibri"/>
              </a:rPr>
              <a:t>in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1993.</a:t>
            </a:r>
            <a:endParaRPr sz="2400">
              <a:latin typeface="Calibri"/>
              <a:cs typeface="Calibri"/>
            </a:endParaRPr>
          </a:p>
          <a:p>
            <a:pPr marL="351790" indent="-339090">
              <a:lnSpc>
                <a:spcPct val="100000"/>
              </a:lnSpc>
              <a:spcBef>
                <a:spcPts val="640"/>
              </a:spcBef>
              <a:buSzPct val="95833"/>
              <a:buFont typeface="Wingdings"/>
              <a:buChar char=""/>
              <a:tabLst>
                <a:tab pos="351790" algn="l"/>
              </a:tabLst>
            </a:pPr>
            <a:r>
              <a:rPr sz="2400" spc="-5" dirty="0">
                <a:latin typeface="Calibri"/>
                <a:cs typeface="Calibri"/>
              </a:rPr>
              <a:t>PCR machine otherwise called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Thermocycler.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>
              <a:lnSpc>
                <a:spcPct val="93700"/>
              </a:lnSpc>
            </a:pPr>
            <a:r>
              <a:rPr sz="2400" spc="-5" dirty="0">
                <a:latin typeface="Arial"/>
                <a:cs typeface="Arial"/>
              </a:rPr>
              <a:t>-</a:t>
            </a:r>
            <a:r>
              <a:rPr sz="2400" spc="-5" dirty="0">
                <a:latin typeface="Agency FB"/>
                <a:cs typeface="Agency FB"/>
              </a:rPr>
              <a:t>1983—Kary </a:t>
            </a:r>
            <a:r>
              <a:rPr sz="2400" dirty="0">
                <a:latin typeface="Agency FB"/>
                <a:cs typeface="Agency FB"/>
              </a:rPr>
              <a:t>Mullis, a scientist </a:t>
            </a:r>
            <a:r>
              <a:rPr sz="2400" spc="-5" dirty="0">
                <a:latin typeface="Agency FB"/>
                <a:cs typeface="Agency FB"/>
              </a:rPr>
              <a:t>working </a:t>
            </a:r>
            <a:r>
              <a:rPr sz="2400" dirty="0">
                <a:latin typeface="Agency FB"/>
                <a:cs typeface="Agency FB"/>
              </a:rPr>
              <a:t>for the Cetus Corporation </a:t>
            </a:r>
            <a:r>
              <a:rPr sz="2400" spc="-5" dirty="0">
                <a:latin typeface="Agency FB"/>
                <a:cs typeface="Agency FB"/>
              </a:rPr>
              <a:t>was driving </a:t>
            </a:r>
            <a:r>
              <a:rPr sz="2400" dirty="0">
                <a:latin typeface="Agency FB"/>
                <a:cs typeface="Agency FB"/>
              </a:rPr>
              <a:t>along  US Route 101 in northern California when he came up with the idea for the  </a:t>
            </a:r>
            <a:r>
              <a:rPr sz="2400" spc="-5" dirty="0">
                <a:latin typeface="Agency FB"/>
                <a:cs typeface="Agency FB"/>
              </a:rPr>
              <a:t>polymerase </a:t>
            </a:r>
            <a:r>
              <a:rPr sz="2400" dirty="0">
                <a:latin typeface="Agency FB"/>
                <a:cs typeface="Agency FB"/>
              </a:rPr>
              <a:t>chain</a:t>
            </a:r>
            <a:r>
              <a:rPr sz="2400" spc="5" dirty="0">
                <a:latin typeface="Agency FB"/>
                <a:cs typeface="Agency FB"/>
              </a:rPr>
              <a:t> </a:t>
            </a:r>
            <a:r>
              <a:rPr sz="2400" dirty="0">
                <a:latin typeface="Agency FB"/>
                <a:cs typeface="Agency FB"/>
              </a:rPr>
              <a:t>reaction.</a:t>
            </a:r>
            <a:endParaRPr sz="2400">
              <a:latin typeface="Agency FB"/>
              <a:cs typeface="Agency FB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 marR="120650">
              <a:lnSpc>
                <a:spcPts val="2690"/>
              </a:lnSpc>
            </a:pPr>
            <a:r>
              <a:rPr sz="2400" spc="-5" dirty="0">
                <a:latin typeface="Agency FB"/>
                <a:cs typeface="Agency FB"/>
              </a:rPr>
              <a:t>-1985—the polymerase </a:t>
            </a:r>
            <a:r>
              <a:rPr sz="2400" dirty="0">
                <a:latin typeface="Agency FB"/>
                <a:cs typeface="Agency FB"/>
              </a:rPr>
              <a:t>chain reaction </a:t>
            </a:r>
            <a:r>
              <a:rPr sz="2400" spc="-5" dirty="0">
                <a:latin typeface="Agency FB"/>
                <a:cs typeface="Agency FB"/>
              </a:rPr>
              <a:t>was introduced </a:t>
            </a:r>
            <a:r>
              <a:rPr sz="2400" dirty="0">
                <a:latin typeface="Agency FB"/>
                <a:cs typeface="Agency FB"/>
              </a:rPr>
              <a:t>to the scientific community  at a conference </a:t>
            </a:r>
            <a:r>
              <a:rPr sz="2400" spc="5" dirty="0">
                <a:latin typeface="Agency FB"/>
                <a:cs typeface="Agency FB"/>
              </a:rPr>
              <a:t>in </a:t>
            </a:r>
            <a:r>
              <a:rPr sz="2400" spc="-5" dirty="0">
                <a:latin typeface="Agency FB"/>
                <a:cs typeface="Agency FB"/>
              </a:rPr>
              <a:t>October </a:t>
            </a:r>
            <a:r>
              <a:rPr sz="2400" dirty="0">
                <a:latin typeface="Agency FB"/>
                <a:cs typeface="Agency FB"/>
              </a:rPr>
              <a:t>.Cetus </a:t>
            </a:r>
            <a:r>
              <a:rPr sz="2400" spc="-5" dirty="0">
                <a:latin typeface="Agency FB"/>
                <a:cs typeface="Agency FB"/>
              </a:rPr>
              <a:t>rewarded </a:t>
            </a:r>
            <a:r>
              <a:rPr sz="2400" dirty="0">
                <a:latin typeface="Agency FB"/>
                <a:cs typeface="Agency FB"/>
              </a:rPr>
              <a:t>Kary Mullis </a:t>
            </a:r>
            <a:r>
              <a:rPr sz="2400" spc="-5" dirty="0">
                <a:latin typeface="Agency FB"/>
                <a:cs typeface="Agency FB"/>
              </a:rPr>
              <a:t>with </a:t>
            </a:r>
            <a:r>
              <a:rPr sz="2400" dirty="0">
                <a:latin typeface="Agency FB"/>
                <a:cs typeface="Agency FB"/>
              </a:rPr>
              <a:t>a </a:t>
            </a:r>
            <a:r>
              <a:rPr sz="2400" spc="-5" dirty="0">
                <a:latin typeface="Agency FB"/>
                <a:cs typeface="Agency FB"/>
              </a:rPr>
              <a:t>$10,000 </a:t>
            </a:r>
            <a:r>
              <a:rPr sz="2400" dirty="0">
                <a:latin typeface="Agency FB"/>
                <a:cs typeface="Agency FB"/>
              </a:rPr>
              <a:t>bonus for  his</a:t>
            </a:r>
            <a:r>
              <a:rPr sz="2400" spc="-5" dirty="0">
                <a:latin typeface="Agency FB"/>
                <a:cs typeface="Agency FB"/>
              </a:rPr>
              <a:t> </a:t>
            </a:r>
            <a:r>
              <a:rPr sz="2400" dirty="0">
                <a:latin typeface="Agency FB"/>
                <a:cs typeface="Agency FB"/>
              </a:rPr>
              <a:t>invention</a:t>
            </a:r>
            <a:endParaRPr sz="2400">
              <a:latin typeface="Agency FB"/>
              <a:cs typeface="Agency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69" y="5872479"/>
            <a:ext cx="7388225" cy="7315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680"/>
              </a:lnSpc>
              <a:spcBef>
                <a:spcPts val="355"/>
              </a:spcBef>
            </a:pPr>
            <a:r>
              <a:rPr sz="2400" spc="-5" dirty="0">
                <a:latin typeface="Agency FB"/>
                <a:cs typeface="Agency FB"/>
              </a:rPr>
              <a:t>-Later, </a:t>
            </a:r>
            <a:r>
              <a:rPr sz="2400" dirty="0">
                <a:latin typeface="Agency FB"/>
                <a:cs typeface="Agency FB"/>
              </a:rPr>
              <a:t>during a </a:t>
            </a:r>
            <a:r>
              <a:rPr sz="2400" spc="-5" dirty="0">
                <a:latin typeface="Agency FB"/>
                <a:cs typeface="Agency FB"/>
              </a:rPr>
              <a:t>corporate reorganization, </a:t>
            </a:r>
            <a:r>
              <a:rPr sz="2400" dirty="0">
                <a:latin typeface="Agency FB"/>
                <a:cs typeface="Agency FB"/>
              </a:rPr>
              <a:t>Cetus sold the patent for the PCR  </a:t>
            </a:r>
            <a:r>
              <a:rPr sz="2400" spc="-5" dirty="0">
                <a:latin typeface="Agency FB"/>
                <a:cs typeface="Agency FB"/>
              </a:rPr>
              <a:t>process </a:t>
            </a:r>
            <a:r>
              <a:rPr sz="2400" dirty="0">
                <a:latin typeface="Agency FB"/>
                <a:cs typeface="Agency FB"/>
              </a:rPr>
              <a:t>to a pharmaceutical </a:t>
            </a:r>
            <a:r>
              <a:rPr sz="2400" spc="-5" dirty="0">
                <a:latin typeface="Agency FB"/>
                <a:cs typeface="Agency FB"/>
              </a:rPr>
              <a:t>company </a:t>
            </a:r>
            <a:r>
              <a:rPr sz="2400" dirty="0">
                <a:latin typeface="Agency FB"/>
                <a:cs typeface="Agency FB"/>
              </a:rPr>
              <a:t>Hoffmann-LaRoche for </a:t>
            </a:r>
            <a:r>
              <a:rPr sz="2400" spc="-5" dirty="0">
                <a:latin typeface="Agency FB"/>
                <a:cs typeface="Agency FB"/>
              </a:rPr>
              <a:t>$300</a:t>
            </a:r>
            <a:r>
              <a:rPr sz="2400" dirty="0">
                <a:latin typeface="Agency FB"/>
                <a:cs typeface="Agency FB"/>
              </a:rPr>
              <a:t> million.</a:t>
            </a:r>
            <a:endParaRPr sz="2400">
              <a:latin typeface="Agency FB"/>
              <a:cs typeface="Agency F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4869" y="627887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0"/>
            <a:ext cx="7474584" cy="4646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8470" indent="-445770">
              <a:lnSpc>
                <a:spcPts val="3800"/>
              </a:lnSpc>
              <a:spcBef>
                <a:spcPts val="100"/>
              </a:spcBef>
              <a:buFont typeface="Wingdings"/>
              <a:buChar char=""/>
              <a:tabLst>
                <a:tab pos="458470" algn="l"/>
              </a:tabLst>
            </a:pPr>
            <a:r>
              <a:rPr sz="3200" b="1" dirty="0">
                <a:solidFill>
                  <a:srgbClr val="660066"/>
                </a:solidFill>
                <a:latin typeface="Agency FB"/>
                <a:cs typeface="Agency FB"/>
              </a:rPr>
              <a:t>Asymmetric</a:t>
            </a:r>
            <a:r>
              <a:rPr sz="3200" b="1" spc="5" dirty="0">
                <a:solidFill>
                  <a:srgbClr val="660066"/>
                </a:solidFill>
                <a:latin typeface="Agency FB"/>
                <a:cs typeface="Agency FB"/>
              </a:rPr>
              <a:t> </a:t>
            </a:r>
            <a:r>
              <a:rPr sz="3200" b="1" spc="-5" dirty="0">
                <a:solidFill>
                  <a:srgbClr val="660066"/>
                </a:solidFill>
                <a:latin typeface="Agency FB"/>
                <a:cs typeface="Agency FB"/>
              </a:rPr>
              <a:t>PCR</a:t>
            </a:r>
            <a:endParaRPr sz="3200">
              <a:latin typeface="Agency FB"/>
              <a:cs typeface="Agency FB"/>
            </a:endParaRPr>
          </a:p>
          <a:p>
            <a:pPr marL="88900" marR="353060">
              <a:lnSpc>
                <a:spcPts val="2450"/>
              </a:lnSpc>
              <a:spcBef>
                <a:spcPts val="400"/>
              </a:spcBef>
            </a:pP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Agency FB"/>
                <a:cs typeface="Agency FB"/>
              </a:rPr>
              <a:t>It </a:t>
            </a:r>
            <a:r>
              <a:rPr sz="2400" spc="5" dirty="0">
                <a:latin typeface="Agency FB"/>
                <a:cs typeface="Agency FB"/>
              </a:rPr>
              <a:t>is </a:t>
            </a:r>
            <a:r>
              <a:rPr sz="2400" dirty="0">
                <a:latin typeface="Agency FB"/>
                <a:cs typeface="Agency FB"/>
              </a:rPr>
              <a:t>used for </a:t>
            </a:r>
            <a:r>
              <a:rPr sz="2400" spc="-5" dirty="0">
                <a:latin typeface="Agency FB"/>
                <a:cs typeface="Agency FB"/>
              </a:rPr>
              <a:t>synthesis </a:t>
            </a:r>
            <a:r>
              <a:rPr sz="2400" dirty="0">
                <a:latin typeface="Agency FB"/>
                <a:cs typeface="Agency FB"/>
              </a:rPr>
              <a:t>of Single </a:t>
            </a:r>
            <a:r>
              <a:rPr sz="2400" spc="-5" dirty="0">
                <a:latin typeface="Agency FB"/>
                <a:cs typeface="Agency FB"/>
              </a:rPr>
              <a:t>stranded DNA </a:t>
            </a:r>
            <a:r>
              <a:rPr sz="2400" dirty="0">
                <a:latin typeface="Agency FB"/>
                <a:cs typeface="Agency FB"/>
              </a:rPr>
              <a:t>molecules useful for </a:t>
            </a:r>
            <a:r>
              <a:rPr sz="2400" spc="-5" dirty="0">
                <a:latin typeface="Agency FB"/>
                <a:cs typeface="Agency FB"/>
              </a:rPr>
              <a:t>DNA  </a:t>
            </a:r>
            <a:r>
              <a:rPr sz="2400" dirty="0">
                <a:latin typeface="Agency FB"/>
                <a:cs typeface="Agency FB"/>
              </a:rPr>
              <a:t>sequencing</a:t>
            </a:r>
            <a:endParaRPr sz="2400">
              <a:latin typeface="Agency FB"/>
              <a:cs typeface="Agency FB"/>
            </a:endParaRPr>
          </a:p>
          <a:p>
            <a:pPr marL="88900" marR="360045">
              <a:lnSpc>
                <a:spcPct val="83900"/>
              </a:lnSpc>
              <a:spcBef>
                <a:spcPts val="590"/>
              </a:spcBef>
            </a:pPr>
            <a:r>
              <a:rPr sz="2400" dirty="0">
                <a:latin typeface="Agency FB"/>
                <a:cs typeface="Agency FB"/>
              </a:rPr>
              <a:t>-The </a:t>
            </a:r>
            <a:r>
              <a:rPr sz="2400" spc="-5" dirty="0">
                <a:latin typeface="Agency FB"/>
                <a:cs typeface="Agency FB"/>
              </a:rPr>
              <a:t>two primers are </a:t>
            </a:r>
            <a:r>
              <a:rPr sz="2400" dirty="0">
                <a:latin typeface="Agency FB"/>
                <a:cs typeface="Agency FB"/>
              </a:rPr>
              <a:t>used in the </a:t>
            </a:r>
            <a:r>
              <a:rPr sz="2400" spc="-5" dirty="0">
                <a:latin typeface="Agency FB"/>
                <a:cs typeface="Agency FB"/>
              </a:rPr>
              <a:t>100:1 ratio </a:t>
            </a:r>
            <a:r>
              <a:rPr sz="2400" dirty="0">
                <a:latin typeface="Agency FB"/>
                <a:cs typeface="Agency FB"/>
              </a:rPr>
              <a:t>so that after </a:t>
            </a:r>
            <a:r>
              <a:rPr sz="2400" spc="-5" dirty="0">
                <a:latin typeface="Agency FB"/>
                <a:cs typeface="Agency FB"/>
              </a:rPr>
              <a:t>20-25 cycles </a:t>
            </a:r>
            <a:r>
              <a:rPr sz="2400" dirty="0">
                <a:latin typeface="Agency FB"/>
                <a:cs typeface="Agency FB"/>
              </a:rPr>
              <a:t>of  amplification one primer is </a:t>
            </a:r>
            <a:r>
              <a:rPr sz="2400" spc="-5" dirty="0">
                <a:latin typeface="Agency FB"/>
                <a:cs typeface="Agency FB"/>
              </a:rPr>
              <a:t>exhausted </a:t>
            </a:r>
            <a:r>
              <a:rPr sz="2400" dirty="0">
                <a:latin typeface="Agency FB"/>
                <a:cs typeface="Agency FB"/>
              </a:rPr>
              <a:t>thus single </a:t>
            </a:r>
            <a:r>
              <a:rPr sz="2400" spc="-5" dirty="0">
                <a:latin typeface="Agency FB"/>
                <a:cs typeface="Agency FB"/>
              </a:rPr>
              <a:t>stranded DNA </a:t>
            </a:r>
            <a:r>
              <a:rPr sz="2400" dirty="0">
                <a:latin typeface="Agency FB"/>
                <a:cs typeface="Agency FB"/>
              </a:rPr>
              <a:t>is  </a:t>
            </a:r>
            <a:r>
              <a:rPr sz="2400" spc="-5" dirty="0">
                <a:latin typeface="Agency FB"/>
                <a:cs typeface="Agency FB"/>
              </a:rPr>
              <a:t>produced </a:t>
            </a:r>
            <a:r>
              <a:rPr sz="2400" spc="5" dirty="0">
                <a:latin typeface="Agency FB"/>
                <a:cs typeface="Agency FB"/>
              </a:rPr>
              <a:t>in </a:t>
            </a:r>
            <a:r>
              <a:rPr sz="2400" dirty="0">
                <a:latin typeface="Agency FB"/>
                <a:cs typeface="Agency FB"/>
              </a:rPr>
              <a:t>the </a:t>
            </a:r>
            <a:r>
              <a:rPr sz="2400" spc="-5" dirty="0">
                <a:latin typeface="Agency FB"/>
                <a:cs typeface="Agency FB"/>
              </a:rPr>
              <a:t>next 5-10</a:t>
            </a:r>
            <a:r>
              <a:rPr sz="2400" spc="-15" dirty="0">
                <a:latin typeface="Agency FB"/>
                <a:cs typeface="Agency FB"/>
              </a:rPr>
              <a:t> </a:t>
            </a:r>
            <a:r>
              <a:rPr sz="2400" spc="-5" dirty="0">
                <a:latin typeface="Agency FB"/>
                <a:cs typeface="Agency FB"/>
              </a:rPr>
              <a:t>cycles.</a:t>
            </a:r>
            <a:endParaRPr sz="2400">
              <a:latin typeface="Agency FB"/>
              <a:cs typeface="Agency FB"/>
            </a:endParaRPr>
          </a:p>
          <a:p>
            <a:pPr marL="684530" lvl="1" indent="-446405">
              <a:lnSpc>
                <a:spcPts val="3670"/>
              </a:lnSpc>
              <a:spcBef>
                <a:spcPts val="2220"/>
              </a:spcBef>
              <a:buClr>
                <a:srgbClr val="000000"/>
              </a:buClr>
              <a:buFont typeface="Wingdings"/>
              <a:buChar char=""/>
              <a:tabLst>
                <a:tab pos="684530" algn="l"/>
              </a:tabLst>
            </a:pPr>
            <a:r>
              <a:rPr sz="3200" b="1" spc="-5" dirty="0">
                <a:solidFill>
                  <a:srgbClr val="660066"/>
                </a:solidFill>
                <a:latin typeface="Agency FB"/>
                <a:cs typeface="Agency FB"/>
              </a:rPr>
              <a:t>Allele- Specific</a:t>
            </a:r>
            <a:r>
              <a:rPr sz="3200" b="1" dirty="0">
                <a:solidFill>
                  <a:srgbClr val="660066"/>
                </a:solidFill>
                <a:latin typeface="Agency FB"/>
                <a:cs typeface="Agency FB"/>
              </a:rPr>
              <a:t> </a:t>
            </a:r>
            <a:r>
              <a:rPr sz="3200" b="1" spc="-5" dirty="0">
                <a:solidFill>
                  <a:srgbClr val="660066"/>
                </a:solidFill>
                <a:latin typeface="Agency FB"/>
                <a:cs typeface="Agency FB"/>
              </a:rPr>
              <a:t>PCR</a:t>
            </a:r>
            <a:endParaRPr sz="3200">
              <a:latin typeface="Agency FB"/>
              <a:cs typeface="Agency FB"/>
            </a:endParaRPr>
          </a:p>
          <a:p>
            <a:pPr marL="238125" marR="619760">
              <a:lnSpc>
                <a:spcPct val="90500"/>
              </a:lnSpc>
              <a:spcBef>
                <a:spcPts val="150"/>
              </a:spcBef>
            </a:pPr>
            <a:r>
              <a:rPr sz="2800" dirty="0">
                <a:latin typeface="Agency FB"/>
                <a:cs typeface="Agency FB"/>
              </a:rPr>
              <a:t>-</a:t>
            </a:r>
            <a:r>
              <a:rPr sz="2400" dirty="0">
                <a:latin typeface="Agency FB"/>
                <a:cs typeface="Agency FB"/>
              </a:rPr>
              <a:t>Selective PCR amplification of the alleles to detect single nucleotide  </a:t>
            </a:r>
            <a:r>
              <a:rPr sz="2400" spc="-5" dirty="0">
                <a:latin typeface="Agency FB"/>
                <a:cs typeface="Agency FB"/>
              </a:rPr>
              <a:t>polymorphism (SNP)</a:t>
            </a:r>
            <a:endParaRPr sz="2400">
              <a:latin typeface="Agency FB"/>
              <a:cs typeface="Agency FB"/>
            </a:endParaRPr>
          </a:p>
          <a:p>
            <a:pPr marL="238125" marR="5080">
              <a:lnSpc>
                <a:spcPts val="2590"/>
              </a:lnSpc>
              <a:spcBef>
                <a:spcPts val="40"/>
              </a:spcBef>
            </a:pPr>
            <a:r>
              <a:rPr sz="2400" dirty="0">
                <a:latin typeface="Agency FB"/>
                <a:cs typeface="Agency FB"/>
              </a:rPr>
              <a:t>-Selective amplification </a:t>
            </a:r>
            <a:r>
              <a:rPr sz="2400" spc="5" dirty="0">
                <a:latin typeface="Agency FB"/>
                <a:cs typeface="Agency FB"/>
              </a:rPr>
              <a:t>is </a:t>
            </a:r>
            <a:r>
              <a:rPr sz="2400" dirty="0">
                <a:latin typeface="Agency FB"/>
                <a:cs typeface="Agency FB"/>
              </a:rPr>
              <a:t>usually achieved by designing a primer </a:t>
            </a:r>
            <a:r>
              <a:rPr sz="2400" spc="-5" dirty="0">
                <a:latin typeface="Agency FB"/>
                <a:cs typeface="Agency FB"/>
              </a:rPr>
              <a:t>such </a:t>
            </a:r>
            <a:r>
              <a:rPr sz="2400" dirty="0">
                <a:latin typeface="Agency FB"/>
                <a:cs typeface="Agency FB"/>
              </a:rPr>
              <a:t>that  the primer </a:t>
            </a:r>
            <a:r>
              <a:rPr sz="2400" spc="-5" dirty="0">
                <a:latin typeface="Agency FB"/>
                <a:cs typeface="Agency FB"/>
              </a:rPr>
              <a:t>will </a:t>
            </a:r>
            <a:r>
              <a:rPr sz="2400" dirty="0">
                <a:latin typeface="Agency FB"/>
                <a:cs typeface="Agency FB"/>
              </a:rPr>
              <a:t>match or mismatch one of the alleles at the </a:t>
            </a:r>
            <a:r>
              <a:rPr sz="2400" spc="-10" dirty="0">
                <a:latin typeface="Agency FB"/>
                <a:cs typeface="Agency FB"/>
              </a:rPr>
              <a:t>3’ </a:t>
            </a:r>
            <a:r>
              <a:rPr sz="2400" dirty="0">
                <a:latin typeface="Agency FB"/>
                <a:cs typeface="Agency FB"/>
              </a:rPr>
              <a:t>end of the  </a:t>
            </a:r>
            <a:r>
              <a:rPr sz="2400" spc="-5" dirty="0">
                <a:latin typeface="Agency FB"/>
                <a:cs typeface="Agency FB"/>
              </a:rPr>
              <a:t>primer</a:t>
            </a:r>
            <a:r>
              <a:rPr sz="2400" spc="-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4495800"/>
            <a:ext cx="4544059" cy="192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5450" marR="5080" indent="-16827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Other</a:t>
            </a:r>
            <a:r>
              <a:rPr spc="-70" dirty="0"/>
              <a:t> </a:t>
            </a:r>
            <a:r>
              <a:rPr spc="-10" dirty="0"/>
              <a:t>types  </a:t>
            </a:r>
            <a:r>
              <a:rPr spc="-5" dirty="0"/>
              <a:t>of</a:t>
            </a:r>
            <a:r>
              <a:rPr spc="-30" dirty="0"/>
              <a:t> </a:t>
            </a:r>
            <a:r>
              <a:rPr spc="-5" dirty="0"/>
              <a:t>PCR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31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indent="-280035">
              <a:lnSpc>
                <a:spcPct val="100000"/>
              </a:lnSpc>
              <a:spcBef>
                <a:spcPts val="100"/>
              </a:spcBef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sz="2800" spc="-5" dirty="0"/>
              <a:t>Overlap extension</a:t>
            </a:r>
            <a:r>
              <a:rPr sz="2800" spc="5" dirty="0"/>
              <a:t> </a:t>
            </a:r>
            <a:r>
              <a:rPr sz="2800" dirty="0"/>
              <a:t>PCR</a:t>
            </a:r>
            <a:endParaRPr sz="2800"/>
          </a:p>
          <a:p>
            <a:pPr marL="361950" indent="-349250">
              <a:lnSpc>
                <a:spcPct val="100000"/>
              </a:lnSpc>
              <a:buSzPct val="96428"/>
              <a:buFont typeface="Wingdings"/>
              <a:buChar char=""/>
              <a:tabLst>
                <a:tab pos="361950" algn="l"/>
              </a:tabLst>
            </a:pPr>
            <a:r>
              <a:rPr sz="2800" spc="-5" dirty="0"/>
              <a:t>Assemble</a:t>
            </a:r>
            <a:r>
              <a:rPr sz="2800" dirty="0"/>
              <a:t> PCR</a:t>
            </a:r>
            <a:endParaRPr sz="2800"/>
          </a:p>
          <a:p>
            <a:pPr marL="361950" indent="-349250">
              <a:lnSpc>
                <a:spcPct val="100000"/>
              </a:lnSpc>
              <a:buSzPct val="96428"/>
              <a:buFont typeface="Wingdings"/>
              <a:buChar char=""/>
              <a:tabLst>
                <a:tab pos="361950" algn="l"/>
              </a:tabLst>
            </a:pPr>
            <a:r>
              <a:rPr sz="2800" spc="-5" dirty="0"/>
              <a:t>Helicase dependent</a:t>
            </a:r>
            <a:r>
              <a:rPr sz="2800" spc="-10" dirty="0"/>
              <a:t> </a:t>
            </a:r>
            <a:r>
              <a:rPr sz="2800" spc="-5" dirty="0"/>
              <a:t>amplication</a:t>
            </a:r>
            <a:endParaRPr sz="2800"/>
          </a:p>
          <a:p>
            <a:pPr marL="361950" indent="-349250">
              <a:lnSpc>
                <a:spcPct val="100000"/>
              </a:lnSpc>
              <a:buSzPct val="96428"/>
              <a:buFont typeface="Wingdings"/>
              <a:buChar char=""/>
              <a:tabLst>
                <a:tab pos="361950" algn="l"/>
              </a:tabLst>
            </a:pPr>
            <a:r>
              <a:rPr sz="2800" spc="-5" dirty="0"/>
              <a:t>Intersequence-specific</a:t>
            </a:r>
            <a:r>
              <a:rPr sz="2800" spc="-10" dirty="0"/>
              <a:t> </a:t>
            </a:r>
            <a:r>
              <a:rPr sz="2800" spc="-5" dirty="0"/>
              <a:t>PCR(ISSR)</a:t>
            </a:r>
            <a:endParaRPr sz="2800"/>
          </a:p>
          <a:p>
            <a:pPr marL="361950" indent="-349250">
              <a:lnSpc>
                <a:spcPct val="100000"/>
              </a:lnSpc>
              <a:buSzPct val="96428"/>
              <a:buFont typeface="Wingdings"/>
              <a:buChar char=""/>
              <a:tabLst>
                <a:tab pos="361950" algn="l"/>
              </a:tabLst>
            </a:pPr>
            <a:r>
              <a:rPr sz="2800" spc="-5" dirty="0"/>
              <a:t>Ligation-mediated</a:t>
            </a:r>
            <a:r>
              <a:rPr sz="2800" dirty="0"/>
              <a:t> PCR</a:t>
            </a:r>
            <a:endParaRPr sz="2800"/>
          </a:p>
          <a:p>
            <a:pPr marL="361950" indent="-349250">
              <a:lnSpc>
                <a:spcPts val="3354"/>
              </a:lnSpc>
              <a:buSzPct val="96428"/>
              <a:buFont typeface="Wingdings"/>
              <a:buChar char=""/>
              <a:tabLst>
                <a:tab pos="361950" algn="l"/>
              </a:tabLst>
            </a:pPr>
            <a:r>
              <a:rPr sz="2800" spc="-5" dirty="0"/>
              <a:t>Methylation </a:t>
            </a:r>
            <a:r>
              <a:rPr sz="2800" dirty="0"/>
              <a:t>–specifin</a:t>
            </a:r>
            <a:r>
              <a:rPr sz="2800" spc="-15" dirty="0"/>
              <a:t> </a:t>
            </a:r>
            <a:r>
              <a:rPr sz="2800" dirty="0"/>
              <a:t>PCR</a:t>
            </a:r>
            <a:endParaRPr sz="2800"/>
          </a:p>
          <a:p>
            <a:pPr marL="361950" indent="-349250">
              <a:lnSpc>
                <a:spcPts val="3354"/>
              </a:lnSpc>
              <a:buSzPct val="96428"/>
              <a:buFont typeface="Wingdings"/>
              <a:buChar char=""/>
              <a:tabLst>
                <a:tab pos="361950" algn="l"/>
              </a:tabLst>
            </a:pPr>
            <a:r>
              <a:rPr sz="2800" dirty="0"/>
              <a:t>Miniprimer</a:t>
            </a:r>
            <a:r>
              <a:rPr sz="2800" spc="-15" dirty="0"/>
              <a:t> </a:t>
            </a:r>
            <a:r>
              <a:rPr sz="2800" dirty="0"/>
              <a:t>PCR</a:t>
            </a:r>
            <a:endParaRPr sz="2800"/>
          </a:p>
          <a:p>
            <a:pPr marL="361950" indent="-349250">
              <a:lnSpc>
                <a:spcPct val="100000"/>
              </a:lnSpc>
              <a:buSzPct val="96428"/>
              <a:buFont typeface="Wingdings"/>
              <a:buChar char=""/>
              <a:tabLst>
                <a:tab pos="361950" algn="l"/>
              </a:tabLst>
            </a:pPr>
            <a:r>
              <a:rPr sz="2800" dirty="0"/>
              <a:t>Multiplex</a:t>
            </a:r>
            <a:r>
              <a:rPr sz="2800" spc="-15" dirty="0"/>
              <a:t> </a:t>
            </a:r>
            <a:r>
              <a:rPr sz="2800" dirty="0"/>
              <a:t>PCR</a:t>
            </a:r>
            <a:endParaRPr sz="2800"/>
          </a:p>
          <a:p>
            <a:pPr marL="361950" indent="-349250">
              <a:lnSpc>
                <a:spcPct val="100000"/>
              </a:lnSpc>
              <a:buSzPct val="96428"/>
              <a:buFont typeface="Wingdings"/>
              <a:buChar char=""/>
              <a:tabLst>
                <a:tab pos="361950" algn="l"/>
              </a:tabLst>
            </a:pPr>
            <a:r>
              <a:rPr sz="2800" spc="-5" dirty="0"/>
              <a:t>Nested</a:t>
            </a:r>
            <a:r>
              <a:rPr sz="2800" spc="-10" dirty="0"/>
              <a:t> </a:t>
            </a:r>
            <a:r>
              <a:rPr sz="2800" dirty="0"/>
              <a:t>PCR</a:t>
            </a:r>
            <a:endParaRPr sz="2800"/>
          </a:p>
          <a:p>
            <a:pPr marL="361950" indent="-349250">
              <a:lnSpc>
                <a:spcPct val="100000"/>
              </a:lnSpc>
              <a:buSzPct val="96428"/>
              <a:buFont typeface="Wingdings"/>
              <a:buChar char=""/>
              <a:tabLst>
                <a:tab pos="361950" algn="l"/>
              </a:tabLst>
            </a:pPr>
            <a:r>
              <a:rPr sz="2800" spc="-5" dirty="0"/>
              <a:t>Solid </a:t>
            </a:r>
            <a:r>
              <a:rPr sz="2800" dirty="0"/>
              <a:t>phase</a:t>
            </a:r>
            <a:r>
              <a:rPr sz="2800" spc="-15" dirty="0"/>
              <a:t> </a:t>
            </a:r>
            <a:r>
              <a:rPr sz="2800" dirty="0"/>
              <a:t>PCR</a:t>
            </a:r>
            <a:endParaRPr sz="2800"/>
          </a:p>
          <a:p>
            <a:pPr marL="361950" indent="-349250">
              <a:lnSpc>
                <a:spcPct val="100000"/>
              </a:lnSpc>
              <a:buSzPct val="96428"/>
              <a:buFont typeface="Wingdings"/>
              <a:buChar char=""/>
              <a:tabLst>
                <a:tab pos="361950" algn="l"/>
              </a:tabLst>
            </a:pPr>
            <a:r>
              <a:rPr sz="2800" spc="-5" dirty="0"/>
              <a:t>Touch down PCR and </a:t>
            </a:r>
            <a:r>
              <a:rPr sz="2800" dirty="0"/>
              <a:t>so</a:t>
            </a:r>
            <a:r>
              <a:rPr sz="2800" spc="-10" dirty="0"/>
              <a:t> on…………………..</a:t>
            </a:r>
            <a:endParaRPr sz="2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0"/>
            <a:ext cx="3213100" cy="288290"/>
          </a:xfrm>
          <a:custGeom>
            <a:avLst/>
            <a:gdLst/>
            <a:ahLst/>
            <a:cxnLst/>
            <a:rect l="l" t="t" r="r" b="b"/>
            <a:pathLst>
              <a:path w="3213100" h="288290">
                <a:moveTo>
                  <a:pt x="3213100" y="0"/>
                </a:moveTo>
                <a:lnTo>
                  <a:pt x="0" y="0"/>
                </a:lnTo>
                <a:lnTo>
                  <a:pt x="0" y="288290"/>
                </a:lnTo>
                <a:lnTo>
                  <a:pt x="3213100" y="288290"/>
                </a:lnTo>
                <a:lnTo>
                  <a:pt x="3213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71650" y="34290"/>
            <a:ext cx="927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00"/>
                </a:solidFill>
                <a:latin typeface="Verdana"/>
                <a:cs typeface="Verdana"/>
              </a:rPr>
              <a:t>Parameter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5100" y="0"/>
            <a:ext cx="2104390" cy="288290"/>
          </a:xfrm>
          <a:custGeom>
            <a:avLst/>
            <a:gdLst/>
            <a:ahLst/>
            <a:cxnLst/>
            <a:rect l="l" t="t" r="r" b="b"/>
            <a:pathLst>
              <a:path w="2104390" h="288290">
                <a:moveTo>
                  <a:pt x="2104390" y="0"/>
                </a:moveTo>
                <a:lnTo>
                  <a:pt x="0" y="0"/>
                </a:lnTo>
                <a:lnTo>
                  <a:pt x="0" y="288290"/>
                </a:lnTo>
                <a:lnTo>
                  <a:pt x="2104390" y="288290"/>
                </a:lnTo>
                <a:lnTo>
                  <a:pt x="2104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2570" y="34290"/>
            <a:ext cx="365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00"/>
                </a:solidFill>
                <a:latin typeface="Verdana"/>
                <a:cs typeface="Verdana"/>
              </a:rPr>
              <a:t>P</a:t>
            </a:r>
            <a:r>
              <a:rPr sz="1200" b="1" dirty="0">
                <a:solidFill>
                  <a:srgbClr val="FFFF00"/>
                </a:solidFill>
                <a:latin typeface="Verdana"/>
                <a:cs typeface="Verdana"/>
              </a:rPr>
              <a:t>CR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79490" y="0"/>
            <a:ext cx="2150110" cy="288290"/>
          </a:xfrm>
          <a:custGeom>
            <a:avLst/>
            <a:gdLst/>
            <a:ahLst/>
            <a:cxnLst/>
            <a:rect l="l" t="t" r="r" b="b"/>
            <a:pathLst>
              <a:path w="2150109" h="288290">
                <a:moveTo>
                  <a:pt x="2150110" y="0"/>
                </a:moveTo>
                <a:lnTo>
                  <a:pt x="0" y="0"/>
                </a:lnTo>
                <a:lnTo>
                  <a:pt x="0" y="288290"/>
                </a:lnTo>
                <a:lnTo>
                  <a:pt x="2150110" y="288290"/>
                </a:lnTo>
                <a:lnTo>
                  <a:pt x="21501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56959" y="34290"/>
            <a:ext cx="1131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00"/>
                </a:solidFill>
                <a:latin typeface="Verdana"/>
                <a:cs typeface="Verdana"/>
              </a:rPr>
              <a:t>Gene</a:t>
            </a:r>
            <a:r>
              <a:rPr sz="1200" b="1" spc="-75" dirty="0">
                <a:solidFill>
                  <a:srgbClr val="FFFF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FF00"/>
                </a:solidFill>
                <a:latin typeface="Verdana"/>
                <a:cs typeface="Verdana"/>
              </a:rPr>
              <a:t>cloning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2000" y="289559"/>
            <a:ext cx="670560" cy="862330"/>
          </a:xfrm>
          <a:custGeom>
            <a:avLst/>
            <a:gdLst/>
            <a:ahLst/>
            <a:cxnLst/>
            <a:rect l="l" t="t" r="r" b="b"/>
            <a:pathLst>
              <a:path w="670560" h="862330">
                <a:moveTo>
                  <a:pt x="670560" y="0"/>
                </a:moveTo>
                <a:lnTo>
                  <a:pt x="0" y="0"/>
                </a:lnTo>
                <a:lnTo>
                  <a:pt x="0" y="862330"/>
                </a:lnTo>
                <a:lnTo>
                  <a:pt x="670560" y="862330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9469" y="322579"/>
            <a:ext cx="188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1</a:t>
            </a:r>
            <a:r>
              <a:rPr sz="1200" b="1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33830" y="289559"/>
            <a:ext cx="2541270" cy="862330"/>
          </a:xfrm>
          <a:custGeom>
            <a:avLst/>
            <a:gdLst/>
            <a:ahLst/>
            <a:cxnLst/>
            <a:rect l="l" t="t" r="r" b="b"/>
            <a:pathLst>
              <a:path w="2541270" h="862330">
                <a:moveTo>
                  <a:pt x="2541270" y="0"/>
                </a:moveTo>
                <a:lnTo>
                  <a:pt x="0" y="0"/>
                </a:lnTo>
                <a:lnTo>
                  <a:pt x="0" y="862330"/>
                </a:lnTo>
                <a:lnTo>
                  <a:pt x="2541270" y="862330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11300" y="322579"/>
            <a:ext cx="98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Final</a:t>
            </a:r>
            <a:r>
              <a:rPr sz="1200" b="1" spc="-70" dirty="0">
                <a:solidFill>
                  <a:srgbClr val="7F007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result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75100" y="289559"/>
            <a:ext cx="2104390" cy="862330"/>
          </a:xfrm>
          <a:custGeom>
            <a:avLst/>
            <a:gdLst/>
            <a:ahLst/>
            <a:cxnLst/>
            <a:rect l="l" t="t" r="r" b="b"/>
            <a:pathLst>
              <a:path w="2104390" h="862330">
                <a:moveTo>
                  <a:pt x="2104390" y="0"/>
                </a:moveTo>
                <a:lnTo>
                  <a:pt x="0" y="0"/>
                </a:lnTo>
                <a:lnTo>
                  <a:pt x="0" y="862330"/>
                </a:lnTo>
                <a:lnTo>
                  <a:pt x="2104390" y="862330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052570" y="322579"/>
            <a:ext cx="1527810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Selective  amplification  specific</a:t>
            </a:r>
            <a:r>
              <a:rPr sz="1200" b="1" spc="-85" dirty="0">
                <a:solidFill>
                  <a:srgbClr val="007F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sequence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79490" y="289559"/>
            <a:ext cx="2150110" cy="862330"/>
          </a:xfrm>
          <a:custGeom>
            <a:avLst/>
            <a:gdLst/>
            <a:ahLst/>
            <a:cxnLst/>
            <a:rect l="l" t="t" r="r" b="b"/>
            <a:pathLst>
              <a:path w="2150109" h="862330">
                <a:moveTo>
                  <a:pt x="2150110" y="0"/>
                </a:moveTo>
                <a:lnTo>
                  <a:pt x="0" y="0"/>
                </a:lnTo>
                <a:lnTo>
                  <a:pt x="0" y="862330"/>
                </a:lnTo>
                <a:lnTo>
                  <a:pt x="2150110" y="862330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08734" y="322579"/>
            <a:ext cx="23444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7980">
              <a:lnSpc>
                <a:spcPct val="100000"/>
              </a:lnSpc>
              <a:spcBef>
                <a:spcPts val="100"/>
              </a:spcBef>
              <a:tabLst>
                <a:tab pos="360680" algn="l"/>
              </a:tabLst>
            </a:pPr>
            <a:r>
              <a:rPr sz="1200" b="1" spc="-5" dirty="0">
                <a:latin typeface="Verdana"/>
                <a:cs typeface="Verdana"/>
              </a:rPr>
              <a:t>Selective amplification  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of	</a:t>
            </a:r>
            <a:r>
              <a:rPr sz="1200" b="1" dirty="0">
                <a:latin typeface="Verdana"/>
                <a:cs typeface="Verdana"/>
              </a:rPr>
              <a:t>of </a:t>
            </a:r>
            <a:r>
              <a:rPr sz="1200" b="1" spc="-5" dirty="0">
                <a:latin typeface="Verdana"/>
                <a:cs typeface="Verdana"/>
              </a:rPr>
              <a:t>specific</a:t>
            </a:r>
            <a:r>
              <a:rPr sz="1200" b="1" spc="-4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sequence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2000" y="1151889"/>
            <a:ext cx="670560" cy="481330"/>
          </a:xfrm>
          <a:custGeom>
            <a:avLst/>
            <a:gdLst/>
            <a:ahLst/>
            <a:cxnLst/>
            <a:rect l="l" t="t" r="r" b="b"/>
            <a:pathLst>
              <a:path w="670560" h="481330">
                <a:moveTo>
                  <a:pt x="670560" y="0"/>
                </a:moveTo>
                <a:lnTo>
                  <a:pt x="0" y="0"/>
                </a:lnTo>
                <a:lnTo>
                  <a:pt x="0" y="481330"/>
                </a:lnTo>
                <a:lnTo>
                  <a:pt x="670560" y="481330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9469" y="1186179"/>
            <a:ext cx="188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2</a:t>
            </a:r>
            <a:r>
              <a:rPr sz="1200" b="1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433830" y="1151889"/>
            <a:ext cx="2541270" cy="481330"/>
          </a:xfrm>
          <a:custGeom>
            <a:avLst/>
            <a:gdLst/>
            <a:ahLst/>
            <a:cxnLst/>
            <a:rect l="l" t="t" r="r" b="b"/>
            <a:pathLst>
              <a:path w="2541270" h="481330">
                <a:moveTo>
                  <a:pt x="2541270" y="0"/>
                </a:moveTo>
                <a:lnTo>
                  <a:pt x="0" y="0"/>
                </a:lnTo>
                <a:lnTo>
                  <a:pt x="0" y="481330"/>
                </a:lnTo>
                <a:lnTo>
                  <a:pt x="2541270" y="481330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11300" y="1186179"/>
            <a:ext cx="1137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Manipulation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75100" y="1151889"/>
            <a:ext cx="2104390" cy="481330"/>
          </a:xfrm>
          <a:custGeom>
            <a:avLst/>
            <a:gdLst/>
            <a:ahLst/>
            <a:cxnLst/>
            <a:rect l="l" t="t" r="r" b="b"/>
            <a:pathLst>
              <a:path w="2104390" h="481330">
                <a:moveTo>
                  <a:pt x="2104390" y="0"/>
                </a:moveTo>
                <a:lnTo>
                  <a:pt x="0" y="0"/>
                </a:lnTo>
                <a:lnTo>
                  <a:pt x="0" y="481330"/>
                </a:lnTo>
                <a:lnTo>
                  <a:pt x="2104390" y="481330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52570" y="1186179"/>
            <a:ext cx="671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7F00"/>
                </a:solidFill>
                <a:latin typeface="Verdana"/>
                <a:cs typeface="Verdana"/>
              </a:rPr>
              <a:t>In</a:t>
            </a:r>
            <a:r>
              <a:rPr sz="1200" b="1" spc="-85" dirty="0">
                <a:solidFill>
                  <a:srgbClr val="007F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7F00"/>
                </a:solidFill>
                <a:latin typeface="Verdana"/>
                <a:cs typeface="Verdana"/>
              </a:rPr>
              <a:t>vitro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79490" y="1151889"/>
            <a:ext cx="2150110" cy="481330"/>
          </a:xfrm>
          <a:custGeom>
            <a:avLst/>
            <a:gdLst/>
            <a:ahLst/>
            <a:cxnLst/>
            <a:rect l="l" t="t" r="r" b="b"/>
            <a:pathLst>
              <a:path w="2150109" h="481330">
                <a:moveTo>
                  <a:pt x="2150110" y="0"/>
                </a:moveTo>
                <a:lnTo>
                  <a:pt x="0" y="0"/>
                </a:lnTo>
                <a:lnTo>
                  <a:pt x="0" y="481330"/>
                </a:lnTo>
                <a:lnTo>
                  <a:pt x="2150110" y="481330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56959" y="1186179"/>
            <a:ext cx="16598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In vitro </a:t>
            </a:r>
            <a:r>
              <a:rPr sz="1200" b="1" spc="-5" dirty="0">
                <a:latin typeface="Verdana"/>
                <a:cs typeface="Verdana"/>
              </a:rPr>
              <a:t>and </a:t>
            </a:r>
            <a:r>
              <a:rPr sz="1200" b="1" dirty="0">
                <a:latin typeface="Verdana"/>
                <a:cs typeface="Verdana"/>
              </a:rPr>
              <a:t>in</a:t>
            </a:r>
            <a:r>
              <a:rPr sz="1200" b="1" spc="-9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vivo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2000" y="1633220"/>
            <a:ext cx="670560" cy="864869"/>
          </a:xfrm>
          <a:custGeom>
            <a:avLst/>
            <a:gdLst/>
            <a:ahLst/>
            <a:cxnLst/>
            <a:rect l="l" t="t" r="r" b="b"/>
            <a:pathLst>
              <a:path w="670560" h="864869">
                <a:moveTo>
                  <a:pt x="670560" y="0"/>
                </a:moveTo>
                <a:lnTo>
                  <a:pt x="0" y="0"/>
                </a:lnTo>
                <a:lnTo>
                  <a:pt x="0" y="864869"/>
                </a:lnTo>
                <a:lnTo>
                  <a:pt x="670560" y="864869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39469" y="1667509"/>
            <a:ext cx="188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3</a:t>
            </a:r>
            <a:r>
              <a:rPr sz="1200" b="1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33830" y="1633220"/>
            <a:ext cx="2541270" cy="864869"/>
          </a:xfrm>
          <a:custGeom>
            <a:avLst/>
            <a:gdLst/>
            <a:ahLst/>
            <a:cxnLst/>
            <a:rect l="l" t="t" r="r" b="b"/>
            <a:pathLst>
              <a:path w="2541270" h="864869">
                <a:moveTo>
                  <a:pt x="2541270" y="0"/>
                </a:moveTo>
                <a:lnTo>
                  <a:pt x="0" y="0"/>
                </a:lnTo>
                <a:lnTo>
                  <a:pt x="0" y="864869"/>
                </a:lnTo>
                <a:lnTo>
                  <a:pt x="2541270" y="864869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97931" y="1667509"/>
            <a:ext cx="14008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115">
              <a:lnSpc>
                <a:spcPct val="100000"/>
              </a:lnSpc>
              <a:spcBef>
                <a:spcPts val="100"/>
              </a:spcBef>
              <a:tabLst>
                <a:tab pos="668655" algn="l"/>
              </a:tabLst>
            </a:pP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of 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the specific  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fr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m	c</a:t>
            </a:r>
            <a:r>
              <a:rPr sz="1200" b="1" spc="5" dirty="0">
                <a:solidFill>
                  <a:srgbClr val="7F007F"/>
                </a:solidFill>
                <a:latin typeface="Verdana"/>
                <a:cs typeface="Verdana"/>
              </a:rPr>
              <a:t>o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m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pl</a:t>
            </a:r>
            <a:r>
              <a:rPr sz="1200" b="1" spc="-10" dirty="0">
                <a:solidFill>
                  <a:srgbClr val="7F007F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x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11300" y="1667509"/>
            <a:ext cx="918844" cy="57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S</a:t>
            </a:r>
            <a:r>
              <a:rPr sz="1200" b="1" spc="-10" dirty="0">
                <a:solidFill>
                  <a:srgbClr val="7F007F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l</a:t>
            </a:r>
            <a:r>
              <a:rPr sz="1200" b="1" spc="-10" dirty="0">
                <a:solidFill>
                  <a:srgbClr val="7F007F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ctivity  </a:t>
            </a:r>
            <a:r>
              <a:rPr sz="1200" b="1" spc="-10" dirty="0">
                <a:solidFill>
                  <a:srgbClr val="7F007F"/>
                </a:solidFill>
                <a:latin typeface="Verdana"/>
                <a:cs typeface="Verdana"/>
              </a:rPr>
              <a:t>segment  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DNA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75100" y="1633220"/>
            <a:ext cx="2104390" cy="864869"/>
          </a:xfrm>
          <a:custGeom>
            <a:avLst/>
            <a:gdLst/>
            <a:ahLst/>
            <a:cxnLst/>
            <a:rect l="l" t="t" r="r" b="b"/>
            <a:pathLst>
              <a:path w="2104390" h="864869">
                <a:moveTo>
                  <a:pt x="2104390" y="0"/>
                </a:moveTo>
                <a:lnTo>
                  <a:pt x="0" y="0"/>
                </a:lnTo>
                <a:lnTo>
                  <a:pt x="0" y="864869"/>
                </a:lnTo>
                <a:lnTo>
                  <a:pt x="2104390" y="864869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52570" y="1667509"/>
            <a:ext cx="831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First</a:t>
            </a:r>
            <a:r>
              <a:rPr sz="1200" b="1" spc="-65" dirty="0">
                <a:solidFill>
                  <a:srgbClr val="007F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step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079490" y="1633220"/>
            <a:ext cx="2150110" cy="864869"/>
          </a:xfrm>
          <a:custGeom>
            <a:avLst/>
            <a:gdLst/>
            <a:ahLst/>
            <a:cxnLst/>
            <a:rect l="l" t="t" r="r" b="b"/>
            <a:pathLst>
              <a:path w="2150109" h="864869">
                <a:moveTo>
                  <a:pt x="2150110" y="0"/>
                </a:moveTo>
                <a:lnTo>
                  <a:pt x="0" y="0"/>
                </a:lnTo>
                <a:lnTo>
                  <a:pt x="0" y="864869"/>
                </a:lnTo>
                <a:lnTo>
                  <a:pt x="2150110" y="864869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156959" y="1667509"/>
            <a:ext cx="803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Last</a:t>
            </a:r>
            <a:r>
              <a:rPr sz="1200" b="1" spc="-6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step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2000" y="2499360"/>
            <a:ext cx="670560" cy="478790"/>
          </a:xfrm>
          <a:custGeom>
            <a:avLst/>
            <a:gdLst/>
            <a:ahLst/>
            <a:cxnLst/>
            <a:rect l="l" t="t" r="r" b="b"/>
            <a:pathLst>
              <a:path w="670560" h="478789">
                <a:moveTo>
                  <a:pt x="670560" y="0"/>
                </a:moveTo>
                <a:lnTo>
                  <a:pt x="0" y="0"/>
                </a:lnTo>
                <a:lnTo>
                  <a:pt x="0" y="478789"/>
                </a:lnTo>
                <a:lnTo>
                  <a:pt x="670560" y="478789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39469" y="2532379"/>
            <a:ext cx="188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4</a:t>
            </a:r>
            <a:r>
              <a:rPr sz="1200" b="1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33830" y="2499360"/>
            <a:ext cx="2541270" cy="478790"/>
          </a:xfrm>
          <a:custGeom>
            <a:avLst/>
            <a:gdLst/>
            <a:ahLst/>
            <a:cxnLst/>
            <a:rect l="l" t="t" r="r" b="b"/>
            <a:pathLst>
              <a:path w="2541270" h="478789">
                <a:moveTo>
                  <a:pt x="2541270" y="0"/>
                </a:moveTo>
                <a:lnTo>
                  <a:pt x="0" y="0"/>
                </a:lnTo>
                <a:lnTo>
                  <a:pt x="0" y="478789"/>
                </a:lnTo>
                <a:lnTo>
                  <a:pt x="2541270" y="478789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640105" y="2532379"/>
            <a:ext cx="194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f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97584" y="2532379"/>
            <a:ext cx="701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starting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75100" y="2499360"/>
            <a:ext cx="2104390" cy="478790"/>
          </a:xfrm>
          <a:custGeom>
            <a:avLst/>
            <a:gdLst/>
            <a:ahLst/>
            <a:cxnLst/>
            <a:rect l="l" t="t" r="r" b="b"/>
            <a:pathLst>
              <a:path w="2104390" h="478789">
                <a:moveTo>
                  <a:pt x="2104390" y="0"/>
                </a:moveTo>
                <a:lnTo>
                  <a:pt x="0" y="0"/>
                </a:lnTo>
                <a:lnTo>
                  <a:pt x="0" y="478789"/>
                </a:lnTo>
                <a:lnTo>
                  <a:pt x="2104390" y="478789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52570" y="2532379"/>
            <a:ext cx="134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Nanogram</a:t>
            </a:r>
            <a:r>
              <a:rPr sz="1200" b="1" spc="-45" dirty="0">
                <a:solidFill>
                  <a:srgbClr val="007F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(ng)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79490" y="2499360"/>
            <a:ext cx="2150110" cy="478790"/>
          </a:xfrm>
          <a:custGeom>
            <a:avLst/>
            <a:gdLst/>
            <a:ahLst/>
            <a:cxnLst/>
            <a:rect l="l" t="t" r="r" b="b"/>
            <a:pathLst>
              <a:path w="2150109" h="478789">
                <a:moveTo>
                  <a:pt x="2150110" y="0"/>
                </a:moveTo>
                <a:lnTo>
                  <a:pt x="0" y="0"/>
                </a:lnTo>
                <a:lnTo>
                  <a:pt x="0" y="478789"/>
                </a:lnTo>
                <a:lnTo>
                  <a:pt x="2150110" y="478789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156959" y="2532379"/>
            <a:ext cx="1318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Microgram</a:t>
            </a:r>
            <a:r>
              <a:rPr sz="1200" b="1" spc="-8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(m)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62000" y="2978150"/>
            <a:ext cx="670560" cy="864869"/>
          </a:xfrm>
          <a:custGeom>
            <a:avLst/>
            <a:gdLst/>
            <a:ahLst/>
            <a:cxnLst/>
            <a:rect l="l" t="t" r="r" b="b"/>
            <a:pathLst>
              <a:path w="670560" h="864870">
                <a:moveTo>
                  <a:pt x="670560" y="0"/>
                </a:moveTo>
                <a:lnTo>
                  <a:pt x="0" y="0"/>
                </a:lnTo>
                <a:lnTo>
                  <a:pt x="0" y="864869"/>
                </a:lnTo>
                <a:lnTo>
                  <a:pt x="670560" y="864869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39469" y="3012440"/>
            <a:ext cx="188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5</a:t>
            </a:r>
            <a:r>
              <a:rPr sz="1200" b="1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33830" y="2978150"/>
            <a:ext cx="2541270" cy="864869"/>
          </a:xfrm>
          <a:custGeom>
            <a:avLst/>
            <a:gdLst/>
            <a:ahLst/>
            <a:cxnLst/>
            <a:rect l="l" t="t" r="r" b="b"/>
            <a:pathLst>
              <a:path w="2541270" h="864870">
                <a:moveTo>
                  <a:pt x="2541270" y="0"/>
                </a:moveTo>
                <a:lnTo>
                  <a:pt x="0" y="0"/>
                </a:lnTo>
                <a:lnTo>
                  <a:pt x="0" y="864869"/>
                </a:lnTo>
                <a:lnTo>
                  <a:pt x="2541270" y="864869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3119398" y="3012440"/>
            <a:ext cx="780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r</a:t>
            </a:r>
            <a:r>
              <a:rPr sz="1200" b="1" spc="-10" dirty="0">
                <a:solidFill>
                  <a:srgbClr val="7F007F"/>
                </a:solidFill>
                <a:latin typeface="Verdana"/>
                <a:cs typeface="Verdana"/>
              </a:rPr>
              <a:t>e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a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ge</a:t>
            </a:r>
            <a:r>
              <a:rPr sz="1200" b="1" spc="-10" dirty="0">
                <a:solidFill>
                  <a:srgbClr val="7F007F"/>
                </a:solidFill>
                <a:latin typeface="Verdana"/>
                <a:cs typeface="Verdana"/>
              </a:rPr>
              <a:t>n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ts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511300" y="2532379"/>
            <a:ext cx="857885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715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Qua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ntity  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material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B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i</a:t>
            </a:r>
            <a:r>
              <a:rPr sz="1200" b="1" spc="5" dirty="0">
                <a:solidFill>
                  <a:srgbClr val="7F007F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l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gic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al  required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975100" y="2978150"/>
            <a:ext cx="2104390" cy="864869"/>
          </a:xfrm>
          <a:custGeom>
            <a:avLst/>
            <a:gdLst/>
            <a:ahLst/>
            <a:cxnLst/>
            <a:rect l="l" t="t" r="r" b="b"/>
            <a:pathLst>
              <a:path w="2104390" h="864870">
                <a:moveTo>
                  <a:pt x="2104390" y="0"/>
                </a:moveTo>
                <a:lnTo>
                  <a:pt x="0" y="0"/>
                </a:lnTo>
                <a:lnTo>
                  <a:pt x="0" y="864869"/>
                </a:lnTo>
                <a:lnTo>
                  <a:pt x="2104390" y="864869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052570" y="3012440"/>
            <a:ext cx="1673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64845" algn="l"/>
              </a:tabLst>
            </a:pPr>
            <a:r>
              <a:rPr sz="1200" b="1" spc="-10" dirty="0">
                <a:solidFill>
                  <a:srgbClr val="007F00"/>
                </a:solidFill>
                <a:latin typeface="Verdana"/>
                <a:cs typeface="Verdana"/>
              </a:rPr>
              <a:t>D</a:t>
            </a:r>
            <a:r>
              <a:rPr sz="1200" b="1" dirty="0">
                <a:solidFill>
                  <a:srgbClr val="007F00"/>
                </a:solidFill>
                <a:latin typeface="Verdana"/>
                <a:cs typeface="Verdana"/>
              </a:rPr>
              <a:t>NA	</a:t>
            </a:r>
            <a:r>
              <a:rPr sz="1200" b="1" spc="10" dirty="0">
                <a:solidFill>
                  <a:srgbClr val="007F00"/>
                </a:solidFill>
                <a:latin typeface="Verdana"/>
                <a:cs typeface="Verdana"/>
              </a:rPr>
              <a:t>p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007F00"/>
                </a:solidFill>
                <a:latin typeface="Verdana"/>
                <a:cs typeface="Verdana"/>
              </a:rPr>
              <a:t>l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ym</a:t>
            </a:r>
            <a:r>
              <a:rPr sz="1200" b="1" spc="-10" dirty="0">
                <a:solidFill>
                  <a:srgbClr val="007F00"/>
                </a:solidFill>
                <a:latin typeface="Verdana"/>
                <a:cs typeface="Verdana"/>
              </a:rPr>
              <a:t>e</a:t>
            </a:r>
            <a:r>
              <a:rPr sz="1200" b="1" spc="10" dirty="0">
                <a:solidFill>
                  <a:srgbClr val="007F00"/>
                </a:solidFill>
                <a:latin typeface="Verdana"/>
                <a:cs typeface="Verdana"/>
              </a:rPr>
              <a:t>r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as</a:t>
            </a:r>
            <a:r>
              <a:rPr sz="1200" b="1" dirty="0">
                <a:solidFill>
                  <a:srgbClr val="007F00"/>
                </a:solidFill>
                <a:latin typeface="Verdana"/>
                <a:cs typeface="Verdana"/>
              </a:rPr>
              <a:t>e  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(Taq</a:t>
            </a:r>
            <a:r>
              <a:rPr sz="1200" b="1" spc="-30" dirty="0">
                <a:solidFill>
                  <a:srgbClr val="007F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polymerase)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079490" y="2978150"/>
            <a:ext cx="2150110" cy="864869"/>
          </a:xfrm>
          <a:custGeom>
            <a:avLst/>
            <a:gdLst/>
            <a:ahLst/>
            <a:cxnLst/>
            <a:rect l="l" t="t" r="r" b="b"/>
            <a:pathLst>
              <a:path w="2150109" h="864870">
                <a:moveTo>
                  <a:pt x="2150110" y="0"/>
                </a:moveTo>
                <a:lnTo>
                  <a:pt x="0" y="0"/>
                </a:lnTo>
                <a:lnTo>
                  <a:pt x="0" y="864869"/>
                </a:lnTo>
                <a:lnTo>
                  <a:pt x="2150110" y="864869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320229" y="3012440"/>
            <a:ext cx="832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-10" dirty="0">
                <a:latin typeface="Verdana"/>
                <a:cs typeface="Verdana"/>
              </a:rPr>
              <a:t>n</a:t>
            </a:r>
            <a:r>
              <a:rPr sz="1200" b="1" dirty="0">
                <a:latin typeface="Verdana"/>
                <a:cs typeface="Verdana"/>
              </a:rPr>
              <a:t>z</a:t>
            </a:r>
            <a:r>
              <a:rPr sz="1200" b="1" spc="-5" dirty="0">
                <a:latin typeface="Verdana"/>
                <a:cs typeface="Verdana"/>
              </a:rPr>
              <a:t>ym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spc="-5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,  v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dirty="0">
                <a:latin typeface="Verdana"/>
                <a:cs typeface="Verdana"/>
              </a:rPr>
              <a:t>ct</a:t>
            </a:r>
            <a:r>
              <a:rPr sz="1200" b="1" spc="5" dirty="0">
                <a:latin typeface="Verdana"/>
                <a:cs typeface="Verdana"/>
              </a:rPr>
              <a:t>o</a:t>
            </a:r>
            <a:r>
              <a:rPr sz="1200" b="1" dirty="0">
                <a:latin typeface="Verdana"/>
                <a:cs typeface="Verdana"/>
              </a:rPr>
              <a:t>r.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56959" y="3012440"/>
            <a:ext cx="958215" cy="572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200" b="1" dirty="0">
                <a:latin typeface="Verdana"/>
                <a:cs typeface="Verdana"/>
              </a:rPr>
              <a:t>R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spc="-5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tri</a:t>
            </a:r>
            <a:r>
              <a:rPr sz="1200" b="1" spc="-10" dirty="0">
                <a:latin typeface="Verdana"/>
                <a:cs typeface="Verdana"/>
              </a:rPr>
              <a:t>c</a:t>
            </a:r>
            <a:r>
              <a:rPr sz="1200" b="1" spc="10" dirty="0">
                <a:latin typeface="Verdana"/>
                <a:cs typeface="Verdana"/>
              </a:rPr>
              <a:t>t</a:t>
            </a:r>
            <a:r>
              <a:rPr sz="1200" b="1" spc="-15" dirty="0">
                <a:latin typeface="Verdana"/>
                <a:cs typeface="Verdana"/>
              </a:rPr>
              <a:t>i</a:t>
            </a:r>
            <a:r>
              <a:rPr sz="1200" b="1" spc="5" dirty="0">
                <a:latin typeface="Verdana"/>
                <a:cs typeface="Verdana"/>
              </a:rPr>
              <a:t>o</a:t>
            </a:r>
            <a:r>
              <a:rPr sz="1200" b="1" dirty="0">
                <a:latin typeface="Verdana"/>
                <a:cs typeface="Verdana"/>
              </a:rPr>
              <a:t>n  </a:t>
            </a:r>
            <a:r>
              <a:rPr sz="1200" b="1" spc="-5" dirty="0">
                <a:latin typeface="Verdana"/>
                <a:cs typeface="Verdana"/>
              </a:rPr>
              <a:t>Ligase,  bacteria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62000" y="3843020"/>
            <a:ext cx="670560" cy="287020"/>
          </a:xfrm>
          <a:custGeom>
            <a:avLst/>
            <a:gdLst/>
            <a:ahLst/>
            <a:cxnLst/>
            <a:rect l="l" t="t" r="r" b="b"/>
            <a:pathLst>
              <a:path w="670560" h="287020">
                <a:moveTo>
                  <a:pt x="670560" y="0"/>
                </a:moveTo>
                <a:lnTo>
                  <a:pt x="0" y="0"/>
                </a:lnTo>
                <a:lnTo>
                  <a:pt x="0" y="287019"/>
                </a:lnTo>
                <a:lnTo>
                  <a:pt x="670560" y="287019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33830" y="3843020"/>
            <a:ext cx="2541270" cy="287020"/>
          </a:xfrm>
          <a:custGeom>
            <a:avLst/>
            <a:gdLst/>
            <a:ahLst/>
            <a:cxnLst/>
            <a:rect l="l" t="t" r="r" b="b"/>
            <a:pathLst>
              <a:path w="2541270" h="287020">
                <a:moveTo>
                  <a:pt x="2541270" y="0"/>
                </a:moveTo>
                <a:lnTo>
                  <a:pt x="0" y="0"/>
                </a:lnTo>
                <a:lnTo>
                  <a:pt x="0" y="287019"/>
                </a:lnTo>
                <a:lnTo>
                  <a:pt x="2541270" y="287019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75100" y="3843020"/>
            <a:ext cx="2104390" cy="287020"/>
          </a:xfrm>
          <a:custGeom>
            <a:avLst/>
            <a:gdLst/>
            <a:ahLst/>
            <a:cxnLst/>
            <a:rect l="l" t="t" r="r" b="b"/>
            <a:pathLst>
              <a:path w="2104390" h="287020">
                <a:moveTo>
                  <a:pt x="2104390" y="0"/>
                </a:moveTo>
                <a:lnTo>
                  <a:pt x="0" y="0"/>
                </a:lnTo>
                <a:lnTo>
                  <a:pt x="0" y="287019"/>
                </a:lnTo>
                <a:lnTo>
                  <a:pt x="2104390" y="287019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079490" y="3843020"/>
            <a:ext cx="2150110" cy="287020"/>
          </a:xfrm>
          <a:custGeom>
            <a:avLst/>
            <a:gdLst/>
            <a:ahLst/>
            <a:cxnLst/>
            <a:rect l="l" t="t" r="r" b="b"/>
            <a:pathLst>
              <a:path w="2150109" h="287020">
                <a:moveTo>
                  <a:pt x="2150110" y="0"/>
                </a:moveTo>
                <a:lnTo>
                  <a:pt x="0" y="0"/>
                </a:lnTo>
                <a:lnTo>
                  <a:pt x="0" y="287019"/>
                </a:lnTo>
                <a:lnTo>
                  <a:pt x="2150110" y="287019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2000" y="4130040"/>
            <a:ext cx="670560" cy="289560"/>
          </a:xfrm>
          <a:custGeom>
            <a:avLst/>
            <a:gdLst/>
            <a:ahLst/>
            <a:cxnLst/>
            <a:rect l="l" t="t" r="r" b="b"/>
            <a:pathLst>
              <a:path w="670560" h="289560">
                <a:moveTo>
                  <a:pt x="670560" y="0"/>
                </a:moveTo>
                <a:lnTo>
                  <a:pt x="0" y="0"/>
                </a:lnTo>
                <a:lnTo>
                  <a:pt x="0" y="289560"/>
                </a:lnTo>
                <a:lnTo>
                  <a:pt x="670560" y="289560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33830" y="4130040"/>
            <a:ext cx="2541270" cy="289560"/>
          </a:xfrm>
          <a:custGeom>
            <a:avLst/>
            <a:gdLst/>
            <a:ahLst/>
            <a:cxnLst/>
            <a:rect l="l" t="t" r="r" b="b"/>
            <a:pathLst>
              <a:path w="2541270" h="289560">
                <a:moveTo>
                  <a:pt x="2541270" y="0"/>
                </a:moveTo>
                <a:lnTo>
                  <a:pt x="0" y="0"/>
                </a:lnTo>
                <a:lnTo>
                  <a:pt x="0" y="289560"/>
                </a:lnTo>
                <a:lnTo>
                  <a:pt x="2541270" y="289560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75100" y="4130040"/>
            <a:ext cx="2104390" cy="289560"/>
          </a:xfrm>
          <a:custGeom>
            <a:avLst/>
            <a:gdLst/>
            <a:ahLst/>
            <a:cxnLst/>
            <a:rect l="l" t="t" r="r" b="b"/>
            <a:pathLst>
              <a:path w="2104390" h="289560">
                <a:moveTo>
                  <a:pt x="2104390" y="0"/>
                </a:moveTo>
                <a:lnTo>
                  <a:pt x="0" y="0"/>
                </a:lnTo>
                <a:lnTo>
                  <a:pt x="0" y="289560"/>
                </a:lnTo>
                <a:lnTo>
                  <a:pt x="2104390" y="289560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79490" y="4130040"/>
            <a:ext cx="2150110" cy="289560"/>
          </a:xfrm>
          <a:custGeom>
            <a:avLst/>
            <a:gdLst/>
            <a:ahLst/>
            <a:cxnLst/>
            <a:rect l="l" t="t" r="r" b="b"/>
            <a:pathLst>
              <a:path w="2150109" h="289560">
                <a:moveTo>
                  <a:pt x="2150110" y="0"/>
                </a:moveTo>
                <a:lnTo>
                  <a:pt x="0" y="0"/>
                </a:lnTo>
                <a:lnTo>
                  <a:pt x="0" y="289560"/>
                </a:lnTo>
                <a:lnTo>
                  <a:pt x="2150110" y="289560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2000" y="4419600"/>
            <a:ext cx="670560" cy="288290"/>
          </a:xfrm>
          <a:custGeom>
            <a:avLst/>
            <a:gdLst/>
            <a:ahLst/>
            <a:cxnLst/>
            <a:rect l="l" t="t" r="r" b="b"/>
            <a:pathLst>
              <a:path w="670560" h="288289">
                <a:moveTo>
                  <a:pt x="670560" y="0"/>
                </a:moveTo>
                <a:lnTo>
                  <a:pt x="0" y="0"/>
                </a:lnTo>
                <a:lnTo>
                  <a:pt x="0" y="288289"/>
                </a:lnTo>
                <a:lnTo>
                  <a:pt x="670560" y="288289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33830" y="4419600"/>
            <a:ext cx="2541270" cy="288290"/>
          </a:xfrm>
          <a:custGeom>
            <a:avLst/>
            <a:gdLst/>
            <a:ahLst/>
            <a:cxnLst/>
            <a:rect l="l" t="t" r="r" b="b"/>
            <a:pathLst>
              <a:path w="2541270" h="288289">
                <a:moveTo>
                  <a:pt x="2541270" y="0"/>
                </a:moveTo>
                <a:lnTo>
                  <a:pt x="0" y="0"/>
                </a:lnTo>
                <a:lnTo>
                  <a:pt x="0" y="288289"/>
                </a:lnTo>
                <a:lnTo>
                  <a:pt x="2541270" y="288289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75100" y="4419600"/>
            <a:ext cx="2104390" cy="288290"/>
          </a:xfrm>
          <a:custGeom>
            <a:avLst/>
            <a:gdLst/>
            <a:ahLst/>
            <a:cxnLst/>
            <a:rect l="l" t="t" r="r" b="b"/>
            <a:pathLst>
              <a:path w="2104390" h="288289">
                <a:moveTo>
                  <a:pt x="2104390" y="0"/>
                </a:moveTo>
                <a:lnTo>
                  <a:pt x="0" y="0"/>
                </a:lnTo>
                <a:lnTo>
                  <a:pt x="0" y="288289"/>
                </a:lnTo>
                <a:lnTo>
                  <a:pt x="2104390" y="288289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79490" y="4419600"/>
            <a:ext cx="2150110" cy="288290"/>
          </a:xfrm>
          <a:custGeom>
            <a:avLst/>
            <a:gdLst/>
            <a:ahLst/>
            <a:cxnLst/>
            <a:rect l="l" t="t" r="r" b="b"/>
            <a:pathLst>
              <a:path w="2150109" h="288289">
                <a:moveTo>
                  <a:pt x="2150110" y="0"/>
                </a:moveTo>
                <a:lnTo>
                  <a:pt x="0" y="0"/>
                </a:lnTo>
                <a:lnTo>
                  <a:pt x="0" y="288289"/>
                </a:lnTo>
                <a:lnTo>
                  <a:pt x="2150110" y="288289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2000" y="4707890"/>
            <a:ext cx="670560" cy="288290"/>
          </a:xfrm>
          <a:custGeom>
            <a:avLst/>
            <a:gdLst/>
            <a:ahLst/>
            <a:cxnLst/>
            <a:rect l="l" t="t" r="r" b="b"/>
            <a:pathLst>
              <a:path w="670560" h="288289">
                <a:moveTo>
                  <a:pt x="670560" y="0"/>
                </a:moveTo>
                <a:lnTo>
                  <a:pt x="0" y="0"/>
                </a:lnTo>
                <a:lnTo>
                  <a:pt x="0" y="288290"/>
                </a:lnTo>
                <a:lnTo>
                  <a:pt x="670560" y="288290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3830" y="4707890"/>
            <a:ext cx="2541270" cy="288290"/>
          </a:xfrm>
          <a:custGeom>
            <a:avLst/>
            <a:gdLst/>
            <a:ahLst/>
            <a:cxnLst/>
            <a:rect l="l" t="t" r="r" b="b"/>
            <a:pathLst>
              <a:path w="2541270" h="288289">
                <a:moveTo>
                  <a:pt x="2541270" y="0"/>
                </a:moveTo>
                <a:lnTo>
                  <a:pt x="0" y="0"/>
                </a:lnTo>
                <a:lnTo>
                  <a:pt x="0" y="288290"/>
                </a:lnTo>
                <a:lnTo>
                  <a:pt x="2541270" y="288290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75100" y="4707890"/>
            <a:ext cx="2104390" cy="288290"/>
          </a:xfrm>
          <a:custGeom>
            <a:avLst/>
            <a:gdLst/>
            <a:ahLst/>
            <a:cxnLst/>
            <a:rect l="l" t="t" r="r" b="b"/>
            <a:pathLst>
              <a:path w="2104390" h="288289">
                <a:moveTo>
                  <a:pt x="2104390" y="0"/>
                </a:moveTo>
                <a:lnTo>
                  <a:pt x="0" y="0"/>
                </a:lnTo>
                <a:lnTo>
                  <a:pt x="0" y="288290"/>
                </a:lnTo>
                <a:lnTo>
                  <a:pt x="2104390" y="288290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079490" y="4707890"/>
            <a:ext cx="2150110" cy="288290"/>
          </a:xfrm>
          <a:custGeom>
            <a:avLst/>
            <a:gdLst/>
            <a:ahLst/>
            <a:cxnLst/>
            <a:rect l="l" t="t" r="r" b="b"/>
            <a:pathLst>
              <a:path w="2150109" h="288289">
                <a:moveTo>
                  <a:pt x="2150110" y="0"/>
                </a:moveTo>
                <a:lnTo>
                  <a:pt x="0" y="0"/>
                </a:lnTo>
                <a:lnTo>
                  <a:pt x="0" y="288290"/>
                </a:lnTo>
                <a:lnTo>
                  <a:pt x="2150110" y="288290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62000" y="4994909"/>
            <a:ext cx="670560" cy="481330"/>
          </a:xfrm>
          <a:custGeom>
            <a:avLst/>
            <a:gdLst/>
            <a:ahLst/>
            <a:cxnLst/>
            <a:rect l="l" t="t" r="r" b="b"/>
            <a:pathLst>
              <a:path w="670560" h="481329">
                <a:moveTo>
                  <a:pt x="670560" y="0"/>
                </a:moveTo>
                <a:lnTo>
                  <a:pt x="0" y="0"/>
                </a:lnTo>
                <a:lnTo>
                  <a:pt x="0" y="481329"/>
                </a:lnTo>
                <a:lnTo>
                  <a:pt x="670560" y="481329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839469" y="3773170"/>
            <a:ext cx="296545" cy="146431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200" b="1" spc="-5" dirty="0">
                <a:latin typeface="Verdana"/>
                <a:cs typeface="Verdana"/>
              </a:rPr>
              <a:t>6.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b="1" spc="-5" dirty="0">
                <a:latin typeface="Verdana"/>
                <a:cs typeface="Verdana"/>
              </a:rPr>
              <a:t>7.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200" b="1" spc="-5" dirty="0">
                <a:latin typeface="Verdana"/>
                <a:cs typeface="Verdana"/>
              </a:rPr>
              <a:t>8.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200" b="1" spc="-5" dirty="0">
                <a:latin typeface="Verdana"/>
                <a:cs typeface="Verdana"/>
              </a:rPr>
              <a:t>9.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b="1" spc="-5" dirty="0">
                <a:latin typeface="Verdana"/>
                <a:cs typeface="Verdana"/>
              </a:rPr>
              <a:t>10</a:t>
            </a:r>
            <a:r>
              <a:rPr sz="1200" b="1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433830" y="4994909"/>
            <a:ext cx="2541270" cy="481330"/>
          </a:xfrm>
          <a:custGeom>
            <a:avLst/>
            <a:gdLst/>
            <a:ahLst/>
            <a:cxnLst/>
            <a:rect l="l" t="t" r="r" b="b"/>
            <a:pathLst>
              <a:path w="2541270" h="481329">
                <a:moveTo>
                  <a:pt x="2541270" y="0"/>
                </a:moveTo>
                <a:lnTo>
                  <a:pt x="0" y="0"/>
                </a:lnTo>
                <a:lnTo>
                  <a:pt x="0" y="481329"/>
                </a:lnTo>
                <a:lnTo>
                  <a:pt x="2541270" y="481329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1511300" y="3773170"/>
            <a:ext cx="1454150" cy="1464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7500"/>
              </a:lnSpc>
              <a:spcBef>
                <a:spcPts val="90"/>
              </a:spcBef>
            </a:pP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Automation  Labour</a:t>
            </a:r>
            <a:r>
              <a:rPr sz="1200" b="1" spc="-60" dirty="0">
                <a:solidFill>
                  <a:srgbClr val="7F007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intensive  Error 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probability  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Applications  Cost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975100" y="4994909"/>
            <a:ext cx="2104390" cy="481330"/>
          </a:xfrm>
          <a:custGeom>
            <a:avLst/>
            <a:gdLst/>
            <a:ahLst/>
            <a:cxnLst/>
            <a:rect l="l" t="t" r="r" b="b"/>
            <a:pathLst>
              <a:path w="2104390" h="481329">
                <a:moveTo>
                  <a:pt x="2104390" y="0"/>
                </a:moveTo>
                <a:lnTo>
                  <a:pt x="0" y="0"/>
                </a:lnTo>
                <a:lnTo>
                  <a:pt x="0" y="481329"/>
                </a:lnTo>
                <a:lnTo>
                  <a:pt x="2104390" y="481329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052570" y="3773170"/>
            <a:ext cx="453390" cy="1464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7500"/>
              </a:lnSpc>
              <a:spcBef>
                <a:spcPts val="90"/>
              </a:spcBef>
            </a:pP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Yes  </a:t>
            </a:r>
            <a:r>
              <a:rPr sz="1200" b="1" dirty="0">
                <a:solidFill>
                  <a:srgbClr val="007F00"/>
                </a:solidFill>
                <a:latin typeface="Verdana"/>
                <a:cs typeface="Verdana"/>
              </a:rPr>
              <a:t>No  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Less  </a:t>
            </a:r>
            <a:r>
              <a:rPr sz="1200" b="1" dirty="0">
                <a:solidFill>
                  <a:srgbClr val="007F00"/>
                </a:solidFill>
                <a:latin typeface="Verdana"/>
                <a:cs typeface="Verdana"/>
              </a:rPr>
              <a:t>M</a:t>
            </a:r>
            <a:r>
              <a:rPr sz="1200" b="1" spc="5" dirty="0">
                <a:solidFill>
                  <a:srgbClr val="007F00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007F00"/>
                </a:solidFill>
                <a:latin typeface="Verdana"/>
                <a:cs typeface="Verdana"/>
              </a:rPr>
              <a:t>re  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Less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079490" y="4994909"/>
            <a:ext cx="2150110" cy="481330"/>
          </a:xfrm>
          <a:custGeom>
            <a:avLst/>
            <a:gdLst/>
            <a:ahLst/>
            <a:cxnLst/>
            <a:rect l="l" t="t" r="r" b="b"/>
            <a:pathLst>
              <a:path w="2150109" h="481329">
                <a:moveTo>
                  <a:pt x="2150110" y="0"/>
                </a:moveTo>
                <a:lnTo>
                  <a:pt x="0" y="0"/>
                </a:lnTo>
                <a:lnTo>
                  <a:pt x="0" y="481329"/>
                </a:lnTo>
                <a:lnTo>
                  <a:pt x="2150110" y="481329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6156959" y="3773170"/>
            <a:ext cx="453390" cy="1464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7500"/>
              </a:lnSpc>
              <a:spcBef>
                <a:spcPts val="90"/>
              </a:spcBef>
            </a:pPr>
            <a:r>
              <a:rPr sz="1200" b="1" dirty="0">
                <a:latin typeface="Verdana"/>
                <a:cs typeface="Verdana"/>
              </a:rPr>
              <a:t>No  </a:t>
            </a:r>
            <a:r>
              <a:rPr sz="1200" b="1" spc="-5" dirty="0">
                <a:latin typeface="Verdana"/>
                <a:cs typeface="Verdana"/>
              </a:rPr>
              <a:t>Yes  </a:t>
            </a:r>
            <a:r>
              <a:rPr sz="1200" b="1" dirty="0">
                <a:latin typeface="Verdana"/>
                <a:cs typeface="Verdana"/>
              </a:rPr>
              <a:t>M</a:t>
            </a:r>
            <a:r>
              <a:rPr sz="1200" b="1" spc="5" dirty="0">
                <a:latin typeface="Verdana"/>
                <a:cs typeface="Verdana"/>
              </a:rPr>
              <a:t>o</a:t>
            </a:r>
            <a:r>
              <a:rPr sz="1200" b="1" dirty="0">
                <a:latin typeface="Verdana"/>
                <a:cs typeface="Verdana"/>
              </a:rPr>
              <a:t>re  </a:t>
            </a:r>
            <a:r>
              <a:rPr sz="1200" b="1" spc="-5" dirty="0">
                <a:latin typeface="Verdana"/>
                <a:cs typeface="Verdana"/>
              </a:rPr>
              <a:t>Less  </a:t>
            </a:r>
            <a:r>
              <a:rPr sz="1200" b="1" dirty="0">
                <a:latin typeface="Verdana"/>
                <a:cs typeface="Verdana"/>
              </a:rPr>
              <a:t>M</a:t>
            </a:r>
            <a:r>
              <a:rPr sz="1200" b="1" spc="5" dirty="0">
                <a:latin typeface="Verdana"/>
                <a:cs typeface="Verdana"/>
              </a:rPr>
              <a:t>o</a:t>
            </a:r>
            <a:r>
              <a:rPr sz="1200" b="1" dirty="0">
                <a:latin typeface="Verdana"/>
                <a:cs typeface="Verdana"/>
              </a:rPr>
              <a:t>re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62000" y="5476240"/>
            <a:ext cx="670560" cy="480059"/>
          </a:xfrm>
          <a:custGeom>
            <a:avLst/>
            <a:gdLst/>
            <a:ahLst/>
            <a:cxnLst/>
            <a:rect l="l" t="t" r="r" b="b"/>
            <a:pathLst>
              <a:path w="670560" h="480060">
                <a:moveTo>
                  <a:pt x="670560" y="0"/>
                </a:moveTo>
                <a:lnTo>
                  <a:pt x="0" y="0"/>
                </a:lnTo>
                <a:lnTo>
                  <a:pt x="0" y="480060"/>
                </a:lnTo>
                <a:lnTo>
                  <a:pt x="670560" y="480060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39469" y="5510529"/>
            <a:ext cx="296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11</a:t>
            </a:r>
            <a:r>
              <a:rPr sz="1200" b="1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433830" y="5476240"/>
            <a:ext cx="2541270" cy="480059"/>
          </a:xfrm>
          <a:custGeom>
            <a:avLst/>
            <a:gdLst/>
            <a:ahLst/>
            <a:cxnLst/>
            <a:rect l="l" t="t" r="r" b="b"/>
            <a:pathLst>
              <a:path w="2541270" h="480060">
                <a:moveTo>
                  <a:pt x="2541270" y="0"/>
                </a:moveTo>
                <a:lnTo>
                  <a:pt x="0" y="0"/>
                </a:lnTo>
                <a:lnTo>
                  <a:pt x="0" y="480060"/>
                </a:lnTo>
                <a:lnTo>
                  <a:pt x="2541270" y="480060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511300" y="5510529"/>
            <a:ext cx="9550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User’s</a:t>
            </a:r>
            <a:r>
              <a:rPr sz="1200" b="1" spc="-80" dirty="0">
                <a:solidFill>
                  <a:srgbClr val="7F007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skill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975100" y="5476240"/>
            <a:ext cx="2104390" cy="480059"/>
          </a:xfrm>
          <a:custGeom>
            <a:avLst/>
            <a:gdLst/>
            <a:ahLst/>
            <a:cxnLst/>
            <a:rect l="l" t="t" r="r" b="b"/>
            <a:pathLst>
              <a:path w="2104390" h="480060">
                <a:moveTo>
                  <a:pt x="2104390" y="0"/>
                </a:moveTo>
                <a:lnTo>
                  <a:pt x="0" y="0"/>
                </a:lnTo>
                <a:lnTo>
                  <a:pt x="0" y="480060"/>
                </a:lnTo>
                <a:lnTo>
                  <a:pt x="2104390" y="480060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052570" y="5510529"/>
            <a:ext cx="1108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7F00"/>
                </a:solidFill>
                <a:latin typeface="Verdana"/>
                <a:cs typeface="Verdana"/>
              </a:rPr>
              <a:t>Not</a:t>
            </a:r>
            <a:r>
              <a:rPr sz="1200" b="1" spc="-65" dirty="0">
                <a:solidFill>
                  <a:srgbClr val="007F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required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079490" y="5476240"/>
            <a:ext cx="2150110" cy="480059"/>
          </a:xfrm>
          <a:custGeom>
            <a:avLst/>
            <a:gdLst/>
            <a:ahLst/>
            <a:cxnLst/>
            <a:rect l="l" t="t" r="r" b="b"/>
            <a:pathLst>
              <a:path w="2150109" h="480060">
                <a:moveTo>
                  <a:pt x="2150110" y="0"/>
                </a:moveTo>
                <a:lnTo>
                  <a:pt x="0" y="0"/>
                </a:lnTo>
                <a:lnTo>
                  <a:pt x="0" y="480060"/>
                </a:lnTo>
                <a:lnTo>
                  <a:pt x="2150110" y="480060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6156959" y="5510529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Verdana"/>
                <a:cs typeface="Verdana"/>
              </a:rPr>
              <a:t>R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dirty="0">
                <a:latin typeface="Verdana"/>
                <a:cs typeface="Verdana"/>
              </a:rPr>
              <a:t>q</a:t>
            </a:r>
            <a:r>
              <a:rPr sz="1200" b="1" spc="-10" dirty="0">
                <a:latin typeface="Verdana"/>
                <a:cs typeface="Verdana"/>
              </a:rPr>
              <a:t>u</a:t>
            </a:r>
            <a:r>
              <a:rPr sz="1200" b="1" dirty="0">
                <a:latin typeface="Verdana"/>
                <a:cs typeface="Verdana"/>
              </a:rPr>
              <a:t>ir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dirty="0">
                <a:latin typeface="Verdana"/>
                <a:cs typeface="Verdana"/>
              </a:rPr>
              <a:t>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62000" y="5956300"/>
            <a:ext cx="670560" cy="673100"/>
          </a:xfrm>
          <a:custGeom>
            <a:avLst/>
            <a:gdLst/>
            <a:ahLst/>
            <a:cxnLst/>
            <a:rect l="l" t="t" r="r" b="b"/>
            <a:pathLst>
              <a:path w="670560" h="673100">
                <a:moveTo>
                  <a:pt x="670560" y="0"/>
                </a:moveTo>
                <a:lnTo>
                  <a:pt x="0" y="0"/>
                </a:lnTo>
                <a:lnTo>
                  <a:pt x="0" y="673100"/>
                </a:lnTo>
                <a:lnTo>
                  <a:pt x="670560" y="673100"/>
                </a:lnTo>
                <a:lnTo>
                  <a:pt x="670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839469" y="5990590"/>
            <a:ext cx="296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Verdana"/>
                <a:cs typeface="Verdana"/>
              </a:rPr>
              <a:t>12</a:t>
            </a:r>
            <a:r>
              <a:rPr sz="1200" b="1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433830" y="5956300"/>
            <a:ext cx="2541270" cy="673100"/>
          </a:xfrm>
          <a:custGeom>
            <a:avLst/>
            <a:gdLst/>
            <a:ahLst/>
            <a:cxnLst/>
            <a:rect l="l" t="t" r="r" b="b"/>
            <a:pathLst>
              <a:path w="2541270" h="673100">
                <a:moveTo>
                  <a:pt x="2541270" y="0"/>
                </a:moveTo>
                <a:lnTo>
                  <a:pt x="0" y="0"/>
                </a:lnTo>
                <a:lnTo>
                  <a:pt x="0" y="673100"/>
                </a:lnTo>
                <a:lnTo>
                  <a:pt x="2541270" y="673100"/>
                </a:lnTo>
                <a:lnTo>
                  <a:pt x="2541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2857601" y="5990590"/>
            <a:ext cx="127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a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302152" y="5990590"/>
            <a:ext cx="596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typical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511300" y="5990590"/>
            <a:ext cx="10299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71525" algn="l"/>
              </a:tabLst>
            </a:pP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T</a:t>
            </a:r>
            <a:r>
              <a:rPr sz="1200" b="1" spc="-15" dirty="0">
                <a:solidFill>
                  <a:srgbClr val="7F007F"/>
                </a:solidFill>
                <a:latin typeface="Verdana"/>
                <a:cs typeface="Verdana"/>
              </a:rPr>
              <a:t>i</a:t>
            </a:r>
            <a:r>
              <a:rPr sz="1200" b="1" spc="10" dirty="0">
                <a:solidFill>
                  <a:srgbClr val="7F007F"/>
                </a:solidFill>
                <a:latin typeface="Verdana"/>
                <a:cs typeface="Verdana"/>
              </a:rPr>
              <a:t>m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e	</a:t>
            </a:r>
            <a:r>
              <a:rPr sz="1200" b="1" spc="-10" dirty="0">
                <a:solidFill>
                  <a:srgbClr val="7F007F"/>
                </a:solidFill>
                <a:latin typeface="Verdana"/>
                <a:cs typeface="Verdana"/>
              </a:rPr>
              <a:t>f</a:t>
            </a:r>
            <a:r>
              <a:rPr sz="1200" b="1" spc="5" dirty="0">
                <a:solidFill>
                  <a:srgbClr val="7F007F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7F007F"/>
                </a:solidFill>
                <a:latin typeface="Verdana"/>
                <a:cs typeface="Verdana"/>
              </a:rPr>
              <a:t>r  </a:t>
            </a:r>
            <a:r>
              <a:rPr sz="1200" b="1" spc="-5" dirty="0">
                <a:solidFill>
                  <a:srgbClr val="7F007F"/>
                </a:solidFill>
                <a:latin typeface="Verdana"/>
                <a:cs typeface="Verdana"/>
              </a:rPr>
              <a:t>experiment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975100" y="5956300"/>
            <a:ext cx="2104390" cy="673100"/>
          </a:xfrm>
          <a:custGeom>
            <a:avLst/>
            <a:gdLst/>
            <a:ahLst/>
            <a:cxnLst/>
            <a:rect l="l" t="t" r="r" b="b"/>
            <a:pathLst>
              <a:path w="2104390" h="673100">
                <a:moveTo>
                  <a:pt x="2104390" y="0"/>
                </a:moveTo>
                <a:lnTo>
                  <a:pt x="0" y="0"/>
                </a:lnTo>
                <a:lnTo>
                  <a:pt x="0" y="673100"/>
                </a:lnTo>
                <a:lnTo>
                  <a:pt x="2104390" y="673100"/>
                </a:lnTo>
                <a:lnTo>
                  <a:pt x="2104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052570" y="5990590"/>
            <a:ext cx="954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Four</a:t>
            </a:r>
            <a:r>
              <a:rPr sz="1200" b="1" spc="-65" dirty="0">
                <a:solidFill>
                  <a:srgbClr val="007F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7F00"/>
                </a:solidFill>
                <a:latin typeface="Verdana"/>
                <a:cs typeface="Verdana"/>
              </a:rPr>
              <a:t>hours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079490" y="5956300"/>
            <a:ext cx="2150110" cy="673100"/>
          </a:xfrm>
          <a:custGeom>
            <a:avLst/>
            <a:gdLst/>
            <a:ahLst/>
            <a:cxnLst/>
            <a:rect l="l" t="t" r="r" b="b"/>
            <a:pathLst>
              <a:path w="2150109" h="673100">
                <a:moveTo>
                  <a:pt x="2150110" y="0"/>
                </a:moveTo>
                <a:lnTo>
                  <a:pt x="0" y="0"/>
                </a:lnTo>
                <a:lnTo>
                  <a:pt x="0" y="673100"/>
                </a:lnTo>
                <a:lnTo>
                  <a:pt x="2150110" y="673100"/>
                </a:lnTo>
                <a:lnTo>
                  <a:pt x="21501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156959" y="5990590"/>
            <a:ext cx="1995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  <a:tab pos="1002665" algn="l"/>
                <a:tab pos="1584325" algn="l"/>
              </a:tabLst>
            </a:pP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10" dirty="0">
                <a:latin typeface="Verdana"/>
                <a:cs typeface="Verdana"/>
              </a:rPr>
              <a:t>w</a:t>
            </a:r>
            <a:r>
              <a:rPr sz="1200" b="1" dirty="0">
                <a:latin typeface="Verdana"/>
                <a:cs typeface="Verdana"/>
              </a:rPr>
              <a:t>o	to	</a:t>
            </a:r>
            <a:r>
              <a:rPr sz="1200" b="1" spc="-10" dirty="0">
                <a:latin typeface="Verdana"/>
                <a:cs typeface="Verdana"/>
              </a:rPr>
              <a:t>f</a:t>
            </a:r>
            <a:r>
              <a:rPr sz="1200" b="1" spc="5" dirty="0">
                <a:latin typeface="Verdana"/>
                <a:cs typeface="Verdana"/>
              </a:rPr>
              <a:t>o</a:t>
            </a:r>
            <a:r>
              <a:rPr sz="1200" b="1" spc="-10" dirty="0">
                <a:latin typeface="Verdana"/>
                <a:cs typeface="Verdana"/>
              </a:rPr>
              <a:t>u</a:t>
            </a:r>
            <a:r>
              <a:rPr sz="1200" b="1" dirty="0">
                <a:latin typeface="Verdana"/>
                <a:cs typeface="Verdana"/>
              </a:rPr>
              <a:t>r	d</a:t>
            </a:r>
            <a:r>
              <a:rPr sz="1200" b="1" spc="-5" dirty="0">
                <a:latin typeface="Verdana"/>
                <a:cs typeface="Verdana"/>
              </a:rPr>
              <a:t>ays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3229" y="383540"/>
            <a:ext cx="5106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Advantages: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4669" y="1291589"/>
            <a:ext cx="6343015" cy="43053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420370" indent="-408305">
              <a:lnSpc>
                <a:spcPct val="100000"/>
              </a:lnSpc>
              <a:spcBef>
                <a:spcPts val="720"/>
              </a:spcBef>
              <a:buSzPct val="97222"/>
              <a:buFont typeface="Wingdings"/>
              <a:buChar char=""/>
              <a:tabLst>
                <a:tab pos="421005" algn="l"/>
              </a:tabLst>
            </a:pPr>
            <a:r>
              <a:rPr sz="3600" spc="-5" dirty="0">
                <a:latin typeface="Agency FB"/>
                <a:cs typeface="Agency FB"/>
              </a:rPr>
              <a:t>PCR in clinical</a:t>
            </a:r>
            <a:r>
              <a:rPr sz="3600" spc="-20" dirty="0">
                <a:latin typeface="Agency FB"/>
                <a:cs typeface="Agency FB"/>
              </a:rPr>
              <a:t> </a:t>
            </a:r>
            <a:r>
              <a:rPr sz="3600" spc="-5" dirty="0">
                <a:latin typeface="Agency FB"/>
                <a:cs typeface="Agency FB"/>
              </a:rPr>
              <a:t>diagnosis</a:t>
            </a:r>
            <a:endParaRPr sz="3600">
              <a:latin typeface="Agency FB"/>
              <a:cs typeface="Agency FB"/>
            </a:endParaRPr>
          </a:p>
          <a:p>
            <a:pPr marL="420370" indent="-408305">
              <a:lnSpc>
                <a:spcPct val="100000"/>
              </a:lnSpc>
              <a:spcBef>
                <a:spcPts val="620"/>
              </a:spcBef>
              <a:buSzPct val="97222"/>
              <a:buFont typeface="Wingdings"/>
              <a:buChar char=""/>
              <a:tabLst>
                <a:tab pos="421005" algn="l"/>
              </a:tabLst>
            </a:pPr>
            <a:r>
              <a:rPr sz="3600" spc="-5" dirty="0">
                <a:latin typeface="Agency FB"/>
                <a:cs typeface="Agency FB"/>
              </a:rPr>
              <a:t>PCR in DNA</a:t>
            </a:r>
            <a:r>
              <a:rPr sz="3600" spc="-10" dirty="0">
                <a:latin typeface="Agency FB"/>
                <a:cs typeface="Agency FB"/>
              </a:rPr>
              <a:t> </a:t>
            </a:r>
            <a:r>
              <a:rPr sz="3600" spc="-5" dirty="0">
                <a:latin typeface="Agency FB"/>
                <a:cs typeface="Agency FB"/>
              </a:rPr>
              <a:t>sequencing</a:t>
            </a:r>
            <a:endParaRPr sz="3600">
              <a:latin typeface="Agency FB"/>
              <a:cs typeface="Agency FB"/>
            </a:endParaRPr>
          </a:p>
          <a:p>
            <a:pPr marL="420370" indent="-408305">
              <a:lnSpc>
                <a:spcPct val="100000"/>
              </a:lnSpc>
              <a:spcBef>
                <a:spcPts val="620"/>
              </a:spcBef>
              <a:buSzPct val="97222"/>
              <a:buFont typeface="Wingdings"/>
              <a:buChar char=""/>
              <a:tabLst>
                <a:tab pos="421005" algn="l"/>
              </a:tabLst>
            </a:pPr>
            <a:r>
              <a:rPr sz="3600" spc="-5" dirty="0">
                <a:latin typeface="Agency FB"/>
                <a:cs typeface="Agency FB"/>
              </a:rPr>
              <a:t>PCR in Forsenic</a:t>
            </a:r>
            <a:r>
              <a:rPr sz="3600" dirty="0">
                <a:latin typeface="Agency FB"/>
                <a:cs typeface="Agency FB"/>
              </a:rPr>
              <a:t> </a:t>
            </a:r>
            <a:r>
              <a:rPr sz="3600" spc="-5" dirty="0">
                <a:latin typeface="Agency FB"/>
                <a:cs typeface="Agency FB"/>
              </a:rPr>
              <a:t>Medicine</a:t>
            </a:r>
            <a:endParaRPr sz="3600">
              <a:latin typeface="Agency FB"/>
              <a:cs typeface="Agency FB"/>
            </a:endParaRPr>
          </a:p>
          <a:p>
            <a:pPr marL="12700" marR="5080">
              <a:lnSpc>
                <a:spcPts val="4040"/>
              </a:lnSpc>
              <a:spcBef>
                <a:spcPts val="994"/>
              </a:spcBef>
              <a:buSzPct val="97222"/>
              <a:buFont typeface="Wingdings"/>
              <a:buChar char=""/>
              <a:tabLst>
                <a:tab pos="421005" algn="l"/>
              </a:tabLst>
            </a:pPr>
            <a:r>
              <a:rPr sz="3600" spc="-5" dirty="0">
                <a:latin typeface="Agency FB"/>
                <a:cs typeface="Agency FB"/>
              </a:rPr>
              <a:t>PCR in Gene manipulation </a:t>
            </a:r>
            <a:r>
              <a:rPr sz="3600" dirty="0">
                <a:latin typeface="Agency FB"/>
                <a:cs typeface="Agency FB"/>
              </a:rPr>
              <a:t>and </a:t>
            </a:r>
            <a:r>
              <a:rPr sz="3600" spc="-5" dirty="0">
                <a:latin typeface="Agency FB"/>
                <a:cs typeface="Agency FB"/>
              </a:rPr>
              <a:t>expression  studies</a:t>
            </a:r>
            <a:endParaRPr sz="3600">
              <a:latin typeface="Agency FB"/>
              <a:cs typeface="Agency FB"/>
            </a:endParaRPr>
          </a:p>
          <a:p>
            <a:pPr marL="420370" indent="-408305">
              <a:lnSpc>
                <a:spcPct val="100000"/>
              </a:lnSpc>
              <a:spcBef>
                <a:spcPts val="535"/>
              </a:spcBef>
              <a:buSzPct val="97222"/>
              <a:buFont typeface="Wingdings"/>
              <a:buChar char=""/>
              <a:tabLst>
                <a:tab pos="421005" algn="l"/>
              </a:tabLst>
            </a:pPr>
            <a:r>
              <a:rPr sz="3600" spc="-5" dirty="0">
                <a:latin typeface="Agency FB"/>
                <a:cs typeface="Agency FB"/>
              </a:rPr>
              <a:t>PCR in comparative study </a:t>
            </a:r>
            <a:r>
              <a:rPr sz="3600" dirty="0">
                <a:latin typeface="Agency FB"/>
                <a:cs typeface="Agency FB"/>
              </a:rPr>
              <a:t>of</a:t>
            </a:r>
            <a:r>
              <a:rPr sz="3600" spc="-10" dirty="0">
                <a:latin typeface="Agency FB"/>
                <a:cs typeface="Agency FB"/>
              </a:rPr>
              <a:t> </a:t>
            </a:r>
            <a:r>
              <a:rPr sz="3600" spc="-5" dirty="0">
                <a:latin typeface="Agency FB"/>
                <a:cs typeface="Agency FB"/>
              </a:rPr>
              <a:t>genomics</a:t>
            </a:r>
            <a:endParaRPr sz="3600">
              <a:latin typeface="Agency FB"/>
              <a:cs typeface="Agency FB"/>
            </a:endParaRPr>
          </a:p>
          <a:p>
            <a:pPr marL="420370" indent="-408305">
              <a:lnSpc>
                <a:spcPct val="100000"/>
              </a:lnSpc>
              <a:spcBef>
                <a:spcPts val="630"/>
              </a:spcBef>
              <a:buSzPct val="97222"/>
              <a:buFont typeface="Wingdings"/>
              <a:buChar char=""/>
              <a:tabLst>
                <a:tab pos="421005" algn="l"/>
              </a:tabLst>
            </a:pPr>
            <a:r>
              <a:rPr sz="3600" spc="-5" dirty="0">
                <a:latin typeface="Agency FB"/>
                <a:cs typeface="Agency FB"/>
              </a:rPr>
              <a:t>PCR in </a:t>
            </a:r>
            <a:r>
              <a:rPr sz="3600" dirty="0">
                <a:latin typeface="Agency FB"/>
                <a:cs typeface="Agency FB"/>
              </a:rPr>
              <a:t>comparison </a:t>
            </a:r>
            <a:r>
              <a:rPr sz="3600" spc="-5" dirty="0">
                <a:latin typeface="Agency FB"/>
                <a:cs typeface="Agency FB"/>
              </a:rPr>
              <a:t>with gene</a:t>
            </a:r>
            <a:r>
              <a:rPr sz="3600" spc="-30" dirty="0">
                <a:latin typeface="Agency FB"/>
                <a:cs typeface="Agency FB"/>
              </a:rPr>
              <a:t> </a:t>
            </a:r>
            <a:r>
              <a:rPr sz="3600" spc="-5" dirty="0">
                <a:latin typeface="Agency FB"/>
                <a:cs typeface="Agency FB"/>
              </a:rPr>
              <a:t>cloning</a:t>
            </a:r>
            <a:endParaRPr sz="36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9719" y="307340"/>
            <a:ext cx="53955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</a:rPr>
              <a:t>Limitations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12140" y="1212849"/>
            <a:ext cx="4958080" cy="379349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509270" indent="-496570">
              <a:lnSpc>
                <a:spcPct val="100000"/>
              </a:lnSpc>
              <a:spcBef>
                <a:spcPts val="730"/>
              </a:spcBef>
              <a:buFont typeface="Wingdings"/>
              <a:buChar char=""/>
              <a:tabLst>
                <a:tab pos="509270" algn="l"/>
              </a:tabLst>
            </a:pPr>
            <a:r>
              <a:rPr sz="3600" spc="-5" dirty="0">
                <a:latin typeface="Agency FB"/>
                <a:cs typeface="Agency FB"/>
              </a:rPr>
              <a:t>Sequence Information</a:t>
            </a:r>
            <a:endParaRPr sz="3600">
              <a:latin typeface="Agency FB"/>
              <a:cs typeface="Agency FB"/>
            </a:endParaRPr>
          </a:p>
          <a:p>
            <a:pPr marL="420370" indent="-408305">
              <a:lnSpc>
                <a:spcPct val="100000"/>
              </a:lnSpc>
              <a:spcBef>
                <a:spcPts val="630"/>
              </a:spcBef>
              <a:buFont typeface="Wingdings"/>
              <a:buChar char=""/>
              <a:tabLst>
                <a:tab pos="421005" algn="l"/>
              </a:tabLst>
            </a:pPr>
            <a:r>
              <a:rPr sz="3600" spc="-5" dirty="0">
                <a:latin typeface="Agency FB"/>
                <a:cs typeface="Agency FB"/>
              </a:rPr>
              <a:t>Amplicon</a:t>
            </a:r>
            <a:r>
              <a:rPr sz="3600" spc="-15" dirty="0">
                <a:latin typeface="Agency FB"/>
                <a:cs typeface="Agency FB"/>
              </a:rPr>
              <a:t> </a:t>
            </a:r>
            <a:r>
              <a:rPr sz="3600" spc="-5" dirty="0">
                <a:latin typeface="Agency FB"/>
                <a:cs typeface="Agency FB"/>
              </a:rPr>
              <a:t>size</a:t>
            </a:r>
            <a:endParaRPr sz="3600">
              <a:latin typeface="Agency FB"/>
              <a:cs typeface="Agency FB"/>
            </a:endParaRPr>
          </a:p>
          <a:p>
            <a:pPr marL="509270" indent="-496570">
              <a:lnSpc>
                <a:spcPct val="100000"/>
              </a:lnSpc>
              <a:spcBef>
                <a:spcPts val="620"/>
              </a:spcBef>
              <a:buFont typeface="Wingdings"/>
              <a:buChar char=""/>
              <a:tabLst>
                <a:tab pos="509270" algn="l"/>
              </a:tabLst>
            </a:pPr>
            <a:r>
              <a:rPr sz="3600" spc="-5" dirty="0">
                <a:latin typeface="Agency FB"/>
                <a:cs typeface="Agency FB"/>
              </a:rPr>
              <a:t>Error </a:t>
            </a:r>
            <a:r>
              <a:rPr sz="3600" dirty="0">
                <a:latin typeface="Agency FB"/>
                <a:cs typeface="Agency FB"/>
              </a:rPr>
              <a:t>rate </a:t>
            </a:r>
            <a:r>
              <a:rPr sz="3600" spc="-10" dirty="0">
                <a:latin typeface="Agency FB"/>
                <a:cs typeface="Agency FB"/>
              </a:rPr>
              <a:t>during</a:t>
            </a:r>
            <a:r>
              <a:rPr sz="3600" spc="-40" dirty="0">
                <a:latin typeface="Agency FB"/>
                <a:cs typeface="Agency FB"/>
              </a:rPr>
              <a:t> </a:t>
            </a:r>
            <a:r>
              <a:rPr sz="3600" spc="-5" dirty="0">
                <a:latin typeface="Agency FB"/>
                <a:cs typeface="Agency FB"/>
              </a:rPr>
              <a:t>amplification</a:t>
            </a:r>
            <a:endParaRPr sz="3600">
              <a:latin typeface="Agency FB"/>
              <a:cs typeface="Agency FB"/>
            </a:endParaRPr>
          </a:p>
          <a:p>
            <a:pPr marL="420370" indent="-408305">
              <a:lnSpc>
                <a:spcPct val="100000"/>
              </a:lnSpc>
              <a:spcBef>
                <a:spcPts val="620"/>
              </a:spcBef>
              <a:buFont typeface="Wingdings"/>
              <a:buChar char=""/>
              <a:tabLst>
                <a:tab pos="421005" algn="l"/>
              </a:tabLst>
            </a:pPr>
            <a:r>
              <a:rPr sz="3600" spc="-5" dirty="0">
                <a:latin typeface="Agency FB"/>
                <a:cs typeface="Agency FB"/>
              </a:rPr>
              <a:t>Sensitivity to inhibitors</a:t>
            </a:r>
            <a:endParaRPr sz="3600">
              <a:latin typeface="Agency FB"/>
              <a:cs typeface="Agency FB"/>
            </a:endParaRPr>
          </a:p>
          <a:p>
            <a:pPr marL="420370" indent="-408305">
              <a:lnSpc>
                <a:spcPct val="100000"/>
              </a:lnSpc>
              <a:spcBef>
                <a:spcPts val="630"/>
              </a:spcBef>
              <a:buFont typeface="Wingdings"/>
              <a:buChar char=""/>
              <a:tabLst>
                <a:tab pos="421005" algn="l"/>
              </a:tabLst>
            </a:pPr>
            <a:r>
              <a:rPr sz="3600" spc="-5" dirty="0">
                <a:latin typeface="Agency FB"/>
                <a:cs typeface="Agency FB"/>
              </a:rPr>
              <a:t>Contamination</a:t>
            </a:r>
            <a:endParaRPr sz="3600">
              <a:latin typeface="Agency FB"/>
              <a:cs typeface="Agency FB"/>
            </a:endParaRPr>
          </a:p>
          <a:p>
            <a:pPr marL="420370" indent="-408305">
              <a:lnSpc>
                <a:spcPct val="100000"/>
              </a:lnSpc>
              <a:spcBef>
                <a:spcPts val="620"/>
              </a:spcBef>
              <a:buFont typeface="Wingdings"/>
              <a:buChar char=""/>
              <a:tabLst>
                <a:tab pos="421005" algn="l"/>
              </a:tabLst>
            </a:pPr>
            <a:r>
              <a:rPr sz="3600" spc="-5" dirty="0">
                <a:latin typeface="Agency FB"/>
                <a:cs typeface="Agency FB"/>
              </a:rPr>
              <a:t>Artefacts</a:t>
            </a:r>
            <a:endParaRPr sz="36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219200"/>
            <a:ext cx="63246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35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1600" y="1066800"/>
            <a:ext cx="68580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82670" y="262890"/>
            <a:ext cx="144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00"/>
                </a:solidFill>
              </a:rPr>
              <a:t>DNA</a:t>
            </a:r>
            <a:r>
              <a:rPr sz="2400" spc="-9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?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371600" y="4114800"/>
            <a:ext cx="7010400" cy="2495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269" y="313690"/>
            <a:ext cx="408495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Polymerase Chain</a:t>
            </a:r>
            <a:r>
              <a:rPr sz="2000" b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Reaction(PCR)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72200" y="762000"/>
            <a:ext cx="27432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4669" y="1028700"/>
            <a:ext cx="5561330" cy="528447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22860" algn="just">
              <a:lnSpc>
                <a:spcPct val="101699"/>
              </a:lnSpc>
              <a:spcBef>
                <a:spcPts val="50"/>
              </a:spcBef>
              <a:buFont typeface="Wingdings"/>
              <a:buChar char=""/>
              <a:tabLst>
                <a:tab pos="322580" algn="l"/>
              </a:tabLst>
            </a:pPr>
            <a:r>
              <a:rPr sz="2400" spc="-5" dirty="0">
                <a:latin typeface="Calibri"/>
                <a:cs typeface="Calibri"/>
              </a:rPr>
              <a:t>PCR </a:t>
            </a:r>
            <a:r>
              <a:rPr sz="2400" spc="-15" dirty="0">
                <a:latin typeface="Calibri"/>
                <a:cs typeface="Calibri"/>
              </a:rPr>
              <a:t>targets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amplifies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specific </a:t>
            </a:r>
            <a:r>
              <a:rPr sz="2400" spc="-10" dirty="0">
                <a:latin typeface="Calibri"/>
                <a:cs typeface="Calibri"/>
              </a:rPr>
              <a:t>region 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DNA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strand.</a:t>
            </a:r>
            <a:endParaRPr sz="2400">
              <a:latin typeface="Calibri"/>
              <a:cs typeface="Calibri"/>
            </a:endParaRPr>
          </a:p>
          <a:p>
            <a:pPr marL="12700" marR="67310" algn="just">
              <a:lnSpc>
                <a:spcPct val="101400"/>
              </a:lnSpc>
              <a:spcBef>
                <a:spcPts val="610"/>
              </a:spcBef>
              <a:buFont typeface="Wingdings"/>
              <a:buChar char=""/>
              <a:tabLst>
                <a:tab pos="322580" algn="l"/>
              </a:tabLst>
            </a:pPr>
            <a:r>
              <a:rPr sz="2400" dirty="0">
                <a:latin typeface="Calibri"/>
                <a:cs typeface="Calibri"/>
              </a:rPr>
              <a:t>It </a:t>
            </a:r>
            <a:r>
              <a:rPr sz="2400" spc="-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5" dirty="0">
                <a:latin typeface="Calibri"/>
                <a:cs typeface="Calibri"/>
              </a:rPr>
              <a:t>invitro </a:t>
            </a:r>
            <a:r>
              <a:rPr sz="2400" spc="-5" dirty="0">
                <a:latin typeface="Calibri"/>
                <a:cs typeface="Calibri"/>
              </a:rPr>
              <a:t>technique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generate </a:t>
            </a:r>
            <a:r>
              <a:rPr sz="2400" spc="-15" dirty="0">
                <a:latin typeface="Calibri"/>
                <a:cs typeface="Calibri"/>
              </a:rPr>
              <a:t>large  </a:t>
            </a:r>
            <a:r>
              <a:rPr sz="2400" spc="-5" dirty="0">
                <a:latin typeface="Calibri"/>
                <a:cs typeface="Calibri"/>
              </a:rPr>
              <a:t>quantities </a:t>
            </a:r>
            <a:r>
              <a:rPr sz="2400" dirty="0">
                <a:latin typeface="Calibri"/>
                <a:cs typeface="Calibri"/>
              </a:rPr>
              <a:t>of a </a:t>
            </a:r>
            <a:r>
              <a:rPr sz="2400" spc="-5" dirty="0">
                <a:latin typeface="Calibri"/>
                <a:cs typeface="Calibri"/>
              </a:rPr>
              <a:t>specified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DNA.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630"/>
              </a:lnSpc>
              <a:spcBef>
                <a:spcPts val="655"/>
              </a:spcBef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Calibri"/>
                <a:cs typeface="Calibri"/>
              </a:rPr>
              <a:t>Often, only </a:t>
            </a:r>
            <a:r>
              <a:rPr sz="2400" dirty="0">
                <a:latin typeface="Calibri"/>
                <a:cs typeface="Calibri"/>
              </a:rPr>
              <a:t>a small </a:t>
            </a:r>
            <a:r>
              <a:rPr sz="2400" spc="-10" dirty="0">
                <a:latin typeface="Calibri"/>
                <a:cs typeface="Calibri"/>
              </a:rPr>
              <a:t>amount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DNA is  </a:t>
            </a:r>
            <a:r>
              <a:rPr sz="2400" spc="-10" dirty="0">
                <a:latin typeface="Calibri"/>
                <a:cs typeface="Calibri"/>
              </a:rPr>
              <a:t>available </a:t>
            </a:r>
            <a:r>
              <a:rPr sz="2400" dirty="0">
                <a:latin typeface="Calibri"/>
                <a:cs typeface="Calibri"/>
              </a:rPr>
              <a:t>eg.A </a:t>
            </a:r>
            <a:r>
              <a:rPr sz="2400" spc="-15" dirty="0">
                <a:latin typeface="Calibri"/>
                <a:cs typeface="Calibri"/>
              </a:rPr>
              <a:t>drop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blood, </a:t>
            </a:r>
            <a:r>
              <a:rPr sz="2400" dirty="0">
                <a:latin typeface="Calibri"/>
                <a:cs typeface="Calibri"/>
              </a:rPr>
              <a:t>Semen </a:t>
            </a:r>
            <a:r>
              <a:rPr sz="2400" spc="-15" dirty="0">
                <a:latin typeface="Calibri"/>
                <a:cs typeface="Calibri"/>
              </a:rPr>
              <a:t>strains,  </a:t>
            </a:r>
            <a:r>
              <a:rPr sz="2400" spc="-5" dirty="0">
                <a:latin typeface="Calibri"/>
                <a:cs typeface="Calibri"/>
              </a:rPr>
              <a:t>Single </a:t>
            </a:r>
            <a:r>
              <a:rPr sz="2400" spc="-40" dirty="0">
                <a:latin typeface="Calibri"/>
                <a:cs typeface="Calibri"/>
              </a:rPr>
              <a:t>hair, </a:t>
            </a:r>
            <a:r>
              <a:rPr sz="2400" spc="-10" dirty="0">
                <a:latin typeface="Calibri"/>
                <a:cs typeface="Calibri"/>
              </a:rPr>
              <a:t>vaginal </a:t>
            </a:r>
            <a:r>
              <a:rPr sz="2400" spc="-15" dirty="0">
                <a:latin typeface="Calibri"/>
                <a:cs typeface="Calibri"/>
              </a:rPr>
              <a:t>swabs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"/>
            </a:pPr>
            <a:endParaRPr sz="2100">
              <a:latin typeface="Times New Roman"/>
              <a:cs typeface="Times New Roman"/>
            </a:endParaRPr>
          </a:p>
          <a:p>
            <a:pPr marL="241300" marR="1076960">
              <a:lnSpc>
                <a:spcPct val="90100"/>
              </a:lnSpc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Two methods currently exist for  amplifying the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DNA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or making  copies</a:t>
            </a:r>
            <a:endParaRPr sz="2400">
              <a:latin typeface="Arial"/>
              <a:cs typeface="Arial"/>
            </a:endParaRPr>
          </a:p>
          <a:p>
            <a:pPr marL="697865" marR="399415" lvl="1">
              <a:lnSpc>
                <a:spcPts val="2590"/>
              </a:lnSpc>
              <a:spcBef>
                <a:spcPts val="40"/>
              </a:spcBef>
              <a:buSzPct val="95833"/>
              <a:buFont typeface="Wingdings"/>
              <a:buChar char=""/>
              <a:tabLst>
                <a:tab pos="970915" algn="l"/>
              </a:tabLst>
            </a:pP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Cloning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—takes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long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time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for  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enough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clones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reach</a:t>
            </a:r>
            <a:r>
              <a:rPr sz="2400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maturity</a:t>
            </a:r>
            <a:endParaRPr sz="2400">
              <a:latin typeface="Arial"/>
              <a:cs typeface="Arial"/>
            </a:endParaRPr>
          </a:p>
          <a:p>
            <a:pPr marL="697865" marR="454025" lvl="1">
              <a:lnSpc>
                <a:spcPts val="2590"/>
              </a:lnSpc>
              <a:buSzPct val="95833"/>
              <a:buFont typeface="Wingdings"/>
              <a:buChar char=""/>
              <a:tabLst>
                <a:tab pos="1054100" algn="l"/>
              </a:tabLst>
            </a:pPr>
            <a:r>
              <a:rPr sz="2400" b="1" spc="-5" dirty="0">
                <a:solidFill>
                  <a:srgbClr val="660066"/>
                </a:solidFill>
                <a:latin typeface="Arial"/>
                <a:cs typeface="Arial"/>
              </a:rPr>
              <a:t>PCR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—works on even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single  molecule</a:t>
            </a:r>
            <a:r>
              <a:rPr sz="2400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quickly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640" y="1291589"/>
            <a:ext cx="4005579" cy="44196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720"/>
              </a:spcBef>
              <a:buFont typeface="Wingdings"/>
              <a:buChar char=""/>
              <a:tabLst>
                <a:tab pos="368300" algn="l"/>
              </a:tabLst>
            </a:pPr>
            <a:r>
              <a:rPr sz="3600" spc="-5" dirty="0">
                <a:latin typeface="Agency FB"/>
                <a:cs typeface="Agency FB"/>
              </a:rPr>
              <a:t>DNA Template</a:t>
            </a:r>
            <a:endParaRPr sz="3600">
              <a:latin typeface="Agency FB"/>
              <a:cs typeface="Agency FB"/>
            </a:endParaRPr>
          </a:p>
          <a:p>
            <a:pPr marL="368300" indent="-342900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368300" algn="l"/>
              </a:tabLst>
            </a:pPr>
            <a:r>
              <a:rPr sz="3600" spc="-10" dirty="0">
                <a:latin typeface="Agency FB"/>
                <a:cs typeface="Agency FB"/>
              </a:rPr>
              <a:t>Primers</a:t>
            </a:r>
            <a:endParaRPr sz="3600">
              <a:latin typeface="Agency FB"/>
              <a:cs typeface="Agency FB"/>
            </a:endParaRPr>
          </a:p>
          <a:p>
            <a:pPr marL="368300" indent="-342900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368300" algn="l"/>
              </a:tabLst>
            </a:pPr>
            <a:r>
              <a:rPr sz="3600" dirty="0">
                <a:latin typeface="Agency FB"/>
                <a:cs typeface="Agency FB"/>
              </a:rPr>
              <a:t>Taq </a:t>
            </a:r>
            <a:r>
              <a:rPr sz="3600" spc="-5" dirty="0">
                <a:latin typeface="Agency FB"/>
                <a:cs typeface="Agency FB"/>
              </a:rPr>
              <a:t>polymerase</a:t>
            </a:r>
            <a:endParaRPr sz="3600">
              <a:latin typeface="Agency FB"/>
              <a:cs typeface="Agency FB"/>
            </a:endParaRPr>
          </a:p>
          <a:p>
            <a:pPr marL="25400" marR="852805">
              <a:lnSpc>
                <a:spcPct val="114399"/>
              </a:lnSpc>
              <a:spcBef>
                <a:spcPts val="5"/>
              </a:spcBef>
              <a:buFont typeface="Wingdings"/>
              <a:buChar char=""/>
              <a:tabLst>
                <a:tab pos="368300" algn="l"/>
              </a:tabLst>
            </a:pPr>
            <a:r>
              <a:rPr sz="3600" spc="-5" dirty="0">
                <a:latin typeface="Agency FB"/>
                <a:cs typeface="Agency FB"/>
              </a:rPr>
              <a:t>Deoxynucleoside  tri</a:t>
            </a:r>
            <a:r>
              <a:rPr sz="3600" spc="-10" dirty="0">
                <a:latin typeface="Agency FB"/>
                <a:cs typeface="Agency FB"/>
              </a:rPr>
              <a:t>p</a:t>
            </a:r>
            <a:r>
              <a:rPr sz="3600" dirty="0">
                <a:latin typeface="Agency FB"/>
                <a:cs typeface="Agency FB"/>
              </a:rPr>
              <a:t>h</a:t>
            </a:r>
            <a:r>
              <a:rPr sz="3600" spc="5" dirty="0">
                <a:latin typeface="Agency FB"/>
                <a:cs typeface="Agency FB"/>
              </a:rPr>
              <a:t>o</a:t>
            </a:r>
            <a:r>
              <a:rPr sz="3600" spc="-5" dirty="0">
                <a:latin typeface="Agency FB"/>
                <a:cs typeface="Agency FB"/>
              </a:rPr>
              <a:t>s</a:t>
            </a:r>
            <a:r>
              <a:rPr sz="3600" dirty="0">
                <a:latin typeface="Agency FB"/>
                <a:cs typeface="Agency FB"/>
              </a:rPr>
              <a:t>p</a:t>
            </a:r>
            <a:r>
              <a:rPr sz="3600" spc="-15" dirty="0">
                <a:latin typeface="Agency FB"/>
                <a:cs typeface="Agency FB"/>
              </a:rPr>
              <a:t>h</a:t>
            </a:r>
            <a:r>
              <a:rPr sz="3600" spc="10" dirty="0">
                <a:latin typeface="Agency FB"/>
                <a:cs typeface="Agency FB"/>
              </a:rPr>
              <a:t>a</a:t>
            </a:r>
            <a:r>
              <a:rPr sz="3600" spc="-5" dirty="0">
                <a:latin typeface="Agency FB"/>
                <a:cs typeface="Agency FB"/>
              </a:rPr>
              <a:t>t</a:t>
            </a:r>
            <a:r>
              <a:rPr sz="3600" dirty="0">
                <a:latin typeface="Agency FB"/>
                <a:cs typeface="Agency FB"/>
              </a:rPr>
              <a:t>e</a:t>
            </a:r>
            <a:r>
              <a:rPr sz="3600" spc="-5" dirty="0">
                <a:latin typeface="Agency FB"/>
                <a:cs typeface="Agency FB"/>
              </a:rPr>
              <a:t>s</a:t>
            </a:r>
            <a:r>
              <a:rPr sz="3600" dirty="0">
                <a:latin typeface="Agency FB"/>
                <a:cs typeface="Agency FB"/>
              </a:rPr>
              <a:t>(d</a:t>
            </a:r>
            <a:r>
              <a:rPr sz="3600" spc="-5" dirty="0">
                <a:latin typeface="Agency FB"/>
                <a:cs typeface="Agency FB"/>
              </a:rPr>
              <a:t>NT</a:t>
            </a:r>
            <a:r>
              <a:rPr sz="3600" dirty="0">
                <a:latin typeface="Agency FB"/>
                <a:cs typeface="Agency FB"/>
              </a:rPr>
              <a:t>P</a:t>
            </a:r>
            <a:r>
              <a:rPr sz="3600" spc="5" dirty="0">
                <a:latin typeface="Agency FB"/>
                <a:cs typeface="Agency FB"/>
              </a:rPr>
              <a:t>s</a:t>
            </a:r>
            <a:r>
              <a:rPr sz="3600" dirty="0">
                <a:latin typeface="Agency FB"/>
                <a:cs typeface="Agency FB"/>
              </a:rPr>
              <a:t>)</a:t>
            </a:r>
            <a:endParaRPr sz="3600">
              <a:latin typeface="Agency FB"/>
              <a:cs typeface="Agency FB"/>
            </a:endParaRPr>
          </a:p>
          <a:p>
            <a:pPr marL="368300" indent="-342900">
              <a:lnSpc>
                <a:spcPct val="100000"/>
              </a:lnSpc>
              <a:spcBef>
                <a:spcPts val="620"/>
              </a:spcBef>
              <a:buFont typeface="Wingdings"/>
              <a:buChar char=""/>
              <a:tabLst>
                <a:tab pos="368300" algn="l"/>
              </a:tabLst>
            </a:pPr>
            <a:r>
              <a:rPr sz="3600" spc="-5" dirty="0">
                <a:latin typeface="Agency FB"/>
                <a:cs typeface="Agency FB"/>
              </a:rPr>
              <a:t>Buffer</a:t>
            </a:r>
            <a:r>
              <a:rPr sz="3600" spc="-15" dirty="0">
                <a:latin typeface="Agency FB"/>
                <a:cs typeface="Agency FB"/>
              </a:rPr>
              <a:t> </a:t>
            </a:r>
            <a:r>
              <a:rPr sz="3600" spc="-5" dirty="0">
                <a:latin typeface="Agency FB"/>
                <a:cs typeface="Agency FB"/>
              </a:rPr>
              <a:t>solution</a:t>
            </a:r>
            <a:endParaRPr sz="3600">
              <a:latin typeface="Agency FB"/>
              <a:cs typeface="Agency FB"/>
            </a:endParaRPr>
          </a:p>
          <a:p>
            <a:pPr marL="368300" indent="-342900">
              <a:lnSpc>
                <a:spcPct val="100000"/>
              </a:lnSpc>
              <a:spcBef>
                <a:spcPts val="630"/>
              </a:spcBef>
              <a:buFont typeface="Wingdings"/>
              <a:buChar char=""/>
              <a:tabLst>
                <a:tab pos="368300" algn="l"/>
              </a:tabLst>
            </a:pPr>
            <a:r>
              <a:rPr sz="3600" spc="-5" dirty="0">
                <a:latin typeface="Agency FB"/>
                <a:cs typeface="Agency FB"/>
              </a:rPr>
              <a:t>Divalent cations(eg.Mg</a:t>
            </a:r>
            <a:r>
              <a:rPr sz="3150" spc="-7" baseline="29100" dirty="0">
                <a:latin typeface="Agency FB"/>
                <a:cs typeface="Agency FB"/>
              </a:rPr>
              <a:t>2+</a:t>
            </a:r>
            <a:r>
              <a:rPr sz="3150" spc="-82" baseline="29100" dirty="0">
                <a:latin typeface="Agency FB"/>
                <a:cs typeface="Agency FB"/>
              </a:rPr>
              <a:t> </a:t>
            </a:r>
            <a:r>
              <a:rPr sz="3600" dirty="0">
                <a:latin typeface="Agency FB"/>
                <a:cs typeface="Agency FB"/>
              </a:rPr>
              <a:t>)</a:t>
            </a:r>
            <a:endParaRPr sz="3600">
              <a:latin typeface="Agency FB"/>
              <a:cs typeface="Agency FB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1869" y="339090"/>
            <a:ext cx="57689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u="heavy" spc="18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oudy Stout"/>
                <a:cs typeface="Goudy Stout"/>
              </a:rPr>
              <a:t>Requirements </a:t>
            </a:r>
            <a:r>
              <a:rPr sz="2400" b="1" u="heavy" spc="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oudy Stout"/>
                <a:cs typeface="Goudy Stout"/>
              </a:rPr>
              <a:t>of </a:t>
            </a:r>
            <a:r>
              <a:rPr sz="2400" b="1" spc="90" dirty="0">
                <a:solidFill>
                  <a:srgbClr val="000000"/>
                </a:solidFill>
                <a:latin typeface="Goudy Stout"/>
                <a:cs typeface="Goudy Stout"/>
              </a:rPr>
              <a:t> </a:t>
            </a:r>
            <a:r>
              <a:rPr sz="2400" b="1" u="heavy" spc="1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Goudy Stout"/>
                <a:cs typeface="Goudy Stout"/>
              </a:rPr>
              <a:t>PCR</a:t>
            </a:r>
            <a:endParaRPr sz="2400">
              <a:latin typeface="Goudy Stout"/>
              <a:cs typeface="Goudy Stou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66690" y="3276600"/>
            <a:ext cx="342011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53200" y="1066800"/>
            <a:ext cx="1438909" cy="190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3670" y="594359"/>
            <a:ext cx="36798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Rounded MT Bold"/>
                <a:cs typeface="Arial Rounded MT Bold"/>
              </a:rPr>
              <a:t>STEPS</a:t>
            </a:r>
            <a:r>
              <a:rPr sz="3200" u="heavy" spc="-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Rounded MT Bold"/>
                <a:cs typeface="Arial Rounded MT Bold"/>
              </a:rPr>
              <a:t> </a:t>
            </a:r>
            <a:r>
              <a:rPr sz="3200" u="heavy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 Rounded MT Bold"/>
                <a:cs typeface="Arial Rounded MT Bold"/>
              </a:rPr>
              <a:t>INVOLVED:</a:t>
            </a:r>
            <a:endParaRPr sz="32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7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764540" y="1597659"/>
            <a:ext cx="7715250" cy="341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60066"/>
                </a:solidFill>
                <a:latin typeface="Goudy Stout"/>
                <a:cs typeface="Goudy Stout"/>
              </a:rPr>
              <a:t>DENATURATION:</a:t>
            </a:r>
            <a:endParaRPr sz="2400">
              <a:latin typeface="Goudy Stout"/>
              <a:cs typeface="Goudy Stou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3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3400"/>
              </a:lnSpc>
              <a:buFont typeface="Wingdings"/>
              <a:buChar char=""/>
              <a:tabLst>
                <a:tab pos="355600" algn="l"/>
              </a:tabLst>
            </a:pPr>
            <a:r>
              <a:rPr sz="3200" dirty="0">
                <a:latin typeface="Agency FB"/>
                <a:cs typeface="Agency FB"/>
              </a:rPr>
              <a:t>The reaction mixture </a:t>
            </a:r>
            <a:r>
              <a:rPr sz="3200" spc="-5" dirty="0">
                <a:latin typeface="Agency FB"/>
                <a:cs typeface="Agency FB"/>
              </a:rPr>
              <a:t>is </a:t>
            </a:r>
            <a:r>
              <a:rPr sz="3200" dirty="0">
                <a:latin typeface="Agency FB"/>
                <a:cs typeface="Agency FB"/>
              </a:rPr>
              <a:t>heated to a temperature between  </a:t>
            </a:r>
            <a:r>
              <a:rPr sz="3200" spc="-5" dirty="0">
                <a:latin typeface="Agency FB"/>
                <a:cs typeface="Agency FB"/>
              </a:rPr>
              <a:t>90-98° </a:t>
            </a:r>
            <a:r>
              <a:rPr sz="3200" dirty="0">
                <a:latin typeface="Agency FB"/>
                <a:cs typeface="Agency FB"/>
              </a:rPr>
              <a:t>C so </a:t>
            </a:r>
            <a:r>
              <a:rPr sz="3200" spc="-5" dirty="0">
                <a:latin typeface="Agency FB"/>
                <a:cs typeface="Agency FB"/>
              </a:rPr>
              <a:t>that </a:t>
            </a:r>
            <a:r>
              <a:rPr sz="3200" dirty="0">
                <a:latin typeface="Agency FB"/>
                <a:cs typeface="Agency FB"/>
              </a:rPr>
              <a:t>the ds DNA is denatured into single  strands </a:t>
            </a:r>
            <a:r>
              <a:rPr sz="3200" spc="-5" dirty="0">
                <a:latin typeface="Agency FB"/>
                <a:cs typeface="Agency FB"/>
              </a:rPr>
              <a:t>by </a:t>
            </a:r>
            <a:r>
              <a:rPr sz="3200" dirty="0">
                <a:latin typeface="Agency FB"/>
                <a:cs typeface="Agency FB"/>
              </a:rPr>
              <a:t>disrupting the hydrogen bonds between  complementary</a:t>
            </a:r>
            <a:r>
              <a:rPr sz="3200" spc="-5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bases.</a:t>
            </a:r>
            <a:endParaRPr sz="3200">
              <a:latin typeface="Agency FB"/>
              <a:cs typeface="Agency FB"/>
            </a:endParaRPr>
          </a:p>
          <a:p>
            <a:pPr marL="355600" indent="-342900">
              <a:lnSpc>
                <a:spcPct val="100000"/>
              </a:lnSpc>
              <a:spcBef>
                <a:spcPts val="550"/>
              </a:spcBef>
              <a:buFont typeface="Wingdings"/>
              <a:buChar char=""/>
              <a:tabLst>
                <a:tab pos="355600" algn="l"/>
              </a:tabLst>
            </a:pPr>
            <a:r>
              <a:rPr sz="3200" spc="-5" dirty="0">
                <a:latin typeface="Agency FB"/>
                <a:cs typeface="Agency FB"/>
              </a:rPr>
              <a:t>Duration of </a:t>
            </a:r>
            <a:r>
              <a:rPr sz="3200" dirty="0">
                <a:latin typeface="Agency FB"/>
                <a:cs typeface="Agency FB"/>
              </a:rPr>
              <a:t>this step </a:t>
            </a:r>
            <a:r>
              <a:rPr sz="3200" spc="-5" dirty="0">
                <a:latin typeface="Agency FB"/>
                <a:cs typeface="Agency FB"/>
              </a:rPr>
              <a:t>is 1-2</a:t>
            </a:r>
            <a:r>
              <a:rPr sz="3200" spc="10" dirty="0">
                <a:latin typeface="Agency FB"/>
                <a:cs typeface="Agency FB"/>
              </a:rPr>
              <a:t> </a:t>
            </a:r>
            <a:r>
              <a:rPr sz="3200" dirty="0">
                <a:latin typeface="Agency FB"/>
                <a:cs typeface="Agency FB"/>
              </a:rPr>
              <a:t>mins.</a:t>
            </a:r>
            <a:endParaRPr sz="3200">
              <a:latin typeface="Agency FB"/>
              <a:cs typeface="Agency F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533400"/>
            <a:ext cx="7543800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45"/>
              </a:lnSpc>
            </a:pPr>
            <a:fld id="{81D60167-4931-47E6-BA6A-407CBD079E47}" type="slidenum">
              <a:rPr dirty="0"/>
              <a:pPr marL="123825">
                <a:lnSpc>
                  <a:spcPts val="1645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889" y="135889"/>
            <a:ext cx="8867140" cy="6582409"/>
          </a:xfrm>
          <a:custGeom>
            <a:avLst/>
            <a:gdLst/>
            <a:ahLst/>
            <a:cxnLst/>
            <a:rect l="l" t="t" r="r" b="b"/>
            <a:pathLst>
              <a:path w="8867140" h="6582409">
                <a:moveTo>
                  <a:pt x="0" y="0"/>
                </a:moveTo>
                <a:lnTo>
                  <a:pt x="8867140" y="0"/>
                </a:lnTo>
                <a:lnTo>
                  <a:pt x="8867140" y="6582409"/>
                </a:lnTo>
                <a:lnTo>
                  <a:pt x="0" y="6582409"/>
                </a:lnTo>
                <a:lnTo>
                  <a:pt x="0" y="0"/>
                </a:lnTo>
                <a:close/>
              </a:path>
            </a:pathLst>
          </a:custGeom>
          <a:solidFill>
            <a:srgbClr val="66CC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455930"/>
            <a:ext cx="7391400" cy="5539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dirty="0"/>
              <a:pPr marL="25400">
                <a:lnSpc>
                  <a:spcPts val="1645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1108</Words>
  <Application>Microsoft Office PowerPoint</Application>
  <PresentationFormat>On-screen Show (4:3)</PresentationFormat>
  <Paragraphs>223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History</vt:lpstr>
      <vt:lpstr>Slide 3</vt:lpstr>
      <vt:lpstr>DNA ?</vt:lpstr>
      <vt:lpstr>Polymerase Chain Reaction(PCR)</vt:lpstr>
      <vt:lpstr>Requirements of  PCR</vt:lpstr>
      <vt:lpstr>STEPS INVOLVED:</vt:lpstr>
      <vt:lpstr>Slide 8</vt:lpstr>
      <vt:lpstr>Slide 9</vt:lpstr>
      <vt:lpstr>ANNEALING:</vt:lpstr>
      <vt:lpstr>Slide 11</vt:lpstr>
      <vt:lpstr>Slide 12</vt:lpstr>
      <vt:lpstr>Slide 13</vt:lpstr>
      <vt:lpstr>Slide 14</vt:lpstr>
      <vt:lpstr>Slide 15</vt:lpstr>
      <vt:lpstr>OLD PCR</vt:lpstr>
      <vt:lpstr>Factors for Optimal PCR:</vt:lpstr>
      <vt:lpstr>Slide 18</vt:lpstr>
      <vt:lpstr>Slide 19</vt:lpstr>
      <vt:lpstr>Variations of PCR: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Other types  of PCR</vt:lpstr>
      <vt:lpstr>Slide 32</vt:lpstr>
      <vt:lpstr>Advantages:</vt:lpstr>
      <vt:lpstr>Limitations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Keshav Vivek</cp:lastModifiedBy>
  <cp:revision>1</cp:revision>
  <dcterms:created xsi:type="dcterms:W3CDTF">2019-10-04T05:13:26Z</dcterms:created>
  <dcterms:modified xsi:type="dcterms:W3CDTF">2019-10-04T05:15:41Z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2012-01-20T00:00:00Z</vt:filetime>
  </property>
  <property fmtid="{D5CDD505-2E9C-101B-9397-08002B2CF9AE}" pid="3" name="Creator">
    <vt:lpwstr>Impress</vt:lpwstr>
  </property>
  <property fmtid="{D5CDD505-2E9C-101B-9397-08002B2CF9AE}" pid="4" name="LastSaved">
    <vt:filetime>2012-01-20T00:00:00Z</vt:filetime>
  </property>
</Properties>
</file>