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297" r:id="rId6"/>
    <p:sldId id="298" r:id="rId7"/>
    <p:sldId id="299" r:id="rId8"/>
    <p:sldId id="300" r:id="rId9"/>
    <p:sldId id="301" r:id="rId10"/>
    <p:sldId id="302" r:id="rId11"/>
    <p:sldId id="303" r:id="rId12"/>
    <p:sldId id="304" r:id="rId13"/>
    <p:sldId id="287"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टोपी</a:t>
            </a:r>
            <a:endParaRPr lang="en-US" sz="6600" dirty="0"/>
          </a:p>
          <a:p>
            <a:pPr algn="ctr"/>
            <a:r>
              <a:rPr lang="en-IN" sz="6600" dirty="0"/>
              <a:t>Topi</a:t>
            </a:r>
            <a:r>
              <a:rPr lang="hi-IN" sz="6600" dirty="0"/>
              <a:t> </a:t>
            </a:r>
            <a:endParaRPr lang="en-IN" sz="6600" dirty="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56728"/>
            <a:ext cx="16272165" cy="6953971"/>
          </a:xfrm>
        </p:spPr>
        <p:txBody>
          <a:bodyPr>
            <a:noAutofit/>
          </a:bodyPr>
          <a:lstStyle/>
          <a:p>
            <a:pPr algn="l"/>
            <a:r>
              <a:rPr lang="hi-IN" sz="3600" dirty="0"/>
              <a:t>इस कहानी के लेखक संजय जी हैं। यह कहानी एक लोक कथा है।यहां पर टोपी को शक्ति और इज्जत का प्रतीक बताया गया हैं। इस कहानी के जरिए लेखक दो बातें कहना चाहते हैं।</a:t>
            </a:r>
            <a:br>
              <a:rPr lang="hi-IN" sz="3600" dirty="0"/>
            </a:br>
            <a:br>
              <a:rPr lang="hi-IN" sz="3600" dirty="0"/>
            </a:br>
            <a:r>
              <a:rPr lang="hi-IN" sz="3600" dirty="0"/>
              <a:t>पहला यह कि कैसे शक्तिशाली लोग अपनी शक्ति का अनुचित प्रयोग कर अपना काम करवाते हैं। और उनको उनका पूरा मेहनताना भी नहीं देते हैं। लोग भी उनका काम पूरे मन से नहीं करते हैं। अगर उनके काम के बदले उन्हें पूरा मेहनताना दिया जाए तो , वो अपना काम पूरी ईमानदारी और सच्चाई के साथ करेंगे।</a:t>
            </a:r>
            <a:br>
              <a:rPr lang="hi-IN" sz="3600" dirty="0"/>
            </a:br>
            <a:br>
              <a:rPr lang="hi-IN" sz="3600" dirty="0"/>
            </a:br>
            <a:r>
              <a:rPr lang="hi-IN" sz="3600" dirty="0"/>
              <a:t>और दूसरी बात ये कि , अगर किसी काम को करने के लिए मन में दृढ़ इच्छा शक्ति हो तो , कोई भी लक्ष्य असंभव नहीं होता है। और कोई भी मुश्किल आपका रास्ता नहीं रोक सकती है।</a:t>
            </a:r>
            <a:br>
              <a:rPr lang="hi-IN" sz="3600" dirty="0"/>
            </a:br>
            <a:br>
              <a:rPr lang="hi-IN" sz="3600" dirty="0"/>
            </a:br>
            <a:r>
              <a:rPr lang="hi-IN" sz="3600" dirty="0"/>
              <a:t>लेखक ने इसमें मुहावरों का बहुत शानदार प्रयोग किया हैं। हर बात को मुहावरों के द्वारा कहने की कोशिश की हैं।</a:t>
            </a: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extLst>
      <p:ext uri="{BB962C8B-B14F-4D97-AF65-F5344CB8AC3E}">
        <p14:creationId xmlns:p14="http://schemas.microsoft.com/office/powerpoint/2010/main" val="150310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56728"/>
            <a:ext cx="16272165" cy="6953971"/>
          </a:xfrm>
        </p:spPr>
        <p:txBody>
          <a:bodyPr>
            <a:noAutofit/>
          </a:bodyPr>
          <a:lstStyle/>
          <a:p>
            <a:pPr algn="l"/>
            <a:r>
              <a:rPr lang="hi-IN" sz="3600" b="1" dirty="0"/>
              <a:t>पाठ का सार </a:t>
            </a:r>
            <a:br>
              <a:rPr lang="en-US" sz="3600" b="1" dirty="0"/>
            </a:br>
            <a:br>
              <a:rPr lang="hi-IN" sz="3600" dirty="0"/>
            </a:br>
            <a:r>
              <a:rPr lang="hi-IN" sz="3600" dirty="0"/>
              <a:t>इस खूबसूरत कहानी की शुरुआत होती है एक गौरैया के जोड़े की बातचीत से। दोनों (नर व मादा गौरैया) एक दूसरे के साथी थे और दोनों में बहुत प्रेम भी था। वो दोनों जहाँ जाते , साथ जाते , साथ खाते-पीते , हँसते , रोते और खूब बातें करते। दोनों अपने सारे काम साथ-साथ करते थे और बहुत खुश रहते थे। </a:t>
            </a:r>
            <a:br>
              <a:rPr lang="hi-IN" sz="3600" dirty="0"/>
            </a:br>
            <a:br>
              <a:rPr lang="hi-IN" sz="3600" dirty="0"/>
            </a:br>
            <a:r>
              <a:rPr lang="hi-IN" sz="3600" dirty="0"/>
              <a:t>एक बार मादा गौरैया ने किसी मनुष्य को कपड़े पहने देखा। तो उसने नर गौरैया ने कहा कि मनुष्य वस्त्रों में कितना सुंदर लगता हैं। तब नर गौरैया ने मादा गौरैया को समझाते हुए कहा कि वस्त्र मनुष्य को सुंदर नहीं बनाते बल्कि वो तो उसका वास्तविक सौंदर्य ढक देते है।और हमें वस्त्रों की कोई आवश्यकता नहीं। हम तो ऐसे ही बहुत सुंदर दिखते हैं।</a:t>
            </a: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24774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56728"/>
            <a:ext cx="16272165" cy="6953971"/>
          </a:xfrm>
        </p:spPr>
        <p:txBody>
          <a:bodyPr>
            <a:noAutofit/>
          </a:bodyPr>
          <a:lstStyle/>
          <a:p>
            <a:pPr algn="l"/>
            <a:r>
              <a:rPr lang="hi-IN" sz="3600" dirty="0"/>
              <a:t>इस पर मादा गौरैया कहती है कि मनुष्य केवल अपने आप को सुन्दर दिखाने के लिए ही कपड़े नहीं पहनता बल्कि गर्मी , सर्दी , बरसात जैसे मौसमों की मार से खुद को बचाने के लिए भी मनुष्य कपड़े पहनता है।</a:t>
            </a:r>
            <a:br>
              <a:rPr lang="hi-IN" sz="3600" dirty="0"/>
            </a:br>
            <a:br>
              <a:rPr lang="hi-IN" sz="3600" dirty="0"/>
            </a:br>
            <a:r>
              <a:rPr lang="hi-IN" sz="3600" dirty="0"/>
              <a:t>तब नर गौरैया , मादा गौरैया को समझाते हुए कहता है कि असली टोपी तो आदमियों का राजा पहनता है। वैसे इस टेापी की इज्जत को बचाये रखने में कितने ही लोगों का दिवाला निकल जाता है। और मनुष्य अपनी इज्जत को बचाने या अपने स्वार्थ की पूर्ति के लिए ना जाने कितने ही लोगों को टोपी पहनाता (बेवकूफ बनाता) है।</a:t>
            </a:r>
            <a:br>
              <a:rPr lang="en-US" sz="3600" dirty="0"/>
            </a:br>
            <a:br>
              <a:rPr lang="en-US" sz="3600" dirty="0"/>
            </a:br>
            <a:r>
              <a:rPr lang="hi-IN" sz="3600" dirty="0"/>
              <a:t>मगर मादा गौरैया को टोपी पहनने का शौक चढ़ गया। और उसने अपने लिए एक सुंदर सी टोपी बनाने की ठान ली और इस दिशा में उसने अपना प्रयास भी शुरू कर दिया।</a:t>
            </a: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extLst>
      <p:ext uri="{BB962C8B-B14F-4D97-AF65-F5344CB8AC3E}">
        <p14:creationId xmlns:p14="http://schemas.microsoft.com/office/powerpoint/2010/main" val="215182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56728"/>
            <a:ext cx="16272165" cy="6953971"/>
          </a:xfrm>
        </p:spPr>
        <p:txBody>
          <a:bodyPr>
            <a:noAutofit/>
          </a:bodyPr>
          <a:lstStyle/>
          <a:p>
            <a:pPr algn="l"/>
            <a:r>
              <a:rPr lang="hi-IN" sz="3600" dirty="0"/>
              <a:t>अगले दिन सुबह-सुबह रोज की तरह नर गौरैया और मादा गौरैया दाना चुगने एक कूड़े के ढेर के पास गए । दाना चुगते-चुगते अचानक मादा गौरैया को रुई का एक टुकड़ा मिल गया। रुई का टुकड़ा देखकर मादा गौरैया ख़ुशी से कूड़े के ढेर पर लोटने लगी। </a:t>
            </a:r>
            <a:br>
              <a:rPr lang="en-US" sz="3600" dirty="0"/>
            </a:br>
            <a:br>
              <a:rPr lang="en-US" sz="3600" dirty="0"/>
            </a:br>
            <a:r>
              <a:rPr lang="hi-IN" sz="3600" dirty="0"/>
              <a:t>अब यहां से शुरू होता है छोटी सी गौरैया का उस रुई से खूबसूरत सी टोपी बनाने तक का सफर। </a:t>
            </a:r>
            <a:br>
              <a:rPr lang="en-US" sz="3600" dirty="0"/>
            </a:br>
            <a:br>
              <a:rPr lang="en-US" sz="3600" dirty="0"/>
            </a:br>
            <a:r>
              <a:rPr lang="hi-IN" sz="3600" dirty="0"/>
              <a:t>सबसे पहले गौरैया उस रुई को धुनिया के पास ले जाकर धुनवाने की कोशिश करती है। लेकिन धुनिया उसका काम मुफ्त में करने से मना कर देता है। लेकिन जब वह उसको , उसकी मेहनत का पूरा हिसाब यानी उस रुई में से आधी रुई देने की बात करती है तो , धुनिया खुशी खुशी उसकी रूई धुन देता है।</a:t>
            </a:r>
            <a:br>
              <a:rPr lang="hi-IN" sz="3600" dirty="0"/>
            </a:br>
            <a:br>
              <a:rPr lang="hi-IN" sz="3600" dirty="0"/>
            </a:b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413178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56728"/>
            <a:ext cx="16272165" cy="6953971"/>
          </a:xfrm>
        </p:spPr>
        <p:txBody>
          <a:bodyPr>
            <a:noAutofit/>
          </a:bodyPr>
          <a:lstStyle/>
          <a:p>
            <a:pPr algn="l"/>
            <a:r>
              <a:rPr lang="hi-IN" sz="3600" dirty="0"/>
              <a:t>फिर गौरैया उस धुनी हुई रुई का सूत कतवाने के लिए कोरी के पास ले जाती है। और उसे भी आधा सूत मेहनताने के रूप में दे देती है। उसके बाद गौरैया धागे से कपड़ा बनवाने के लिए बुनकर के पास पहुंचती है। और बुनकर को भी कपड़े का आधा हिस्सा मेहनताने के रूप में दे कर धागे से कपड़ा बनवा लेती है।</a:t>
            </a:r>
            <a:br>
              <a:rPr lang="en-US" sz="3600" dirty="0"/>
            </a:br>
            <a:br>
              <a:rPr lang="en-US" sz="3600" dirty="0"/>
            </a:br>
            <a:r>
              <a:rPr lang="hi-IN" sz="3600" dirty="0"/>
              <a:t>उसे बाद गौरैया उस कपड़े से टोपी बनाने के लिए दर्जी के पास पहुंचती है। उसे भी उसकी मजदूरी के रूप में आधा कपड़ा दे देती हैं। दर्जी ने खुश हो कर न सिर्फ उसकी टोपी बनाई  , साथ में उसमें पाँच ऊन के फूल भी लगा दिए। गौरैया की टोपी अब बहुत सुन्दर लग रही थी। अब तो नर गौरैया को भी कहना ही पड़ा कि तुम टोपी पहन कर बिल्कुल रानी लग रही हो।</a:t>
            </a: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196416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89345"/>
            <a:ext cx="16272165" cy="7332517"/>
          </a:xfrm>
        </p:spPr>
        <p:txBody>
          <a:bodyPr>
            <a:noAutofit/>
          </a:bodyPr>
          <a:lstStyle/>
          <a:p>
            <a:pPr algn="l"/>
            <a:r>
              <a:rPr lang="hi-IN" sz="3600" dirty="0"/>
              <a:t>उस टोपी को पहनने के बाद गौरैया के मन में राजा से मिलने की इच्छा हुई। और वह टोपी पहन कर राजा के महल में पहुँची। उस समय राजा छत पर मालिश करवा रहा था। गौरैया ने राजा का मजाक उड़ाना शुरू कर दिया।जिससे राजा को क्रोध आ गया। और उसने अपने सैनिकों को गौरैया को मारने का आदेश दे दिया। सैनिकों ने गौरैया को मारा तो नहीं , मगर उसकी टोपी छीन ली।</a:t>
            </a:r>
            <a:br>
              <a:rPr lang="en-US" sz="3600" dirty="0"/>
            </a:br>
            <a:br>
              <a:rPr lang="en-US" sz="3600" dirty="0"/>
            </a:br>
            <a:r>
              <a:rPr lang="hi-IN" sz="3600" dirty="0"/>
              <a:t>राजा ने जब उसकी सुन्दर टोपी को देखा तो वह हैरान रह गया। उसने गौरैया से पूछा कि इतनी सुन्दर टोपी किसने बनाई। गौरैया ने बताया कि टोपी दर्जी ने बनाई हैं। तब राजा ने दर्ज़ी को बुलवाया। दर्जी ने टोपी सुन्दर बनने का कारण कपड़े का अच्छा होना बताया। इस प्रकार फिर एक एक कर बुनकर , कोरी व धुनिया को राजा ने अपने दरवार में बुलाया।</a:t>
            </a:r>
            <a:br>
              <a:rPr lang="hi-IN" sz="3600" dirty="0"/>
            </a:br>
            <a:br>
              <a:rPr lang="hi-IN" sz="3600" dirty="0"/>
            </a:br>
            <a:r>
              <a:rPr lang="hi-IN" sz="3600" dirty="0"/>
              <a:t>सभी ने राजा को बताया कि गौरैया ने सभी को उनकी मेहनत की पूरी मजदूरी दी थी। इसलिए उन्होंने भी ईमानदारी से काम किया।</a:t>
            </a: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265963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1007917" y="2456728"/>
            <a:ext cx="16272165" cy="6953971"/>
          </a:xfrm>
        </p:spPr>
        <p:txBody>
          <a:bodyPr>
            <a:noAutofit/>
          </a:bodyPr>
          <a:lstStyle/>
          <a:p>
            <a:pPr algn="l"/>
            <a:r>
              <a:rPr lang="hi-IN" sz="3600" dirty="0"/>
              <a:t>अपनी टोपी छीनती देख गौरैया जोर जोर से चिल्लाने लगती हैं कि उसने हर व्यक्ति को उसकी मेहनत की पूरी कीमत चुकायी है। राजा कंगाल है। वह प्रजा को बहुत सताता है। उनसे मनमाना कर वसूलता है। अब उसने उसकी टोपी भी छीन ली है। खुद पूरा मेहनताना देकर अच्छी टोपी नहीं बनवा सकता है।</a:t>
            </a:r>
            <a:br>
              <a:rPr lang="hi-IN" sz="3600" dirty="0"/>
            </a:br>
            <a:br>
              <a:rPr lang="hi-IN" sz="3600" dirty="0"/>
            </a:br>
            <a:r>
              <a:rPr lang="hi-IN" sz="3600" dirty="0"/>
              <a:t>अब राजा को लगने लगता हैं कि गौरैया कहीं उसकी सारी पोल ना खोल दे। यह सोचकर राजा ने गौरैया की टोपी वापस कर दी। गौरैया ने टोपी पहनी और उड़ते हुए जोर-जोर से “राजा डरपोक हैं। इसीलिए उसने टोपी लौटा दी” कहती हुई वहां से चली गई।</a:t>
            </a:r>
            <a:endParaRPr lang="en-IN" sz="3600" dirty="0"/>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94734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23F8-2701-457F-B5CD-FD02654E0EFE}"/>
              </a:ext>
            </a:extLst>
          </p:cNvPr>
          <p:cNvSpPr>
            <a:spLocks noGrp="1"/>
          </p:cNvSpPr>
          <p:nvPr>
            <p:ph type="title"/>
          </p:nvPr>
        </p:nvSpPr>
        <p:spPr/>
        <p:txBody>
          <a:bodyPr/>
          <a:lstStyle/>
          <a:p>
            <a:endParaRPr lang="en-IN"/>
          </a:p>
        </p:txBody>
      </p:sp>
      <p:sp>
        <p:nvSpPr>
          <p:cNvPr id="4" name="Text Placeholder 3">
            <a:extLst>
              <a:ext uri="{FF2B5EF4-FFF2-40B4-BE49-F238E27FC236}">
                <a16:creationId xmlns:a16="http://schemas.microsoft.com/office/drawing/2014/main" id="{6F011F53-3A02-4E04-9F5E-7D7F0BA31BD0}"/>
              </a:ext>
            </a:extLst>
          </p:cNvPr>
          <p:cNvSpPr>
            <a:spLocks noGrp="1"/>
          </p:cNvSpPr>
          <p:nvPr>
            <p:ph type="body" idx="2"/>
          </p:nvPr>
        </p:nvSpPr>
        <p:spPr>
          <a:xfrm>
            <a:off x="457200" y="2174874"/>
            <a:ext cx="4268788" cy="7464426"/>
          </a:xfrm>
        </p:spPr>
        <p:txBody>
          <a:bodyPr>
            <a:noAutofit/>
          </a:bodyPr>
          <a:lstStyle/>
          <a:p>
            <a:r>
              <a:rPr lang="hi-IN" sz="1800" dirty="0">
                <a:latin typeface="Calibri" panose="020F0502020204030204" pitchFamily="34" charset="0"/>
              </a:rPr>
              <a:t>खोंते – घोंसले</a:t>
            </a:r>
          </a:p>
          <a:p>
            <a:endParaRPr lang="hi-IN" sz="1800" dirty="0">
              <a:latin typeface="Calibri" panose="020F0502020204030204" pitchFamily="34" charset="0"/>
            </a:endParaRPr>
          </a:p>
          <a:p>
            <a:r>
              <a:rPr lang="hi-IN" sz="1800" dirty="0">
                <a:latin typeface="Calibri" panose="020F0502020204030204" pitchFamily="34" charset="0"/>
              </a:rPr>
              <a:t>थकान – कमज़ोरी</a:t>
            </a:r>
          </a:p>
          <a:p>
            <a:endParaRPr lang="hi-IN" sz="1800" dirty="0">
              <a:latin typeface="Calibri" panose="020F0502020204030204" pitchFamily="34" charset="0"/>
            </a:endParaRPr>
          </a:p>
          <a:p>
            <a:r>
              <a:rPr lang="hi-IN" sz="1800" dirty="0">
                <a:latin typeface="Calibri" panose="020F0502020204030204" pitchFamily="34" charset="0"/>
              </a:rPr>
              <a:t>हिस्सेदारी – भागीदारी</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hi-IN" sz="1800" dirty="0">
                <a:latin typeface="Calibri" panose="020F0502020204030204" pitchFamily="34" charset="0"/>
              </a:rPr>
              <a:t>फबता – सुन्दर</a:t>
            </a:r>
          </a:p>
          <a:p>
            <a:endParaRPr lang="hi-IN" sz="1800" dirty="0">
              <a:latin typeface="Calibri" panose="020F0502020204030204" pitchFamily="34" charset="0"/>
            </a:endParaRPr>
          </a:p>
          <a:p>
            <a:r>
              <a:rPr lang="hi-IN" sz="1800" dirty="0">
                <a:latin typeface="Calibri" panose="020F0502020204030204" pitchFamily="34" charset="0"/>
              </a:rPr>
              <a:t>तपाक – जल्दी</a:t>
            </a:r>
          </a:p>
          <a:p>
            <a:endParaRPr lang="hi-IN" sz="1800" dirty="0">
              <a:latin typeface="Calibri" panose="020F0502020204030204" pitchFamily="34" charset="0"/>
            </a:endParaRPr>
          </a:p>
          <a:p>
            <a:r>
              <a:rPr lang="hi-IN" sz="1800" dirty="0">
                <a:latin typeface="Calibri" panose="020F0502020204030204" pitchFamily="34" charset="0"/>
              </a:rPr>
              <a:t>बदसूरत – बुरा दिखना</a:t>
            </a:r>
          </a:p>
          <a:p>
            <a:endParaRPr lang="hi-IN" sz="1800" dirty="0">
              <a:latin typeface="Calibri" panose="020F0502020204030204" pitchFamily="34" charset="0"/>
            </a:endParaRPr>
          </a:p>
          <a:p>
            <a:r>
              <a:rPr lang="hi-IN" sz="1800" dirty="0">
                <a:latin typeface="Calibri" panose="020F0502020204030204" pitchFamily="34" charset="0"/>
              </a:rPr>
              <a:t>लटजीरा – एक पौधा</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hi-IN" sz="1800" dirty="0">
                <a:latin typeface="Calibri" panose="020F0502020204030204" pitchFamily="34" charset="0"/>
              </a:rPr>
              <a:t>कुदरती – स्वाभाविक</a:t>
            </a:r>
          </a:p>
          <a:p>
            <a:endParaRPr lang="hi-IN" sz="1800" dirty="0">
              <a:latin typeface="Calibri" panose="020F0502020204030204" pitchFamily="34" charset="0"/>
            </a:endParaRPr>
          </a:p>
          <a:p>
            <a:r>
              <a:rPr lang="hi-IN" sz="1800" dirty="0">
                <a:latin typeface="Calibri" panose="020F0502020204030204" pitchFamily="34" charset="0"/>
              </a:rPr>
              <a:t>सुघड़ – सुन्दर</a:t>
            </a:r>
          </a:p>
          <a:p>
            <a:endParaRPr lang="hi-IN" sz="1800" dirty="0">
              <a:latin typeface="Calibri" panose="020F0502020204030204" pitchFamily="34" charset="0"/>
            </a:endParaRPr>
          </a:p>
          <a:p>
            <a:r>
              <a:rPr lang="hi-IN" sz="1800" dirty="0">
                <a:latin typeface="Calibri" panose="020F0502020204030204" pitchFamily="34" charset="0"/>
              </a:rPr>
              <a:t>काया – तन</a:t>
            </a:r>
          </a:p>
          <a:p>
            <a:endParaRPr lang="hi-IN" sz="1800" dirty="0">
              <a:latin typeface="Calibri" panose="020F0502020204030204" pitchFamily="34" charset="0"/>
            </a:endParaRPr>
          </a:p>
          <a:p>
            <a:r>
              <a:rPr lang="hi-IN" sz="1800" dirty="0">
                <a:latin typeface="Calibri" panose="020F0502020204030204" pitchFamily="34" charset="0"/>
              </a:rPr>
              <a:t>कटाव – आकार</a:t>
            </a:r>
          </a:p>
          <a:p>
            <a:endParaRPr lang="hi-IN" sz="1800" dirty="0">
              <a:latin typeface="Calibri" panose="020F0502020204030204" pitchFamily="34" charset="0"/>
            </a:endParaRPr>
          </a:p>
          <a:p>
            <a:r>
              <a:rPr lang="hi-IN" sz="1800" dirty="0">
                <a:latin typeface="Calibri" panose="020F0502020204030204" pitchFamily="34" charset="0"/>
              </a:rPr>
              <a:t>रोंवें-रोंवें की रंगत – रंग</a:t>
            </a:r>
            <a:endParaRPr lang="en-IN" sz="18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F14160C0-D200-456E-8FB8-B89D3E02486D}"/>
              </a:ext>
            </a:extLst>
          </p:cNvPr>
          <p:cNvSpPr>
            <a:spLocks noGrp="1"/>
          </p:cNvSpPr>
          <p:nvPr>
            <p:ph type="body" idx="4"/>
          </p:nvPr>
        </p:nvSpPr>
        <p:spPr>
          <a:xfrm>
            <a:off x="4572000" y="2174874"/>
            <a:ext cx="4748357" cy="7813962"/>
          </a:xfrm>
        </p:spPr>
        <p:txBody>
          <a:bodyPr>
            <a:normAutofit lnSpcReduction="10000"/>
          </a:bodyPr>
          <a:lstStyle/>
          <a:p>
            <a:r>
              <a:rPr lang="hi-IN" sz="1600" dirty="0"/>
              <a:t>नए-नए लिबास – पहनावा या पोशाक</a:t>
            </a:r>
          </a:p>
          <a:p>
            <a:endParaRPr lang="hi-IN" sz="1600" dirty="0"/>
          </a:p>
          <a:p>
            <a:r>
              <a:rPr lang="hi-IN" sz="1600" dirty="0"/>
              <a:t>निरा – एकमात्र</a:t>
            </a:r>
          </a:p>
          <a:p>
            <a:endParaRPr lang="hi-IN" sz="1600" dirty="0"/>
          </a:p>
          <a:p>
            <a:r>
              <a:rPr lang="hi-IN" sz="1600" dirty="0"/>
              <a:t>पोंगापन – पागलपन</a:t>
            </a:r>
          </a:p>
          <a:p>
            <a:endParaRPr lang="hi-IN" sz="1600" dirty="0"/>
          </a:p>
          <a:p>
            <a:r>
              <a:rPr lang="hi-IN" sz="1600" dirty="0"/>
              <a:t>फकत – केवल</a:t>
            </a:r>
          </a:p>
          <a:p>
            <a:endParaRPr lang="hi-IN" sz="1600" dirty="0"/>
          </a:p>
          <a:p>
            <a:r>
              <a:rPr lang="hi-IN" sz="1600" dirty="0"/>
              <a:t>लाज – शर्म</a:t>
            </a:r>
            <a:endParaRPr lang="en-US" sz="1600" dirty="0"/>
          </a:p>
          <a:p>
            <a:r>
              <a:rPr lang="hi-IN" sz="1600" dirty="0"/>
              <a:t>मनुहार – मनाना</a:t>
            </a:r>
          </a:p>
          <a:p>
            <a:endParaRPr lang="hi-IN" sz="1600" dirty="0"/>
          </a:p>
          <a:p>
            <a:r>
              <a:rPr lang="hi-IN" sz="1600" dirty="0"/>
              <a:t>जाड़े – सर्दी</a:t>
            </a:r>
          </a:p>
          <a:p>
            <a:endParaRPr lang="hi-IN" sz="1600" dirty="0"/>
          </a:p>
          <a:p>
            <a:r>
              <a:rPr lang="hi-IN" sz="1600" dirty="0"/>
              <a:t>तन – त्वचा</a:t>
            </a:r>
          </a:p>
          <a:p>
            <a:endParaRPr lang="hi-IN" sz="1600" dirty="0"/>
          </a:p>
          <a:p>
            <a:r>
              <a:rPr lang="hi-IN" sz="1600" dirty="0"/>
              <a:t>पुरानी तार-तार – फटी</a:t>
            </a:r>
          </a:p>
          <a:p>
            <a:endParaRPr lang="hi-IN" sz="1600" dirty="0"/>
          </a:p>
          <a:p>
            <a:r>
              <a:rPr lang="hi-IN" sz="1600" dirty="0"/>
              <a:t>मिर्जई – कपड़ा</a:t>
            </a:r>
          </a:p>
          <a:p>
            <a:endParaRPr lang="hi-IN" sz="1600" dirty="0"/>
          </a:p>
          <a:p>
            <a:r>
              <a:rPr lang="hi-IN" sz="1600" dirty="0"/>
              <a:t>चाम का दाम – अपना हुकुम चलाना</a:t>
            </a:r>
          </a:p>
          <a:p>
            <a:endParaRPr lang="hi-IN" sz="1600" dirty="0"/>
          </a:p>
          <a:p>
            <a:r>
              <a:rPr lang="hi-IN" sz="1600" dirty="0"/>
              <a:t>फोकट – मुफ्त</a:t>
            </a:r>
            <a:endParaRPr lang="en-US" sz="1600" dirty="0"/>
          </a:p>
          <a:p>
            <a:endParaRPr lang="en-US" sz="1600" dirty="0"/>
          </a:p>
          <a:p>
            <a:pPr algn="l"/>
            <a:r>
              <a:rPr lang="hi-IN" sz="1600" dirty="0"/>
              <a:t>उज्र – ऐतराज़</a:t>
            </a:r>
            <a:endParaRPr lang="en-US" sz="1600" dirty="0"/>
          </a:p>
          <a:p>
            <a:pPr algn="l"/>
            <a:endParaRPr lang="hi-IN" sz="1600" dirty="0"/>
          </a:p>
          <a:p>
            <a:pPr algn="l"/>
            <a:r>
              <a:rPr lang="hi-IN" sz="1600" dirty="0"/>
              <a:t>उजरत – मजदूरी</a:t>
            </a:r>
          </a:p>
          <a:p>
            <a:endParaRPr lang="en-IN" sz="1600" dirty="0"/>
          </a:p>
        </p:txBody>
      </p:sp>
      <p:sp>
        <p:nvSpPr>
          <p:cNvPr id="7" name="Slide Number Placeholder 6">
            <a:extLst>
              <a:ext uri="{FF2B5EF4-FFF2-40B4-BE49-F238E27FC236}">
                <a16:creationId xmlns:a16="http://schemas.microsoft.com/office/drawing/2014/main" id="{72AD588C-16B9-4307-9449-30F4529D89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8" name="Text Placeholder 5">
            <a:extLst>
              <a:ext uri="{FF2B5EF4-FFF2-40B4-BE49-F238E27FC236}">
                <a16:creationId xmlns:a16="http://schemas.microsoft.com/office/drawing/2014/main" id="{FE0F589E-AE11-48FC-9171-C14348018FD3}"/>
              </a:ext>
            </a:extLst>
          </p:cNvPr>
          <p:cNvSpPr txBox="1">
            <a:spLocks/>
          </p:cNvSpPr>
          <p:nvPr/>
        </p:nvSpPr>
        <p:spPr>
          <a:xfrm>
            <a:off x="8813657" y="2174874"/>
            <a:ext cx="4748357" cy="781396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r>
              <a:rPr lang="hi-IN" sz="1600" dirty="0"/>
              <a:t>उत्साहित – उत्साह से युक्त</a:t>
            </a:r>
          </a:p>
          <a:p>
            <a:endParaRPr lang="hi-IN" sz="1600" dirty="0"/>
          </a:p>
          <a:p>
            <a:r>
              <a:rPr lang="hi-IN" sz="1600" dirty="0"/>
              <a:t>कोरी – कताई करने वाला</a:t>
            </a:r>
          </a:p>
          <a:p>
            <a:endParaRPr lang="hi-IN" sz="1600" dirty="0"/>
          </a:p>
          <a:p>
            <a:r>
              <a:rPr lang="hi-IN" sz="1600" dirty="0"/>
              <a:t>धज्जी-धज्जी – टुकड़े-टुकड़े</a:t>
            </a:r>
          </a:p>
          <a:p>
            <a:endParaRPr lang="hi-IN" sz="1600" dirty="0"/>
          </a:p>
          <a:p>
            <a:r>
              <a:rPr lang="hi-IN" sz="1600" dirty="0"/>
              <a:t>धुस्सा – मोटा कंबल</a:t>
            </a:r>
          </a:p>
          <a:p>
            <a:endParaRPr lang="hi-IN" sz="1600" dirty="0"/>
          </a:p>
          <a:p>
            <a:r>
              <a:rPr lang="hi-IN" sz="1600" dirty="0"/>
              <a:t>अनिच्छा – बेमन</a:t>
            </a:r>
          </a:p>
          <a:p>
            <a:endParaRPr lang="hi-IN" sz="1600" dirty="0"/>
          </a:p>
          <a:p>
            <a:r>
              <a:rPr lang="hi-IN" sz="1600" dirty="0"/>
              <a:t>अचकन – लंबा कुर्ता</a:t>
            </a:r>
          </a:p>
          <a:p>
            <a:endParaRPr lang="hi-IN" sz="1600" dirty="0"/>
          </a:p>
          <a:p>
            <a:r>
              <a:rPr lang="hi-IN" sz="1600" dirty="0"/>
              <a:t>सूत – धागा</a:t>
            </a:r>
          </a:p>
          <a:p>
            <a:endParaRPr lang="hi-IN" sz="1600" dirty="0"/>
          </a:p>
          <a:p>
            <a:r>
              <a:rPr lang="hi-IN" sz="1600" dirty="0"/>
              <a:t>फुर्सत – खाली समय</a:t>
            </a:r>
          </a:p>
          <a:p>
            <a:endParaRPr lang="hi-IN" sz="1600" dirty="0"/>
          </a:p>
          <a:p>
            <a:r>
              <a:rPr lang="hi-IN" sz="1600" dirty="0"/>
              <a:t>मुफ्त में मल्लार – संगीत का एक राग, मल्हार</a:t>
            </a:r>
            <a:endParaRPr lang="en-US" sz="1600" dirty="0"/>
          </a:p>
          <a:p>
            <a:endParaRPr lang="en-US" sz="1600" dirty="0"/>
          </a:p>
          <a:p>
            <a:r>
              <a:rPr lang="hi-IN" sz="1600" dirty="0"/>
              <a:t>मुल्क – देश</a:t>
            </a:r>
          </a:p>
          <a:p>
            <a:endParaRPr lang="hi-IN" sz="1600" dirty="0"/>
          </a:p>
          <a:p>
            <a:r>
              <a:rPr lang="hi-IN" sz="1600" dirty="0"/>
              <a:t>अचरज – हैरानी</a:t>
            </a:r>
          </a:p>
          <a:p>
            <a:endParaRPr lang="hi-IN" sz="1600" dirty="0"/>
          </a:p>
          <a:p>
            <a:r>
              <a:rPr lang="hi-IN" sz="1600" dirty="0"/>
              <a:t>आँख देखा – एक नजर देखा</a:t>
            </a:r>
          </a:p>
          <a:p>
            <a:endParaRPr lang="hi-IN" sz="1600" dirty="0"/>
          </a:p>
          <a:p>
            <a:r>
              <a:rPr lang="hi-IN" sz="1600" dirty="0"/>
              <a:t>खट मरे बरधा, बैठा खाय तुरंग – मेहनत करे हम, फल खाए दूसरा</a:t>
            </a:r>
          </a:p>
          <a:p>
            <a:endParaRPr lang="hi-IN" sz="1600" dirty="0"/>
          </a:p>
          <a:p>
            <a:r>
              <a:rPr lang="hi-IN" sz="1600" dirty="0"/>
              <a:t>लगुए-भगुए – चमचे</a:t>
            </a:r>
            <a:endParaRPr lang="en-IN" sz="1600" dirty="0"/>
          </a:p>
        </p:txBody>
      </p:sp>
    </p:spTree>
    <p:extLst>
      <p:ext uri="{BB962C8B-B14F-4D97-AF65-F5344CB8AC3E}">
        <p14:creationId xmlns:p14="http://schemas.microsoft.com/office/powerpoint/2010/main" val="258902317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08746B-2893-49A6-BE8C-F6012A5424A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A88A5D-B75F-421D-96C0-ADD8F8569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615</TotalTime>
  <Words>1227</Words>
  <Application>Microsoft Office PowerPoint</Application>
  <PresentationFormat>Custom</PresentationFormat>
  <Paragraphs>96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PowerPoint Presentation</vt:lpstr>
      <vt:lpstr>इस कहानी के लेखक संजय जी हैं। यह कहानी एक लोक कथा है।यहां पर टोपी को शक्ति और इज्जत का प्रतीक बताया गया हैं। इस कहानी के जरिए लेखक दो बातें कहना चाहते हैं।  पहला यह कि कैसे शक्तिशाली लोग अपनी शक्ति का अनुचित प्रयोग कर अपना काम करवाते हैं। और उनको उनका पूरा मेहनताना भी नहीं देते हैं। लोग भी उनका काम पूरे मन से नहीं करते हैं। अगर उनके काम के बदले उन्हें पूरा मेहनताना दिया जाए तो , वो अपना काम पूरी ईमानदारी और सच्चाई के साथ करेंगे।  और दूसरी बात ये कि , अगर किसी काम को करने के लिए मन में दृढ़ इच्छा शक्ति हो तो , कोई भी लक्ष्य असंभव नहीं होता है। और कोई भी मुश्किल आपका रास्ता नहीं रोक सकती है।  लेखक ने इसमें मुहावरों का बहुत शानदार प्रयोग किया हैं। हर बात को मुहावरों के द्वारा कहने की कोशिश की हैं।</vt:lpstr>
      <vt:lpstr>पाठ का सार   इस खूबसूरत कहानी की शुरुआत होती है एक गौरैया के जोड़े की बातचीत से। दोनों (नर व मादा गौरैया) एक दूसरे के साथी थे और दोनों में बहुत प्रेम भी था। वो दोनों जहाँ जाते , साथ जाते , साथ खाते-पीते , हँसते , रोते और खूब बातें करते। दोनों अपने सारे काम साथ-साथ करते थे और बहुत खुश रहते थे।   एक बार मादा गौरैया ने किसी मनुष्य को कपड़े पहने देखा। तो उसने नर गौरैया ने कहा कि मनुष्य वस्त्रों में कितना सुंदर लगता हैं। तब नर गौरैया ने मादा गौरैया को समझाते हुए कहा कि वस्त्र मनुष्य को सुंदर नहीं बनाते बल्कि वो तो उसका वास्तविक सौंदर्य ढक देते है।और हमें वस्त्रों की कोई आवश्यकता नहीं। हम तो ऐसे ही बहुत सुंदर दिखते हैं।</vt:lpstr>
      <vt:lpstr>इस पर मादा गौरैया कहती है कि मनुष्य केवल अपने आप को सुन्दर दिखाने के लिए ही कपड़े नहीं पहनता बल्कि गर्मी , सर्दी , बरसात जैसे मौसमों की मार से खुद को बचाने के लिए भी मनुष्य कपड़े पहनता है।  तब नर गौरैया , मादा गौरैया को समझाते हुए कहता है कि असली टोपी तो आदमियों का राजा पहनता है। वैसे इस टेापी की इज्जत को बचाये रखने में कितने ही लोगों का दिवाला निकल जाता है। और मनुष्य अपनी इज्जत को बचाने या अपने स्वार्थ की पूर्ति के लिए ना जाने कितने ही लोगों को टोपी पहनाता (बेवकूफ बनाता) है।  मगर मादा गौरैया को टोपी पहनने का शौक चढ़ गया। और उसने अपने लिए एक सुंदर सी टोपी बनाने की ठान ली और इस दिशा में उसने अपना प्रयास भी शुरू कर दिया।</vt:lpstr>
      <vt:lpstr>अगले दिन सुबह-सुबह रोज की तरह नर गौरैया और मादा गौरैया दाना चुगने एक कूड़े के ढेर के पास गए । दाना चुगते-चुगते अचानक मादा गौरैया को रुई का एक टुकड़ा मिल गया। रुई का टुकड़ा देखकर मादा गौरैया ख़ुशी से कूड़े के ढेर पर लोटने लगी।   अब यहां से शुरू होता है छोटी सी गौरैया का उस रुई से खूबसूरत सी टोपी बनाने तक का सफर।   सबसे पहले गौरैया उस रुई को धुनिया के पास ले जाकर धुनवाने की कोशिश करती है। लेकिन धुनिया उसका काम मुफ्त में करने से मना कर देता है। लेकिन जब वह उसको , उसकी मेहनत का पूरा हिसाब यानी उस रुई में से आधी रुई देने की बात करती है तो , धुनिया खुशी खुशी उसकी रूई धुन देता है।  </vt:lpstr>
      <vt:lpstr>फिर गौरैया उस धुनी हुई रुई का सूत कतवाने के लिए कोरी के पास ले जाती है। और उसे भी आधा सूत मेहनताने के रूप में दे देती है। उसके बाद गौरैया धागे से कपड़ा बनवाने के लिए बुनकर के पास पहुंचती है। और बुनकर को भी कपड़े का आधा हिस्सा मेहनताने के रूप में दे कर धागे से कपड़ा बनवा लेती है।  उसे बाद गौरैया उस कपड़े से टोपी बनाने के लिए दर्जी के पास पहुंचती है। उसे भी उसकी मजदूरी के रूप में आधा कपड़ा दे देती हैं। दर्जी ने खुश हो कर न सिर्फ उसकी टोपी बनाई  , साथ में उसमें पाँच ऊन के फूल भी लगा दिए। गौरैया की टोपी अब बहुत सुन्दर लग रही थी। अब तो नर गौरैया को भी कहना ही पड़ा कि तुम टोपी पहन कर बिल्कुल रानी लग रही हो।</vt:lpstr>
      <vt:lpstr>उस टोपी को पहनने के बाद गौरैया के मन में राजा से मिलने की इच्छा हुई। और वह टोपी पहन कर राजा के महल में पहुँची। उस समय राजा छत पर मालिश करवा रहा था। गौरैया ने राजा का मजाक उड़ाना शुरू कर दिया।जिससे राजा को क्रोध आ गया। और उसने अपने सैनिकों को गौरैया को मारने का आदेश दे दिया। सैनिकों ने गौरैया को मारा तो नहीं , मगर उसकी टोपी छीन ली।  राजा ने जब उसकी सुन्दर टोपी को देखा तो वह हैरान रह गया। उसने गौरैया से पूछा कि इतनी सुन्दर टोपी किसने बनाई। गौरैया ने बताया कि टोपी दर्जी ने बनाई हैं। तब राजा ने दर्ज़ी को बुलवाया। दर्जी ने टोपी सुन्दर बनने का कारण कपड़े का अच्छा होना बताया। इस प्रकार फिर एक एक कर बुनकर , कोरी व धुनिया को राजा ने अपने दरवार में बुलाया।  सभी ने राजा को बताया कि गौरैया ने सभी को उनकी मेहनत की पूरी मजदूरी दी थी। इसलिए उन्होंने भी ईमानदारी से काम किया।</vt:lpstr>
      <vt:lpstr>अपनी टोपी छीनती देख गौरैया जोर जोर से चिल्लाने लगती हैं कि उसने हर व्यक्ति को उसकी मेहनत की पूरी कीमत चुकायी है। राजा कंगाल है। वह प्रजा को बहुत सताता है। उनसे मनमाना कर वसूलता है। अब उसने उसकी टोपी भी छीन ली है। खुद पूरा मेहनताना देकर अच्छी टोपी नहीं बनवा सकता है।  अब राजा को लगने लगता हैं कि गौरैया कहीं उसकी सारी पोल ना खोल दे। यह सोचकर राजा ने गौरैया की टोपी वापस कर दी। गौरैया ने टोपी पहनी और उड़ते हुए जोर-जोर से “राजा डरपोक हैं। इसीलिए उसने टोपी लौटा दी” कहती हुई वहां से चली गई।</vt:lpstr>
      <vt:lpstr>PowerPoint Presentation</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HINDI SNSACD</cp:lastModifiedBy>
  <cp:revision>70</cp:revision>
  <dcterms:created xsi:type="dcterms:W3CDTF">2006-08-16T00:00:00Z</dcterms:created>
  <dcterms:modified xsi:type="dcterms:W3CDTF">2021-01-16T05:33:58Z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