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6" r:id="rId20"/>
    <p:sldId id="275" r:id="rId21"/>
    <p:sldId id="281" r:id="rId22"/>
    <p:sldId id="282" r:id="rId23"/>
    <p:sldId id="280" r:id="rId24"/>
    <p:sldId id="279" r:id="rId25"/>
    <p:sldId id="283" r:id="rId26"/>
    <p:sldId id="284" r:id="rId27"/>
    <p:sldId id="277" r:id="rId28"/>
    <p:sldId id="278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93" r:id="rId38"/>
    <p:sldId id="294" r:id="rId39"/>
    <p:sldId id="295" r:id="rId40"/>
    <p:sldId id="337" r:id="rId41"/>
    <p:sldId id="338" r:id="rId42"/>
    <p:sldId id="302" r:id="rId43"/>
    <p:sldId id="336" r:id="rId44"/>
    <p:sldId id="297" r:id="rId45"/>
    <p:sldId id="309" r:id="rId46"/>
    <p:sldId id="307" r:id="rId47"/>
    <p:sldId id="308" r:id="rId48"/>
    <p:sldId id="298" r:id="rId49"/>
    <p:sldId id="310" r:id="rId50"/>
    <p:sldId id="303" r:id="rId51"/>
    <p:sldId id="311" r:id="rId52"/>
    <p:sldId id="304" r:id="rId53"/>
    <p:sldId id="305" r:id="rId54"/>
    <p:sldId id="314" r:id="rId55"/>
    <p:sldId id="316" r:id="rId56"/>
    <p:sldId id="318" r:id="rId57"/>
    <p:sldId id="313" r:id="rId58"/>
    <p:sldId id="315" r:id="rId59"/>
    <p:sldId id="333" r:id="rId60"/>
    <p:sldId id="334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73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6BC150-31C5-48FD-9DBC-9DDD950CC438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DD95B0-531D-4EE0-9434-242B02531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8573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IN" sz="54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Functions</a:t>
            </a:r>
            <a:endParaRPr lang="en-US" sz="54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5272" y="357166"/>
            <a:ext cx="990738" cy="762106"/>
          </a:xfrm>
        </p:spPr>
      </p:pic>
      <p:pic>
        <p:nvPicPr>
          <p:cNvPr id="52226" name="Picture 2" descr="SNS Coursew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089853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(III) Taking input and passing the input as argument in function call</a:t>
            </a:r>
          </a:p>
          <a:p>
            <a:r>
              <a:rPr lang="en-IN" dirty="0" err="1"/>
              <a:t>Mynum</a:t>
            </a:r>
            <a:r>
              <a:rPr lang="en-IN" dirty="0"/>
              <a:t>=</a:t>
            </a:r>
            <a:r>
              <a:rPr lang="en-IN" dirty="0" err="1"/>
              <a:t>int</a:t>
            </a:r>
            <a:r>
              <a:rPr lang="en-IN" dirty="0"/>
              <a:t>(input(“Enter a number:”))</a:t>
            </a:r>
          </a:p>
          <a:p>
            <a:r>
              <a:rPr lang="en-IN" dirty="0"/>
              <a:t>Cube(</a:t>
            </a:r>
            <a:r>
              <a:rPr lang="en-IN" dirty="0" err="1"/>
              <a:t>mynum</a:t>
            </a:r>
            <a:r>
              <a:rPr lang="en-IN" dirty="0"/>
              <a:t>)  #It would pass value as variable </a:t>
            </a:r>
            <a:r>
              <a:rPr lang="en-IN" dirty="0" err="1"/>
              <a:t>mynum</a:t>
            </a:r>
            <a:r>
              <a:rPr lang="en-IN" dirty="0"/>
              <a:t> to argument x.</a:t>
            </a:r>
          </a:p>
          <a:p>
            <a:r>
              <a:rPr lang="en-IN" dirty="0"/>
              <a:t>(iv) using function call inside another statement</a:t>
            </a:r>
          </a:p>
          <a:p>
            <a:r>
              <a:rPr lang="en-IN" dirty="0"/>
              <a:t>Print(cube(3))</a:t>
            </a:r>
          </a:p>
          <a:p>
            <a:r>
              <a:rPr lang="en-IN" dirty="0"/>
              <a:t>#Cube(3) will first get the computed result</a:t>
            </a:r>
          </a:p>
          <a:p>
            <a:r>
              <a:rPr lang="en-IN" dirty="0"/>
              <a:t>#which will be then printed.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 check(n1=1,n2=2):</a:t>
            </a:r>
          </a:p>
          <a:p>
            <a:r>
              <a:rPr lang="pt-BR" dirty="0" smtClean="0"/>
              <a:t>              n1=n1+n2</a:t>
            </a:r>
          </a:p>
          <a:p>
            <a:r>
              <a:rPr lang="pt-BR" dirty="0" smtClean="0"/>
              <a:t>              n2+=1</a:t>
            </a:r>
          </a:p>
          <a:p>
            <a:r>
              <a:rPr lang="pt-BR" dirty="0" smtClean="0"/>
              <a:t>              print(n1,n2)</a:t>
            </a:r>
          </a:p>
          <a:p>
            <a:r>
              <a:rPr lang="pt-BR" dirty="0" smtClean="0"/>
              <a:t>check()</a:t>
            </a:r>
          </a:p>
          <a:p>
            <a:r>
              <a:rPr lang="pt-BR" dirty="0" smtClean="0"/>
              <a:t>check(2,1)</a:t>
            </a:r>
          </a:p>
          <a:p>
            <a:r>
              <a:rPr lang="pt-BR" dirty="0" smtClean="0"/>
              <a:t>check(3)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3 3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3 2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5 3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def Diff(N1,N2):</a:t>
            </a:r>
          </a:p>
          <a:p>
            <a:r>
              <a:rPr lang="pt-BR" dirty="0" smtClean="0"/>
              <a:t>              if N1&gt;N2:</a:t>
            </a:r>
          </a:p>
          <a:p>
            <a:r>
              <a:rPr lang="pt-BR" dirty="0" smtClean="0"/>
              <a:t>                            return N1-N2</a:t>
            </a:r>
          </a:p>
          <a:p>
            <a:r>
              <a:rPr lang="pt-BR" dirty="0" smtClean="0"/>
              <a:t>              else:</a:t>
            </a:r>
          </a:p>
          <a:p>
            <a:r>
              <a:rPr lang="pt-BR" dirty="0" smtClean="0"/>
              <a:t>                            return N2-N1</a:t>
            </a:r>
          </a:p>
          <a:p>
            <a:r>
              <a:rPr lang="pt-BR" dirty="0" smtClean="0"/>
              <a:t>NUM=[10,23,14,54,32]</a:t>
            </a:r>
          </a:p>
          <a:p>
            <a:r>
              <a:rPr lang="pt-BR" dirty="0" smtClean="0"/>
              <a:t>for CNT in range(4,0,-1):</a:t>
            </a:r>
          </a:p>
          <a:p>
            <a:r>
              <a:rPr lang="pt-BR" dirty="0" smtClean="0"/>
              <a:t>              A=NUM[CNT]</a:t>
            </a:r>
          </a:p>
          <a:p>
            <a:r>
              <a:rPr lang="pt-BR" dirty="0" smtClean="0"/>
              <a:t>              B=NUM[CNT-1]</a:t>
            </a:r>
          </a:p>
          <a:p>
            <a:r>
              <a:rPr lang="pt-BR" dirty="0" smtClean="0"/>
              <a:t>              print(Diff(A,B),'#',end=' ')</a:t>
            </a:r>
          </a:p>
          <a:p>
            <a:r>
              <a:rPr lang="pt-BR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22 # 40 # 9 # 13 #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 interest(</a:t>
            </a:r>
            <a:r>
              <a:rPr lang="en-US" dirty="0" err="1" smtClean="0"/>
              <a:t>prnc,time</a:t>
            </a:r>
            <a:r>
              <a:rPr lang="en-US" dirty="0" smtClean="0"/>
              <a:t>=2,rate=0.10):</a:t>
            </a:r>
          </a:p>
          <a:p>
            <a:r>
              <a:rPr lang="en-US" dirty="0" smtClean="0"/>
              <a:t>              return(</a:t>
            </a:r>
            <a:r>
              <a:rPr lang="en-US" dirty="0" err="1" smtClean="0"/>
              <a:t>prnc</a:t>
            </a:r>
            <a:r>
              <a:rPr lang="en-US" dirty="0" smtClean="0"/>
              <a:t>*time*rate)</a:t>
            </a:r>
          </a:p>
          <a:p>
            <a:r>
              <a:rPr lang="en-US" dirty="0" smtClean="0"/>
              <a:t>print(interest(6100,1))</a:t>
            </a:r>
          </a:p>
          <a:p>
            <a:r>
              <a:rPr lang="en-US" dirty="0" smtClean="0"/>
              <a:t>print(interest(5000,rate=0.05))</a:t>
            </a:r>
          </a:p>
          <a:p>
            <a:r>
              <a:rPr lang="en-US" dirty="0" smtClean="0"/>
              <a:t>print(interest(5000,3,0.12))</a:t>
            </a:r>
          </a:p>
          <a:p>
            <a:r>
              <a:rPr lang="en-US" dirty="0" smtClean="0"/>
              <a:t>print(interest(time=4,prnc=5000))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Output: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610.0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500.0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1800.0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2000.0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#write a function that receives an octal number and prints the equivalent number in other number bases  i.e., in </a:t>
            </a:r>
            <a:r>
              <a:rPr lang="en-US" dirty="0" err="1" smtClean="0"/>
              <a:t>decimal,binary</a:t>
            </a:r>
            <a:r>
              <a:rPr lang="en-US" dirty="0" smtClean="0"/>
              <a:t> and hexadecimal </a:t>
            </a:r>
            <a:r>
              <a:rPr lang="en-US" dirty="0" smtClean="0"/>
              <a:t>equivalents.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 </a:t>
            </a:r>
            <a:r>
              <a:rPr lang="en-US" dirty="0" smtClean="0"/>
              <a:t>oct2others(n):</a:t>
            </a:r>
          </a:p>
          <a:p>
            <a:r>
              <a:rPr lang="en-US" dirty="0" smtClean="0"/>
              <a:t>              print("Passed Octal number:",n)</a:t>
            </a:r>
          </a:p>
          <a:p>
            <a:r>
              <a:rPr lang="en-US" dirty="0" smtClean="0"/>
              <a:t>              </a:t>
            </a:r>
            <a:r>
              <a:rPr lang="en-US" dirty="0" err="1" smtClean="0"/>
              <a:t>numstring</a:t>
            </a:r>
            <a:r>
              <a:rPr lang="en-US" dirty="0" smtClean="0"/>
              <a:t>=</a:t>
            </a:r>
            <a:r>
              <a:rPr lang="en-US" dirty="0" err="1" smtClean="0"/>
              <a:t>str</a:t>
            </a:r>
            <a:r>
              <a:rPr lang="en-US" dirty="0" smtClean="0"/>
              <a:t>(n)</a:t>
            </a:r>
          </a:p>
          <a:p>
            <a:r>
              <a:rPr lang="en-US" dirty="0" smtClean="0"/>
              <a:t>              </a:t>
            </a:r>
            <a:r>
              <a:rPr lang="en-US" dirty="0" err="1" smtClean="0"/>
              <a:t>decNum</a:t>
            </a:r>
            <a:r>
              <a:rPr lang="en-US" dirty="0" smtClean="0"/>
              <a:t>=</a:t>
            </a:r>
            <a:r>
              <a:rPr lang="en-US" dirty="0" err="1" smtClean="0"/>
              <a:t>int</a:t>
            </a:r>
            <a:r>
              <a:rPr lang="en-US" dirty="0" smtClean="0"/>
              <a:t>(numstring,8)</a:t>
            </a:r>
          </a:p>
          <a:p>
            <a:r>
              <a:rPr lang="en-US" dirty="0" smtClean="0"/>
              <a:t>              print("Number in Decimal:",</a:t>
            </a:r>
            <a:r>
              <a:rPr lang="en-US" dirty="0" err="1" smtClean="0"/>
              <a:t>decNum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    print("Number in Binary:",bin(</a:t>
            </a:r>
            <a:r>
              <a:rPr lang="en-US" dirty="0" err="1" smtClean="0"/>
              <a:t>decNum</a:t>
            </a:r>
            <a:r>
              <a:rPr lang="en-US" dirty="0" smtClean="0"/>
              <a:t>))</a:t>
            </a:r>
          </a:p>
          <a:p>
            <a:r>
              <a:rPr lang="en-US" dirty="0" smtClean="0"/>
              <a:t>              print("Number in Hexadecimal:",hex(</a:t>
            </a:r>
            <a:r>
              <a:rPr lang="en-US" dirty="0" err="1" smtClean="0"/>
              <a:t>decNum</a:t>
            </a:r>
            <a:r>
              <a:rPr lang="en-US" dirty="0" smtClean="0"/>
              <a:t>))</a:t>
            </a:r>
          </a:p>
          <a:p>
            <a:r>
              <a:rPr lang="en-US" dirty="0" smtClean="0"/>
              <a:t>num=</a:t>
            </a:r>
            <a:r>
              <a:rPr lang="en-US" dirty="0" err="1" smtClean="0"/>
              <a:t>int</a:t>
            </a:r>
            <a:r>
              <a:rPr lang="en-US" dirty="0" smtClean="0"/>
              <a:t>(input("Enter an octal number"))</a:t>
            </a:r>
          </a:p>
          <a:p>
            <a:r>
              <a:rPr lang="en-US" dirty="0" smtClean="0"/>
              <a:t>oct2others(num)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Enter </a:t>
            </a:r>
            <a:r>
              <a:rPr lang="en-US" dirty="0" smtClean="0">
                <a:solidFill>
                  <a:srgbClr val="FF0000"/>
                </a:solidFill>
              </a:rPr>
              <a:t>an octal number 16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Passed Octal number: 16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Number in Decimal: 14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Number in Binary: 0b1110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Number in Hexadecimal: 0xe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7998170" cy="55418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#write a program that generates 4 terms of an AP by providing initial and step values to a function that returns first four terms of the series.</a:t>
            </a:r>
          </a:p>
          <a:p>
            <a:endParaRPr lang="en-US" dirty="0" smtClean="0"/>
          </a:p>
          <a:p>
            <a:r>
              <a:rPr lang="en-US" dirty="0" smtClean="0"/>
              <a:t>def </a:t>
            </a:r>
            <a:r>
              <a:rPr lang="en-US" dirty="0" err="1" smtClean="0"/>
              <a:t>retseries</a:t>
            </a:r>
            <a:r>
              <a:rPr lang="en-US" dirty="0" smtClean="0"/>
              <a:t>(</a:t>
            </a:r>
            <a:r>
              <a:rPr lang="en-US" dirty="0" err="1" smtClean="0"/>
              <a:t>init,step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          return init,init+step,init+2*step,init+3*step</a:t>
            </a:r>
          </a:p>
          <a:p>
            <a:r>
              <a:rPr lang="en-US" dirty="0" err="1" smtClean="0"/>
              <a:t>ini</a:t>
            </a:r>
            <a:r>
              <a:rPr lang="en-US" dirty="0" smtClean="0"/>
              <a:t>=</a:t>
            </a:r>
            <a:r>
              <a:rPr lang="en-US" dirty="0" err="1" smtClean="0"/>
              <a:t>int</a:t>
            </a:r>
            <a:r>
              <a:rPr lang="en-US" dirty="0" smtClean="0"/>
              <a:t>(input("Enter initial value of the AP series:"))</a:t>
            </a:r>
          </a:p>
          <a:p>
            <a:r>
              <a:rPr lang="en-US" dirty="0" err="1" smtClean="0"/>
              <a:t>st</a:t>
            </a:r>
            <a:r>
              <a:rPr lang="en-US" dirty="0" smtClean="0"/>
              <a:t>=</a:t>
            </a:r>
            <a:r>
              <a:rPr lang="en-US" dirty="0" err="1" smtClean="0"/>
              <a:t>int</a:t>
            </a:r>
            <a:r>
              <a:rPr lang="en-US" dirty="0" smtClean="0"/>
              <a:t>(input("Enter Step value of the AP series"))</a:t>
            </a:r>
          </a:p>
          <a:p>
            <a:r>
              <a:rPr lang="en-US" dirty="0" smtClean="0"/>
              <a:t>print("series with initial </a:t>
            </a:r>
            <a:r>
              <a:rPr lang="en-US" dirty="0" err="1" smtClean="0"/>
              <a:t>value",ini</a:t>
            </a:r>
            <a:r>
              <a:rPr lang="en-US" dirty="0" smtClean="0"/>
              <a:t>,"&amp;step </a:t>
            </a:r>
            <a:r>
              <a:rPr lang="en-US" dirty="0" err="1" smtClean="0"/>
              <a:t>value",st,"goes</a:t>
            </a:r>
            <a:r>
              <a:rPr lang="en-US" dirty="0" smtClean="0"/>
              <a:t> as:")</a:t>
            </a:r>
          </a:p>
          <a:p>
            <a:r>
              <a:rPr lang="en-US" dirty="0" smtClean="0"/>
              <a:t>t1,t2,t3,t4=</a:t>
            </a:r>
            <a:r>
              <a:rPr lang="en-US" dirty="0" err="1" smtClean="0"/>
              <a:t>retseries</a:t>
            </a:r>
            <a:r>
              <a:rPr lang="en-US" dirty="0" smtClean="0"/>
              <a:t>(</a:t>
            </a:r>
            <a:r>
              <a:rPr lang="en-US" dirty="0" err="1" smtClean="0"/>
              <a:t>ini,st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print(t1,t2,t3,t4)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Enter </a:t>
            </a:r>
            <a:r>
              <a:rPr lang="en-US" dirty="0" smtClean="0">
                <a:solidFill>
                  <a:srgbClr val="FF0000"/>
                </a:solidFill>
              </a:rPr>
              <a:t>initial value of the AP series:8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Enter Step value of the AP series 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series with initial value 8 &amp;step value 9 goes as: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8 17 26 35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Using function call inside expression</a:t>
            </a:r>
          </a:p>
          <a:p>
            <a:r>
              <a:rPr lang="en-IN" dirty="0" err="1"/>
              <a:t>doubleOfCube</a:t>
            </a:r>
            <a:r>
              <a:rPr lang="en-IN" dirty="0"/>
              <a:t>=2*cube(6)</a:t>
            </a:r>
            <a:r>
              <a:rPr lang="en-US" dirty="0"/>
              <a:t>  # function call’s result will be multiplied with 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Python Function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11494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1.Built-in functions</a:t>
            </a:r>
          </a:p>
          <a:p>
            <a:r>
              <a:rPr lang="en-IN" dirty="0"/>
              <a:t>2.Functions defined in modules</a:t>
            </a:r>
          </a:p>
          <a:p>
            <a:r>
              <a:rPr lang="en-IN" dirty="0"/>
              <a:t>3.User defined functions</a:t>
            </a:r>
          </a:p>
          <a:p>
            <a:r>
              <a:rPr lang="en-IN" dirty="0"/>
              <a:t>1.Built in </a:t>
            </a:r>
            <a:r>
              <a:rPr lang="en-IN" dirty="0" err="1"/>
              <a:t>funcTions</a:t>
            </a:r>
            <a:r>
              <a:rPr lang="en-IN" dirty="0"/>
              <a:t>:</a:t>
            </a:r>
          </a:p>
          <a:p>
            <a:r>
              <a:rPr lang="en-IN" dirty="0"/>
              <a:t>These are predefined functions and are always available for </a:t>
            </a:r>
            <a:r>
              <a:rPr lang="en-IN" dirty="0" err="1"/>
              <a:t>use.You</a:t>
            </a:r>
            <a:r>
              <a:rPr lang="en-IN" dirty="0"/>
              <a:t> have used some of them-</a:t>
            </a:r>
            <a:r>
              <a:rPr lang="en-IN" dirty="0" err="1"/>
              <a:t>len</a:t>
            </a:r>
            <a:r>
              <a:rPr lang="en-IN" dirty="0"/>
              <a:t>(),type(),</a:t>
            </a:r>
            <a:r>
              <a:rPr lang="en-IN" dirty="0" err="1"/>
              <a:t>int</a:t>
            </a:r>
            <a:r>
              <a:rPr lang="en-IN" dirty="0"/>
              <a:t>(),input().</a:t>
            </a:r>
          </a:p>
          <a:p>
            <a:r>
              <a:rPr lang="en-IN" dirty="0"/>
              <a:t>2.Functions defined in modules:</a:t>
            </a:r>
          </a:p>
          <a:p>
            <a:r>
              <a:rPr lang="en-IN" dirty="0"/>
              <a:t>These functions are pre-defined in particular modules and can only be used when the corresponding module is </a:t>
            </a:r>
            <a:r>
              <a:rPr lang="en-IN" dirty="0" err="1"/>
              <a:t>imported.For</a:t>
            </a:r>
            <a:r>
              <a:rPr lang="en-IN" dirty="0"/>
              <a:t> </a:t>
            </a:r>
            <a:r>
              <a:rPr lang="en-IN" dirty="0" err="1"/>
              <a:t>eg</a:t>
            </a:r>
            <a:r>
              <a:rPr lang="en-IN" dirty="0"/>
              <a:t> 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User defined functions:</a:t>
            </a:r>
          </a:p>
          <a:p>
            <a:r>
              <a:rPr lang="en-IN" dirty="0"/>
              <a:t>These are defined by the </a:t>
            </a:r>
            <a:r>
              <a:rPr lang="en-IN" dirty="0" err="1"/>
              <a:t>programmer.As</a:t>
            </a:r>
            <a:r>
              <a:rPr lang="en-IN" dirty="0"/>
              <a:t> programmers you can create your own functions.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Contd...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def sumof3Multiples1(n):</a:t>
            </a:r>
          </a:p>
          <a:p>
            <a:r>
              <a:rPr lang="pt-BR" dirty="0"/>
              <a:t>    s=n*1+n*2+n*3</a:t>
            </a:r>
          </a:p>
          <a:p>
            <a:r>
              <a:rPr lang="pt-BR" dirty="0"/>
              <a:t>    print(s)</a:t>
            </a:r>
          </a:p>
          <a:p>
            <a:endParaRPr lang="pt-BR" dirty="0"/>
          </a:p>
          <a:p>
            <a:r>
              <a:rPr lang="pt-BR" dirty="0"/>
              <a:t>sumof3Multiples1(1)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Output:</a:t>
            </a:r>
          </a:p>
          <a:p>
            <a:r>
              <a:rPr lang="pt-BR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def </a:t>
            </a:r>
            <a:r>
              <a:rPr lang="en-IN" dirty="0" err="1"/>
              <a:t>areaOfSquare</a:t>
            </a:r>
            <a:r>
              <a:rPr lang="en-IN" dirty="0"/>
              <a:t>(a):</a:t>
            </a:r>
            <a:endParaRPr lang="en-US" dirty="0"/>
          </a:p>
          <a:p>
            <a:r>
              <a:rPr lang="en-IN" dirty="0"/>
              <a:t>return a*a</a:t>
            </a:r>
          </a:p>
          <a:p>
            <a:r>
              <a:rPr lang="en-IN" dirty="0" err="1"/>
              <a:t>areaOfSquare</a:t>
            </a:r>
            <a:r>
              <a:rPr lang="en-IN" dirty="0"/>
              <a:t>(5)</a:t>
            </a:r>
          </a:p>
          <a:p>
            <a:endParaRPr lang="en-IN" dirty="0"/>
          </a:p>
          <a:p>
            <a:r>
              <a:rPr lang="en-IN" dirty="0"/>
              <a:t>Output: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def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areaOfSquare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(a):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print(a*a)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areaOfSquare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(5)</a:t>
            </a: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Output: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Structure of a python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u="sng" dirty="0"/>
              <a:t>Top level statement:</a:t>
            </a:r>
          </a:p>
          <a:p>
            <a:r>
              <a:rPr lang="en-IN" dirty="0"/>
              <a:t>def calc():</a:t>
            </a:r>
          </a:p>
          <a:p>
            <a:pPr lvl="1">
              <a:buNone/>
            </a:pPr>
            <a:r>
              <a:rPr lang="en-IN" dirty="0"/>
              <a:t>       Print(“Hi there”)</a:t>
            </a:r>
          </a:p>
          <a:p>
            <a:pPr lvl="1">
              <a:buNone/>
            </a:pPr>
            <a:r>
              <a:rPr lang="en-IN" dirty="0"/>
              <a:t>Print(“At the top-most level right now”)</a:t>
            </a:r>
          </a:p>
          <a:p>
            <a:pPr lvl="1">
              <a:buNone/>
            </a:pPr>
            <a:r>
              <a:rPr lang="en-IN" dirty="0"/>
              <a:t>Print(“</a:t>
            </a:r>
            <a:r>
              <a:rPr lang="en-IN" dirty="0" err="1"/>
              <a:t>inside”,_name</a:t>
            </a:r>
            <a:r>
              <a:rPr lang="en-IN" dirty="0"/>
              <a:t>_)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Arial" pitchFamily="34" charset="0"/>
                <a:cs typeface="Arial" pitchFamily="34" charset="0"/>
              </a:rPr>
              <a:t>Flow of Execution: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It refers to the order in which statements are executed during a program run.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A function body is also a 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block.In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python, a block is executed in an execution frame.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  <a:latin typeface="Algerian" pitchFamily="82" charset="0"/>
              </a:rPr>
              <a:t>Functions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4" name="AutoShape 2" descr="SNS Institutions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>
                <a:latin typeface="Times New Roman" pitchFamily="18" charset="0"/>
                <a:cs typeface="Times New Roman" pitchFamily="18" charset="0"/>
              </a:rPr>
              <a:t>Contd...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flow-of-ececution-with-function-600x4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85794"/>
            <a:ext cx="7016929" cy="4829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def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GB" dirty="0">
                <a:latin typeface="Arial" pitchFamily="34" charset="0"/>
                <a:cs typeface="Arial" pitchFamily="34" charset="0"/>
              </a:rPr>
              <a:t>(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x,y</a:t>
            </a:r>
            <a:r>
              <a:rPr lang="en-GB" dirty="0"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s=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x+y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print("sum of two given number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is",s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return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num1=float(input("Enter first number:"))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num2=float(input("Enter second number:"))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sum=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GB" dirty="0">
                <a:latin typeface="Arial" pitchFamily="34" charset="0"/>
                <a:cs typeface="Arial" pitchFamily="34" charset="0"/>
              </a:rPr>
              <a:t>(num1,num2)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Enter first number:34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Enter second number:56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sum of two given number is 90.0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dirty="0">
                <a:latin typeface="Arial" pitchFamily="34" charset="0"/>
                <a:cs typeface="Arial" pitchFamily="34" charset="0"/>
              </a:rPr>
              <a:t>def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x,y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en-US" sz="3800" dirty="0">
                <a:latin typeface="Arial" pitchFamily="34" charset="0"/>
                <a:cs typeface="Arial" pitchFamily="34" charset="0"/>
              </a:rPr>
              <a:t>    s=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x+y</a:t>
            </a:r>
            <a:endParaRPr lang="en-US" sz="3800" dirty="0">
              <a:latin typeface="Arial" pitchFamily="34" charset="0"/>
              <a:cs typeface="Arial" pitchFamily="34" charset="0"/>
            </a:endParaRPr>
          </a:p>
          <a:p>
            <a:r>
              <a:rPr lang="en-US" sz="3800" dirty="0">
                <a:latin typeface="Arial" pitchFamily="34" charset="0"/>
                <a:cs typeface="Arial" pitchFamily="34" charset="0"/>
              </a:rPr>
              <a:t>    return</a:t>
            </a:r>
          </a:p>
          <a:p>
            <a:r>
              <a:rPr lang="en-US" sz="3800" dirty="0">
                <a:latin typeface="Arial" pitchFamily="34" charset="0"/>
                <a:cs typeface="Arial" pitchFamily="34" charset="0"/>
              </a:rPr>
              <a:t>print("sum of two given number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is",s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3800" dirty="0">
                <a:latin typeface="Arial" pitchFamily="34" charset="0"/>
                <a:cs typeface="Arial" pitchFamily="34" charset="0"/>
              </a:rPr>
              <a:t>num1=float(input("Enter first number:"))</a:t>
            </a:r>
          </a:p>
          <a:p>
            <a:r>
              <a:rPr lang="en-US" sz="3800" dirty="0">
                <a:latin typeface="Arial" pitchFamily="34" charset="0"/>
                <a:cs typeface="Arial" pitchFamily="34" charset="0"/>
              </a:rPr>
              <a:t>num2=float(input("Enter second number:"))</a:t>
            </a:r>
          </a:p>
          <a:p>
            <a:r>
              <a:rPr lang="en-US" sz="3800" dirty="0">
                <a:latin typeface="Arial" pitchFamily="34" charset="0"/>
                <a:cs typeface="Arial" pitchFamily="34" charset="0"/>
              </a:rPr>
              <a:t>sum=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(num1,num2)</a:t>
            </a: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N" sz="2400" b="1" u="sng" dirty="0">
                <a:latin typeface="Arial" pitchFamily="34" charset="0"/>
                <a:cs typeface="Arial" pitchFamily="34" charset="0"/>
              </a:rPr>
              <a:t>Output: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  <a:p>
            <a:r>
              <a:rPr lang="en-GB" sz="3100" dirty="0" err="1">
                <a:latin typeface="Arial" pitchFamily="34" charset="0"/>
                <a:cs typeface="Arial" pitchFamily="34" charset="0"/>
              </a:rPr>
              <a:t>Traceback</a:t>
            </a:r>
            <a:r>
              <a:rPr lang="en-GB" sz="3100" dirty="0">
                <a:latin typeface="Arial" pitchFamily="34" charset="0"/>
                <a:cs typeface="Arial" pitchFamily="34" charset="0"/>
              </a:rPr>
              <a:t> (most recent call last):</a:t>
            </a:r>
          </a:p>
          <a:p>
            <a:r>
              <a:rPr lang="en-GB" sz="3100" dirty="0">
                <a:latin typeface="Arial" pitchFamily="34" charset="0"/>
                <a:cs typeface="Arial" pitchFamily="34" charset="0"/>
              </a:rPr>
              <a:t>  File "C:/Python37-32/hjjj.py", line 4, in &lt;module&gt;</a:t>
            </a:r>
          </a:p>
          <a:p>
            <a:r>
              <a:rPr lang="en-GB" sz="3100" dirty="0">
                <a:latin typeface="Arial" pitchFamily="34" charset="0"/>
                <a:cs typeface="Arial" pitchFamily="34" charset="0"/>
              </a:rPr>
              <a:t>    print("sum of two given number </a:t>
            </a:r>
            <a:r>
              <a:rPr lang="en-GB" sz="3100" dirty="0" err="1">
                <a:latin typeface="Arial" pitchFamily="34" charset="0"/>
                <a:cs typeface="Arial" pitchFamily="34" charset="0"/>
              </a:rPr>
              <a:t>is",s</a:t>
            </a:r>
            <a:r>
              <a:rPr lang="en-GB" sz="31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sz="3100" dirty="0" err="1">
                <a:latin typeface="Arial" pitchFamily="34" charset="0"/>
                <a:cs typeface="Arial" pitchFamily="34" charset="0"/>
              </a:rPr>
              <a:t>NameError</a:t>
            </a:r>
            <a:r>
              <a:rPr lang="en-GB" sz="3100" dirty="0">
                <a:latin typeface="Arial" pitchFamily="34" charset="0"/>
                <a:cs typeface="Arial" pitchFamily="34" charset="0"/>
              </a:rPr>
              <a:t>: name 's' is not defined</a:t>
            </a:r>
          </a:p>
          <a:p>
            <a:r>
              <a:rPr lang="en-GB" sz="3100" dirty="0">
                <a:latin typeface="Arial" pitchFamily="34" charset="0"/>
                <a:cs typeface="Arial" pitchFamily="34" charset="0"/>
              </a:rPr>
              <a:t>&gt;&gt;&gt;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530352"/>
            <a:ext cx="8115328" cy="49703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x,y</a:t>
            </a:r>
            <a:r>
              <a:rPr lang="en-US" dirty="0"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s=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x+y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return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num1=float(input("Enter first number:"))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num2=float(input("Enter second number:"))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sum=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US" dirty="0">
                <a:latin typeface="Arial" pitchFamily="34" charset="0"/>
                <a:cs typeface="Arial" pitchFamily="34" charset="0"/>
              </a:rPr>
              <a:t>(num1,num2)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print("sum of two given number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is",sum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IN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Enter first number:34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Enter second number:56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sum of two given number is None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&gt;&gt;&gt;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x,y</a:t>
            </a:r>
            <a:r>
              <a:rPr lang="en-US" dirty="0"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s=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x+y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return 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num1=float(input("Enter first number:"))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num2=float(input("Enter second number:"))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sum=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US" dirty="0">
                <a:latin typeface="Arial" pitchFamily="34" charset="0"/>
                <a:cs typeface="Arial" pitchFamily="34" charset="0"/>
              </a:rPr>
              <a:t>(num1,num2)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print("sum of two given number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is",sum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IN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Enter first number:34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Enter second number:56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sum of two given number is 90.0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def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x,y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s=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x+y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print("the sum of two given number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is",s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return 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num1=float(input("Enter first number:"))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num2=float(input("Enter second number:"))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sum=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(num1,num2)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print("Addition")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  <a:p>
            <a:r>
              <a:rPr lang="en-IN" sz="2400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Enter first number:34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Enter second number:56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the sum of two given number is 90.0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Addition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def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x,y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s=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x+y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return 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print("the sum of two given number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is",s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num1=float(input("Enter first number:"))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num2=float(input("Enter second number:"))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sum=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calcSum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(num1,num2)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print("Addition")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  <a:p>
            <a:r>
              <a:rPr lang="en-IN" sz="2600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sz="2600" dirty="0">
                <a:latin typeface="Arial" pitchFamily="34" charset="0"/>
                <a:cs typeface="Arial" pitchFamily="34" charset="0"/>
              </a:rPr>
              <a:t>Enter first number:34</a:t>
            </a:r>
          </a:p>
          <a:p>
            <a:r>
              <a:rPr lang="en-GB" sz="2600" dirty="0">
                <a:latin typeface="Arial" pitchFamily="34" charset="0"/>
                <a:cs typeface="Arial" pitchFamily="34" charset="0"/>
              </a:rPr>
              <a:t>Enter second number:56</a:t>
            </a:r>
          </a:p>
          <a:p>
            <a:r>
              <a:rPr lang="en-GB" sz="2600" dirty="0">
                <a:latin typeface="Arial" pitchFamily="34" charset="0"/>
                <a:cs typeface="Arial" pitchFamily="34" charset="0"/>
              </a:rPr>
              <a:t>Addition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u="sng" dirty="0">
                <a:latin typeface="Arial" pitchFamily="34" charset="0"/>
                <a:cs typeface="Arial" pitchFamily="34" charset="0"/>
              </a:rPr>
              <a:t>Arguments and Parameters: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def addition(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a,b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      print(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a+b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x=5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addition(13,x)	# function call 1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addition(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x,x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)		# function call 2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y=7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addition(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x,y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)		#function call 3</a:t>
            </a: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18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10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/>
              <a:t>Arguments:Python</a:t>
            </a:r>
            <a:r>
              <a:rPr lang="en-IN" dirty="0"/>
              <a:t> refers to the values being passed as arguments.</a:t>
            </a:r>
          </a:p>
          <a:p>
            <a:r>
              <a:rPr lang="en-IN" dirty="0" err="1"/>
              <a:t>Parameters:values</a:t>
            </a:r>
            <a:r>
              <a:rPr lang="en-IN" dirty="0"/>
              <a:t> being received as parameters.</a:t>
            </a:r>
          </a:p>
          <a:p>
            <a:endParaRPr lang="en-IN" dirty="0"/>
          </a:p>
          <a:p>
            <a:r>
              <a:rPr lang="en-IN" dirty="0"/>
              <a:t>Arguments appear in function call statement and parameters appear in 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Arguments in python can be one of these value types:</a:t>
            </a:r>
          </a:p>
          <a:p>
            <a:r>
              <a:rPr lang="en-IN" dirty="0"/>
              <a:t>Literals</a:t>
            </a:r>
          </a:p>
          <a:p>
            <a:r>
              <a:rPr lang="en-IN" dirty="0"/>
              <a:t>Variables</a:t>
            </a:r>
          </a:p>
          <a:p>
            <a:r>
              <a:rPr lang="en-IN" dirty="0"/>
              <a:t>Expressions</a:t>
            </a:r>
          </a:p>
          <a:p>
            <a:endParaRPr lang="en-IN" dirty="0"/>
          </a:p>
          <a:p>
            <a:r>
              <a:rPr lang="en-IN" dirty="0"/>
              <a:t>The alternative name for argument are actual parameter and actual argument.</a:t>
            </a:r>
          </a:p>
          <a:p>
            <a:r>
              <a:rPr lang="en-IN" dirty="0"/>
              <a:t>The alternative names for parameter are formal parameter and formal argument.</a:t>
            </a:r>
          </a:p>
          <a:p>
            <a:r>
              <a:rPr lang="en-IN" dirty="0"/>
              <a:t>So it is a combination of actual arguments and formal argument.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 function is a sub program that acts on data and often returns a value.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 function make a program more readable and understandable to a programmer thereby making program management much easier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/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def addition(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a,b</a:t>
            </a:r>
            <a:r>
              <a:rPr lang="en-IN" dirty="0"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      print(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a+b</a:t>
            </a:r>
            <a:r>
              <a:rPr lang="en-IN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addition(13,15)		#both literal argument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x=6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addition(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x,x</a:t>
            </a:r>
            <a:r>
              <a:rPr lang="en-IN" dirty="0">
                <a:latin typeface="Arial" pitchFamily="34" charset="0"/>
                <a:cs typeface="Arial" pitchFamily="34" charset="0"/>
              </a:rPr>
              <a:t>)	         #One variable argument 	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addition(x,x+1)		#One variable and					#one expression argument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Arial" pitchFamily="34" charset="0"/>
                <a:cs typeface="Arial" pitchFamily="34" charset="0"/>
              </a:rPr>
              <a:t>Passing Parameters: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If a function header has three parameters named in its header then the function call should also pass three values.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Python supports 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threee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types of formal 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aarguments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/parameters:</a:t>
            </a:r>
          </a:p>
          <a:p>
            <a:r>
              <a:rPr lang="en-IN" sz="2400" b="1" dirty="0">
                <a:latin typeface="Arial" pitchFamily="34" charset="0"/>
                <a:cs typeface="Arial" pitchFamily="34" charset="0"/>
              </a:rPr>
              <a:t>1.Positional arguments(Required arguments)</a:t>
            </a:r>
          </a:p>
          <a:p>
            <a:r>
              <a:rPr lang="en-IN" sz="2400" b="1" dirty="0">
                <a:latin typeface="Arial" pitchFamily="34" charset="0"/>
                <a:cs typeface="Arial" pitchFamily="34" charset="0"/>
              </a:rPr>
              <a:t>2.Default arguments</a:t>
            </a:r>
          </a:p>
          <a:p>
            <a:r>
              <a:rPr lang="en-IN" sz="2400" b="1" dirty="0">
                <a:latin typeface="Arial" pitchFamily="34" charset="0"/>
                <a:cs typeface="Arial" pitchFamily="34" charset="0"/>
              </a:rPr>
              <a:t>3.Keyword(or named arguments)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u="sng" dirty="0">
                <a:latin typeface="Arial" pitchFamily="34" charset="0"/>
                <a:cs typeface="Arial" pitchFamily="34" charset="0"/>
              </a:rPr>
              <a:t>Positional/Required Arguments: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The number of passed values(arguments) has matched with the number of received values(parameters).</a:t>
            </a:r>
          </a:p>
          <a:p>
            <a:pPr>
              <a:buNone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def check(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a,b,c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):</a:t>
            </a:r>
          </a:p>
          <a:p>
            <a:pPr>
              <a:buNone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check(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x,y,z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)		# 3 values(all variables) passed</a:t>
            </a:r>
          </a:p>
          <a:p>
            <a:pPr>
              <a:buNone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check(2,x,y)		# 3 values(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literal+variables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) passed</a:t>
            </a:r>
          </a:p>
          <a:p>
            <a:pPr>
              <a:buNone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Check(2,5,7)		# 3 values(all literals) passed</a:t>
            </a:r>
          </a:p>
          <a:p>
            <a:pPr>
              <a:buNone/>
            </a:pPr>
            <a:endParaRPr lang="en-IN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/>
          </a:bodyPr>
          <a:lstStyle/>
          <a:p>
            <a:r>
              <a:rPr lang="en-IN" sz="2400" b="1" u="sng" dirty="0">
                <a:latin typeface="Arial" pitchFamily="34" charset="0"/>
                <a:cs typeface="Arial" pitchFamily="34" charset="0"/>
              </a:rPr>
              <a:t>Default Arguments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A parameter having default value in the function header is known as a default parameter.</a:t>
            </a:r>
          </a:p>
          <a:p>
            <a:endParaRPr lang="en-GB" sz="2400" b="1" dirty="0">
              <a:latin typeface="Arial" pitchFamily="34" charset="0"/>
              <a:cs typeface="Arial" pitchFamily="34" charset="0"/>
            </a:endParaRP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A parameter having a default value in function header becomes optional in function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call.Function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call may or may not have value for it.</a:t>
            </a:r>
          </a:p>
          <a:p>
            <a:r>
              <a:rPr lang="en-GB" sz="2400" b="1" u="sng" dirty="0">
                <a:latin typeface="Arial" pitchFamily="34" charset="0"/>
                <a:cs typeface="Arial" pitchFamily="34" charset="0"/>
              </a:rPr>
              <a:t>For example: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def interest(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principal,time,rate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=0.10): # legal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def interest(principal=3000,time=2,rate): #illegal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def interest(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principal,time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=2,rate=0.10): #legal</a:t>
            </a:r>
          </a:p>
          <a:p>
            <a:r>
              <a:rPr lang="en-GB" sz="2400" b="1" dirty="0">
                <a:latin typeface="Arial" pitchFamily="34" charset="0"/>
                <a:cs typeface="Arial" pitchFamily="34" charset="0"/>
              </a:rPr>
              <a:t>def interest(principal=3000,time=2,rate=0.10):#legal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u="sng" dirty="0">
                <a:latin typeface="Arial" pitchFamily="34" charset="0"/>
                <a:cs typeface="Arial" pitchFamily="34" charset="0"/>
              </a:rPr>
              <a:t>Keyword arguments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Keyword argument is preceded by identifier/variable in the function call. In the above example, "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chetan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" and 33 are the keyword arguments. As you can see, they’re preceded by identifiers name and age. Keyword arguments follow key=value pairs syntax.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_V1c7o4LCGMAe8KHhEUo44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8358246" cy="2968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Using Multiple Argument types together</a:t>
            </a:r>
          </a:p>
          <a:p>
            <a:r>
              <a:rPr lang="en-IN" dirty="0"/>
              <a:t>Refer pg no:109</a:t>
            </a:r>
          </a:p>
          <a:p>
            <a:r>
              <a:rPr lang="en-IN" dirty="0"/>
              <a:t>Function call statement with reason.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def interest(</a:t>
            </a:r>
            <a:r>
              <a:rPr lang="en-US" dirty="0" err="1"/>
              <a:t>principal,time</a:t>
            </a:r>
            <a:r>
              <a:rPr lang="en-US" dirty="0"/>
              <a:t>=2,rate=0.10):</a:t>
            </a:r>
          </a:p>
          <a:p>
            <a:r>
              <a:rPr lang="en-US" dirty="0"/>
              <a:t>    return principal*rate*time</a:t>
            </a:r>
          </a:p>
          <a:p>
            <a:r>
              <a:rPr lang="en-US" dirty="0" err="1"/>
              <a:t>prin</a:t>
            </a:r>
            <a:r>
              <a:rPr lang="en-US" dirty="0"/>
              <a:t>=float(input("Enter principal amount:"))</a:t>
            </a:r>
          </a:p>
          <a:p>
            <a:r>
              <a:rPr lang="en-US" dirty="0"/>
              <a:t>print("Simple interest with default ROI and time values is:")</a:t>
            </a:r>
          </a:p>
          <a:p>
            <a:r>
              <a:rPr lang="en-US" dirty="0"/>
              <a:t>si1=interest(</a:t>
            </a:r>
            <a:r>
              <a:rPr lang="en-US" dirty="0" err="1"/>
              <a:t>prin</a:t>
            </a:r>
            <a:r>
              <a:rPr lang="en-US" dirty="0"/>
              <a:t>)</a:t>
            </a:r>
          </a:p>
          <a:p>
            <a:r>
              <a:rPr lang="en-US" dirty="0"/>
              <a:t>print("Rs.",si1)</a:t>
            </a:r>
          </a:p>
          <a:p>
            <a:r>
              <a:rPr lang="en-US" dirty="0" err="1"/>
              <a:t>roi</a:t>
            </a:r>
            <a:r>
              <a:rPr lang="en-US" dirty="0"/>
              <a:t>=float(input("enter rate of interest(ROI):"))</a:t>
            </a:r>
          </a:p>
          <a:p>
            <a:r>
              <a:rPr lang="en-US" dirty="0"/>
              <a:t>time=</a:t>
            </a:r>
            <a:r>
              <a:rPr lang="en-US" dirty="0" err="1"/>
              <a:t>int</a:t>
            </a:r>
            <a:r>
              <a:rPr lang="en-US" dirty="0"/>
              <a:t>(input("Enter time in years:"))</a:t>
            </a:r>
          </a:p>
          <a:p>
            <a:r>
              <a:rPr lang="en-US" dirty="0"/>
              <a:t>print("Simple interest with your provided ROI and time value is:")</a:t>
            </a:r>
          </a:p>
          <a:p>
            <a:r>
              <a:rPr lang="en-US" dirty="0"/>
              <a:t>si2=interest(</a:t>
            </a:r>
            <a:r>
              <a:rPr lang="en-US" dirty="0" err="1"/>
              <a:t>prin,time,roi</a:t>
            </a:r>
            <a:r>
              <a:rPr lang="en-US" dirty="0"/>
              <a:t>/100)</a:t>
            </a:r>
          </a:p>
          <a:p>
            <a:r>
              <a:rPr lang="en-US" dirty="0"/>
              <a:t>print("Rs.",si2)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Enter principal amount:6700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Simple interest with default ROI and time values is: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Rs. 1340.0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enter rate of interest(ROI):8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Enter time in years:3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Simple interest with your provided ROI and time value is: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Rs. 1608.0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&gt;&gt;&gt;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Arial" pitchFamily="34" charset="0"/>
                <a:cs typeface="Arial" pitchFamily="34" charset="0"/>
              </a:rPr>
              <a:t>Returning Values from functions: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Functions returning some value(non-void functions)</a:t>
            </a: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Functions not returning any value(void functions)</a:t>
            </a:r>
          </a:p>
          <a:p>
            <a:endParaRPr lang="en-IN" sz="2400" dirty="0">
              <a:latin typeface="Arial" pitchFamily="34" charset="0"/>
              <a:cs typeface="Arial" pitchFamily="34" charset="0"/>
            </a:endParaRPr>
          </a:p>
          <a:p>
            <a:r>
              <a:rPr lang="en-IN" sz="2400" dirty="0">
                <a:latin typeface="Arial" pitchFamily="34" charset="0"/>
                <a:cs typeface="Arial" pitchFamily="34" charset="0"/>
              </a:rPr>
              <a:t>Refer pg no -111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Understanding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2x power of 2</a:t>
            </a:r>
          </a:p>
          <a:p>
            <a:r>
              <a:rPr lang="en-IN" dirty="0"/>
              <a:t>F(x)=2x power of 2</a:t>
            </a:r>
          </a:p>
          <a:p>
            <a:r>
              <a:rPr lang="en-IN" dirty="0"/>
              <a:t>The notation f(x)=2x power of 2</a:t>
            </a:r>
            <a:r>
              <a:rPr lang="en-US" dirty="0"/>
              <a:t> can be termed as a function.</a:t>
            </a:r>
          </a:p>
          <a:p>
            <a:r>
              <a:rPr lang="en-IN" dirty="0" err="1"/>
              <a:t>F,x</a:t>
            </a:r>
            <a:r>
              <a:rPr lang="en-IN" dirty="0"/>
              <a:t> is its argument value given to </a:t>
            </a:r>
            <a:r>
              <a:rPr lang="en-IN" dirty="0" err="1"/>
              <a:t>it,and</a:t>
            </a:r>
            <a:r>
              <a:rPr lang="en-IN" dirty="0"/>
              <a:t> 2x power of 2 is its functionality.</a:t>
            </a:r>
          </a:p>
          <a:p>
            <a:r>
              <a:rPr lang="en-IN" dirty="0"/>
              <a:t>You can create functions in a program that:</a:t>
            </a:r>
          </a:p>
          <a:p>
            <a:r>
              <a:rPr lang="en-IN" dirty="0"/>
              <a:t>Can have arguments(values given to it),if needed.</a:t>
            </a:r>
          </a:p>
          <a:p>
            <a:r>
              <a:rPr lang="en-IN" dirty="0"/>
              <a:t>Can perform certain functionality.</a:t>
            </a:r>
          </a:p>
          <a:p>
            <a:r>
              <a:rPr lang="en-IN" dirty="0"/>
              <a:t>can return a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Scope of a variable:</a:t>
            </a:r>
          </a:p>
          <a:p>
            <a:r>
              <a:rPr lang="en-US" dirty="0" smtClean="0"/>
              <a:t>SCOPE means a part of a program in which a variable can be used.</a:t>
            </a:r>
          </a:p>
          <a:p>
            <a:endParaRPr lang="en-US" dirty="0" smtClean="0"/>
          </a:p>
          <a:p>
            <a:r>
              <a:rPr lang="en-US" dirty="0" smtClean="0"/>
              <a:t>Types of Scope</a:t>
            </a:r>
          </a:p>
          <a:p>
            <a:r>
              <a:rPr lang="en-US" dirty="0" smtClean="0"/>
              <a:t>Local</a:t>
            </a:r>
          </a:p>
          <a:p>
            <a:r>
              <a:rPr lang="en-US" dirty="0" smtClean="0"/>
              <a:t>Global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Scope:</a:t>
            </a:r>
          </a:p>
          <a:p>
            <a:r>
              <a:rPr lang="en-US" dirty="0" smtClean="0"/>
              <a:t>The variables declared inside the function definition are called Local Variables.</a:t>
            </a:r>
          </a:p>
          <a:p>
            <a:endParaRPr lang="en-US" dirty="0" smtClean="0"/>
          </a:p>
          <a:p>
            <a:r>
              <a:rPr lang="en-US" dirty="0" smtClean="0"/>
              <a:t>Global scope:</a:t>
            </a:r>
          </a:p>
          <a:p>
            <a:pPr>
              <a:buNone/>
            </a:pPr>
            <a:r>
              <a:rPr lang="en-US" smtClean="0"/>
              <a:t>      A </a:t>
            </a:r>
            <a:r>
              <a:rPr lang="en-US" dirty="0" smtClean="0"/>
              <a:t>global variable value is accessible throughout the program. A global variable in Python is often declared as the top of the program.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u="sng" dirty="0">
                <a:latin typeface="Arial" pitchFamily="34" charset="0"/>
                <a:cs typeface="Arial" pitchFamily="34" charset="0"/>
              </a:rPr>
              <a:t>Global Variable:</a:t>
            </a:r>
            <a:endParaRPr lang="en-IN" dirty="0"/>
          </a:p>
          <a:p>
            <a:r>
              <a:rPr lang="en-IN" dirty="0"/>
              <a:t>A global variable is a variable defined in the ‘main’ program (_main_ section).Such variables are said to have global scope.</a:t>
            </a:r>
          </a:p>
          <a:p>
            <a:r>
              <a:rPr lang="en-IN" b="1" u="sng" dirty="0">
                <a:latin typeface="Arial" pitchFamily="34" charset="0"/>
                <a:cs typeface="Arial" pitchFamily="34" charset="0"/>
              </a:rPr>
              <a:t>Local variable:</a:t>
            </a: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A local variable is a variable defined within a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function.Such</a:t>
            </a:r>
            <a:r>
              <a:rPr lang="en-IN" dirty="0">
                <a:latin typeface="Arial" pitchFamily="34" charset="0"/>
                <a:cs typeface="Arial" pitchFamily="34" charset="0"/>
              </a:rPr>
              <a:t> variables are said to have local scope.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/>
                <a:gridCol w="4572000"/>
              </a:tblGrid>
              <a:tr h="1156198">
                <a:tc>
                  <a:txBody>
                    <a:bodyPr/>
                    <a:lstStyle/>
                    <a:p>
                      <a:r>
                        <a:rPr lang="en-US" dirty="0" smtClean="0"/>
                        <a:t>Local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Variable</a:t>
                      </a:r>
                      <a:endParaRPr lang="en-US" dirty="0"/>
                    </a:p>
                  </a:txBody>
                  <a:tcPr/>
                </a:tc>
              </a:tr>
              <a:tr h="2850901">
                <a:tc>
                  <a:txBody>
                    <a:bodyPr/>
                    <a:lstStyle/>
                    <a:p>
                      <a:r>
                        <a:rPr lang="en-US" dirty="0" smtClean="0"/>
                        <a:t>It is a variable declared which is declared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within a function</a:t>
                      </a:r>
                      <a:r>
                        <a:rPr lang="en-US" baseline="0" dirty="0" smtClean="0"/>
                        <a:t> or within a block.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is a variable which is</a:t>
                      </a:r>
                      <a:r>
                        <a:rPr lang="en-US" baseline="0" dirty="0" smtClean="0"/>
                        <a:t> declared outside all the functions.</a:t>
                      </a:r>
                      <a:endParaRPr lang="en-US" dirty="0"/>
                    </a:p>
                  </a:txBody>
                  <a:tcPr/>
                </a:tc>
              </a:tr>
              <a:tr h="2850901">
                <a:tc>
                  <a:txBody>
                    <a:bodyPr/>
                    <a:lstStyle/>
                    <a:p>
                      <a:r>
                        <a:rPr lang="en-US" dirty="0" smtClean="0"/>
                        <a:t>It is accessible only</a:t>
                      </a:r>
                      <a:r>
                        <a:rPr lang="en-US" baseline="0" dirty="0" smtClean="0"/>
                        <a:t> within a function/block, in which it is declared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is accessible throughout the program.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Local variable: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def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func</a:t>
            </a:r>
            <a:r>
              <a:rPr lang="en-GB" dirty="0">
                <a:latin typeface="Arial" pitchFamily="34" charset="0"/>
                <a:cs typeface="Arial" pitchFamily="34" charset="0"/>
              </a:rPr>
              <a:t>(x):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print("Local x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is",x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x=2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print("changed local x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to",x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x=50</a:t>
            </a:r>
          </a:p>
          <a:p>
            <a:r>
              <a:rPr lang="en-GB" dirty="0" err="1">
                <a:latin typeface="Arial" pitchFamily="34" charset="0"/>
                <a:cs typeface="Arial" pitchFamily="34" charset="0"/>
              </a:rPr>
              <a:t>func</a:t>
            </a:r>
            <a:r>
              <a:rPr lang="en-GB" dirty="0">
                <a:latin typeface="Arial" pitchFamily="34" charset="0"/>
                <a:cs typeface="Arial" pitchFamily="34" charset="0"/>
              </a:rPr>
              <a:t>(x)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print("X is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still",x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034" y="1357298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Local x is 50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changed local x to 2</a:t>
            </a: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X is still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def </a:t>
            </a:r>
            <a:r>
              <a:rPr lang="en-GB" dirty="0" err="1"/>
              <a:t>func</a:t>
            </a:r>
            <a:r>
              <a:rPr lang="en-GB" dirty="0"/>
              <a:t>(x):</a:t>
            </a:r>
          </a:p>
          <a:p>
            <a:r>
              <a:rPr lang="en-GB" dirty="0"/>
              <a:t>    print("Local x </a:t>
            </a:r>
            <a:r>
              <a:rPr lang="en-GB" dirty="0" err="1"/>
              <a:t>is",x</a:t>
            </a:r>
            <a:r>
              <a:rPr lang="en-GB" dirty="0"/>
              <a:t>)</a:t>
            </a:r>
          </a:p>
          <a:p>
            <a:r>
              <a:rPr lang="en-GB" dirty="0"/>
              <a:t>    x=2</a:t>
            </a:r>
          </a:p>
          <a:p>
            <a:r>
              <a:rPr lang="en-GB" dirty="0"/>
              <a:t>    print("changed local x </a:t>
            </a:r>
            <a:r>
              <a:rPr lang="en-GB" dirty="0" err="1"/>
              <a:t>to",x</a:t>
            </a:r>
            <a:r>
              <a:rPr lang="en-GB" dirty="0"/>
              <a:t>)</a:t>
            </a:r>
          </a:p>
          <a:p>
            <a:r>
              <a:rPr lang="en-GB" dirty="0"/>
              <a:t>    print("X is </a:t>
            </a:r>
            <a:r>
              <a:rPr lang="en-GB" dirty="0" err="1"/>
              <a:t>still",x</a:t>
            </a:r>
            <a:r>
              <a:rPr lang="en-GB" dirty="0"/>
              <a:t>)</a:t>
            </a:r>
          </a:p>
          <a:p>
            <a:r>
              <a:rPr lang="en-GB" dirty="0"/>
              <a:t>x=50</a:t>
            </a:r>
          </a:p>
          <a:p>
            <a:r>
              <a:rPr lang="en-GB" dirty="0" err="1"/>
              <a:t>func</a:t>
            </a:r>
            <a:r>
              <a:rPr lang="en-GB" dirty="0"/>
              <a:t>(x)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Output:</a:t>
            </a:r>
            <a:endParaRPr lang="en-GB" dirty="0"/>
          </a:p>
          <a:p>
            <a:r>
              <a:rPr lang="en-GB" dirty="0"/>
              <a:t>Local x is 50</a:t>
            </a:r>
          </a:p>
          <a:p>
            <a:r>
              <a:rPr lang="en-GB" dirty="0"/>
              <a:t>changed local x to 2</a:t>
            </a:r>
          </a:p>
          <a:p>
            <a:r>
              <a:rPr lang="en-GB" dirty="0"/>
              <a:t>X is still 2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u="sng" dirty="0">
                <a:latin typeface="Arial" pitchFamily="34" charset="0"/>
                <a:cs typeface="Arial" pitchFamily="34" charset="0"/>
              </a:rPr>
              <a:t>Global variable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GB" dirty="0"/>
              <a:t>x=5</a:t>
            </a:r>
          </a:p>
          <a:p>
            <a:r>
              <a:rPr lang="en-GB" dirty="0"/>
              <a:t>def </a:t>
            </a:r>
            <a:r>
              <a:rPr lang="en-GB" dirty="0" err="1"/>
              <a:t>func</a:t>
            </a:r>
            <a:r>
              <a:rPr lang="en-GB" dirty="0"/>
              <a:t>(x):</a:t>
            </a:r>
          </a:p>
          <a:p>
            <a:r>
              <a:rPr lang="en-GB" dirty="0"/>
              <a:t>    print("Local x </a:t>
            </a:r>
            <a:r>
              <a:rPr lang="en-GB" dirty="0" err="1"/>
              <a:t>is",x</a:t>
            </a:r>
            <a:r>
              <a:rPr lang="en-GB" dirty="0"/>
              <a:t>)</a:t>
            </a:r>
          </a:p>
          <a:p>
            <a:r>
              <a:rPr lang="en-GB" dirty="0"/>
              <a:t>    print("changed local x </a:t>
            </a:r>
            <a:r>
              <a:rPr lang="en-GB" dirty="0" err="1"/>
              <a:t>to",x</a:t>
            </a:r>
            <a:r>
              <a:rPr lang="en-GB" dirty="0"/>
              <a:t>)</a:t>
            </a:r>
          </a:p>
          <a:p>
            <a:r>
              <a:rPr lang="en-GB" dirty="0" err="1"/>
              <a:t>func</a:t>
            </a:r>
            <a:r>
              <a:rPr lang="en-GB" dirty="0"/>
              <a:t>(x)</a:t>
            </a:r>
          </a:p>
          <a:p>
            <a:r>
              <a:rPr lang="en-GB" dirty="0"/>
              <a:t>print("X is </a:t>
            </a:r>
            <a:r>
              <a:rPr lang="en-GB" dirty="0" err="1"/>
              <a:t>still",x</a:t>
            </a:r>
            <a:r>
              <a:rPr lang="en-GB" dirty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Local x is 5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changed local x to 5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X is still 5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For example:</a:t>
            </a:r>
          </a:p>
          <a:p>
            <a:r>
              <a:rPr lang="en-IN" dirty="0"/>
              <a:t>Def </a:t>
            </a:r>
            <a:r>
              <a:rPr lang="en-IN" dirty="0" err="1"/>
              <a:t>calcSomething</a:t>
            </a:r>
            <a:r>
              <a:rPr lang="en-IN" dirty="0"/>
              <a:t>(x):</a:t>
            </a:r>
          </a:p>
          <a:p>
            <a:pPr lvl="1">
              <a:buNone/>
            </a:pPr>
            <a:r>
              <a:rPr lang="en-IN" dirty="0"/>
              <a:t>   r=2*x**2</a:t>
            </a:r>
          </a:p>
          <a:p>
            <a:pPr lvl="1">
              <a:buNone/>
            </a:pPr>
            <a:r>
              <a:rPr lang="en-IN" dirty="0"/>
              <a:t>   return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/>
          </a:bodyPr>
          <a:lstStyle/>
          <a:p>
            <a:r>
              <a:rPr lang="en-GB" b="1" u="sng" dirty="0">
                <a:latin typeface="Arial" pitchFamily="34" charset="0"/>
                <a:cs typeface="Arial" pitchFamily="34" charset="0"/>
              </a:rPr>
              <a:t>Combining both Local and global scope: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x=5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def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func</a:t>
            </a:r>
            <a:r>
              <a:rPr lang="en-GB" dirty="0">
                <a:latin typeface="Arial" pitchFamily="34" charset="0"/>
                <a:cs typeface="Arial" pitchFamily="34" charset="0"/>
              </a:rPr>
              <a:t>(x):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print("Local x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is",x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print("changed local x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to",x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x=7</a:t>
            </a:r>
          </a:p>
          <a:p>
            <a:r>
              <a:rPr lang="en-GB" dirty="0" err="1">
                <a:latin typeface="Arial" pitchFamily="34" charset="0"/>
                <a:cs typeface="Arial" pitchFamily="34" charset="0"/>
              </a:rPr>
              <a:t>func</a:t>
            </a:r>
            <a:r>
              <a:rPr lang="en-GB" dirty="0">
                <a:latin typeface="Arial" pitchFamily="34" charset="0"/>
                <a:cs typeface="Arial" pitchFamily="34" charset="0"/>
              </a:rPr>
              <a:t>(x)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print("X is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still",x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GB" b="1" u="sng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Local x is 7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changed local x to 7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X is still 7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&gt;&gt;&gt;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00042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x=5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def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func</a:t>
            </a:r>
            <a:r>
              <a:rPr lang="en-GB" dirty="0">
                <a:latin typeface="Arial" pitchFamily="34" charset="0"/>
                <a:cs typeface="Arial" pitchFamily="34" charset="0"/>
              </a:rPr>
              <a:t>(x):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print("Local x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is",x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   print("changed local x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to",x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 err="1">
                <a:latin typeface="Arial" pitchFamily="34" charset="0"/>
                <a:cs typeface="Arial" pitchFamily="34" charset="0"/>
              </a:rPr>
              <a:t>func</a:t>
            </a:r>
            <a:r>
              <a:rPr lang="en-GB" dirty="0">
                <a:latin typeface="Arial" pitchFamily="34" charset="0"/>
                <a:cs typeface="Arial" pitchFamily="34" charset="0"/>
              </a:rPr>
              <a:t>(x)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x=7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print("X is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still",x</a:t>
            </a:r>
            <a:r>
              <a:rPr lang="en-GB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Local x is 5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changed local x to 5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X is still 7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&gt;&gt;&gt;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def state1():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tigers=15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print(tigers)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tigers=95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print(tigers)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state1()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print(tigers)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95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15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95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&gt;&gt;&gt;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Arial" pitchFamily="34" charset="0"/>
                <a:cs typeface="Arial" pitchFamily="34" charset="0"/>
              </a:rPr>
              <a:t>The global statement cannot be reverted in a program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run.One</a:t>
            </a:r>
            <a:r>
              <a:rPr lang="en-IN" dirty="0">
                <a:latin typeface="Arial" pitchFamily="34" charset="0"/>
                <a:cs typeface="Arial" pitchFamily="34" charset="0"/>
              </a:rPr>
              <a:t> should avoid using global statement in python program.</a:t>
            </a:r>
          </a:p>
          <a:p>
            <a:endParaRPr lang="en-IN" dirty="0">
              <a:latin typeface="Arial" pitchFamily="34" charset="0"/>
              <a:cs typeface="Arial" pitchFamily="34" charset="0"/>
            </a:endParaRPr>
          </a:p>
          <a:p>
            <a:r>
              <a:rPr lang="en-IN" dirty="0">
                <a:latin typeface="Arial" pitchFamily="34" charset="0"/>
                <a:cs typeface="Arial" pitchFamily="34" charset="0"/>
              </a:rPr>
              <a:t>Although global variables can be accessed through local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scope,but</a:t>
            </a:r>
            <a:r>
              <a:rPr lang="en-IN" dirty="0">
                <a:latin typeface="Arial" pitchFamily="34" charset="0"/>
                <a:cs typeface="Arial" pitchFamily="34" charset="0"/>
              </a:rPr>
              <a:t> it is not a good programming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practice.so,keep</a:t>
            </a:r>
            <a:r>
              <a:rPr lang="en-IN" dirty="0">
                <a:latin typeface="Arial" pitchFamily="34" charset="0"/>
                <a:cs typeface="Arial" pitchFamily="34" charset="0"/>
              </a:rPr>
              <a:t> global variables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global,and</a:t>
            </a:r>
            <a:r>
              <a:rPr lang="en-IN" dirty="0">
                <a:latin typeface="Arial" pitchFamily="34" charset="0"/>
                <a:cs typeface="Arial" pitchFamily="34" charset="0"/>
              </a:rPr>
              <a:t> local variables local.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def state1():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global tigers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tigers=15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print(tigers)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tigers=95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print(tigers)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state1()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print(tigers)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u="sng" dirty="0">
                <a:latin typeface="Arial" pitchFamily="34" charset="0"/>
                <a:cs typeface="Arial" pitchFamily="34" charset="0"/>
              </a:rPr>
              <a:t>Output: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95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15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15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&gt;&gt;&gt;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IN" dirty="0"/>
              <a:t>Def  means a function definition is starting.</a:t>
            </a:r>
          </a:p>
          <a:p>
            <a:pPr lvl="1">
              <a:buNone/>
            </a:pPr>
            <a:r>
              <a:rPr lang="en-IN" dirty="0"/>
              <a:t>Function name is </a:t>
            </a:r>
            <a:r>
              <a:rPr lang="en-IN" dirty="0" err="1"/>
              <a:t>calcSomething</a:t>
            </a:r>
            <a:endParaRPr lang="en-IN" dirty="0"/>
          </a:p>
          <a:p>
            <a:pPr lvl="1">
              <a:buNone/>
            </a:pPr>
            <a:r>
              <a:rPr lang="en-IN" dirty="0"/>
              <a:t>The variable/identifiers inside the parentheses are the arguments or parameters(values given to function),here x is the parameter to function </a:t>
            </a:r>
            <a:r>
              <a:rPr lang="en-IN" dirty="0" err="1"/>
              <a:t>calcSomething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LEGB Rule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Local:</a:t>
            </a:r>
          </a:p>
          <a:p>
            <a:r>
              <a:rPr lang="en-US" dirty="0" smtClean="0"/>
              <a:t>Contains names defined inside the current definition.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Enclosing:</a:t>
            </a:r>
          </a:p>
          <a:p>
            <a:r>
              <a:rPr lang="en-US" dirty="0" smtClean="0"/>
              <a:t>Contains Names declared inside any and all enclosed functions.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Global:</a:t>
            </a:r>
          </a:p>
          <a:p>
            <a:r>
              <a:rPr lang="en-US" dirty="0" smtClean="0"/>
              <a:t>Contains names defined at the top level of the script or module.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Built-in:</a:t>
            </a:r>
          </a:p>
          <a:p>
            <a:r>
              <a:rPr lang="en-US" dirty="0" smtClean="0"/>
              <a:t>Contains Names built-in to the python Language.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 </a:t>
            </a:r>
            <a:r>
              <a:rPr lang="en-GB" dirty="0" err="1"/>
              <a:t>calcSomething</a:t>
            </a:r>
            <a:r>
              <a:rPr lang="en-GB" dirty="0"/>
              <a:t>(x):</a:t>
            </a:r>
          </a:p>
          <a:p>
            <a:r>
              <a:rPr lang="en-GB" dirty="0"/>
              <a:t>    r=2*x**2</a:t>
            </a:r>
          </a:p>
          <a:p>
            <a:r>
              <a:rPr lang="en-GB" dirty="0"/>
              <a:t>    return r</a:t>
            </a:r>
          </a:p>
          <a:p>
            <a:r>
              <a:rPr lang="en-GB" dirty="0"/>
              <a:t>a=</a:t>
            </a:r>
            <a:r>
              <a:rPr lang="en-GB" dirty="0" err="1"/>
              <a:t>int</a:t>
            </a:r>
            <a:r>
              <a:rPr lang="en-GB" dirty="0"/>
              <a:t>(input("Enter a number:"))</a:t>
            </a:r>
          </a:p>
          <a:p>
            <a:r>
              <a:rPr lang="en-GB" dirty="0"/>
              <a:t>print(</a:t>
            </a:r>
            <a:r>
              <a:rPr lang="en-GB" dirty="0" err="1"/>
              <a:t>calSomething</a:t>
            </a:r>
            <a:r>
              <a:rPr lang="en-GB" dirty="0"/>
              <a:t>(a))</a:t>
            </a:r>
          </a:p>
          <a:p>
            <a:endParaRPr lang="en-GB" dirty="0"/>
          </a:p>
          <a:p>
            <a:r>
              <a:rPr lang="en-GB" dirty="0"/>
              <a:t>What is the output??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BOOK BACK EXERCISE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 </a:t>
            </a:r>
            <a:r>
              <a:rPr lang="en-US" dirty="0" err="1" smtClean="0"/>
              <a:t>ChangeVal</a:t>
            </a:r>
            <a:r>
              <a:rPr lang="en-US" dirty="0" smtClean="0"/>
              <a:t>(M,N):</a:t>
            </a:r>
          </a:p>
          <a:p>
            <a:r>
              <a:rPr lang="en-US" dirty="0" smtClean="0"/>
              <a:t>              for </a:t>
            </a:r>
            <a:r>
              <a:rPr lang="en-US" dirty="0" err="1" smtClean="0"/>
              <a:t>i</a:t>
            </a:r>
            <a:r>
              <a:rPr lang="en-US" dirty="0" smtClean="0"/>
              <a:t> in range(N):</a:t>
            </a:r>
          </a:p>
          <a:p>
            <a:r>
              <a:rPr lang="en-US" dirty="0" smtClean="0"/>
              <a:t>                            if M[</a:t>
            </a:r>
            <a:r>
              <a:rPr lang="en-US" dirty="0" err="1" smtClean="0"/>
              <a:t>i</a:t>
            </a:r>
            <a:r>
              <a:rPr lang="en-US" dirty="0" smtClean="0"/>
              <a:t>]%5==0:</a:t>
            </a:r>
          </a:p>
          <a:p>
            <a:r>
              <a:rPr lang="en-US" dirty="0" smtClean="0"/>
              <a:t>                                          M[</a:t>
            </a:r>
            <a:r>
              <a:rPr lang="en-US" dirty="0" err="1" smtClean="0"/>
              <a:t>i</a:t>
            </a:r>
            <a:r>
              <a:rPr lang="en-US" dirty="0" smtClean="0"/>
              <a:t>]//=5</a:t>
            </a:r>
          </a:p>
          <a:p>
            <a:r>
              <a:rPr lang="en-US" dirty="0" smtClean="0"/>
              <a:t>                            if M[</a:t>
            </a:r>
            <a:r>
              <a:rPr lang="en-US" dirty="0" err="1" smtClean="0"/>
              <a:t>i</a:t>
            </a:r>
            <a:r>
              <a:rPr lang="en-US" dirty="0" smtClean="0"/>
              <a:t>]%3==0:</a:t>
            </a:r>
          </a:p>
          <a:p>
            <a:r>
              <a:rPr lang="en-US" dirty="0" smtClean="0"/>
              <a:t>                                          M[</a:t>
            </a:r>
            <a:r>
              <a:rPr lang="en-US" dirty="0" err="1" smtClean="0"/>
              <a:t>i</a:t>
            </a:r>
            <a:r>
              <a:rPr lang="en-US" dirty="0" smtClean="0"/>
              <a:t>]//=3</a:t>
            </a:r>
          </a:p>
          <a:p>
            <a:r>
              <a:rPr lang="en-US" dirty="0" smtClean="0"/>
              <a:t>L=[25,8,75,12]</a:t>
            </a:r>
          </a:p>
          <a:p>
            <a:r>
              <a:rPr lang="en-US" dirty="0" err="1" smtClean="0"/>
              <a:t>ChangeVal</a:t>
            </a:r>
            <a:r>
              <a:rPr lang="en-US" dirty="0" smtClean="0"/>
              <a:t>(L,4)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L:</a:t>
            </a:r>
          </a:p>
          <a:p>
            <a:r>
              <a:rPr lang="en-US" dirty="0" smtClean="0"/>
              <a:t>              print(</a:t>
            </a:r>
            <a:r>
              <a:rPr lang="en-US" dirty="0" err="1" smtClean="0"/>
              <a:t>i,end</a:t>
            </a:r>
            <a:r>
              <a:rPr lang="en-US" dirty="0" smtClean="0"/>
              <a:t>='#')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u="sng" dirty="0" smtClean="0"/>
              <a:t>Output: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5#8#5#4#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 update(X=10):</a:t>
            </a:r>
          </a:p>
          <a:p>
            <a:r>
              <a:rPr lang="en-US" dirty="0" smtClean="0"/>
              <a:t>              X+=15</a:t>
            </a:r>
          </a:p>
          <a:p>
            <a:r>
              <a:rPr lang="en-US" dirty="0" smtClean="0"/>
              <a:t>              print('X=',X)</a:t>
            </a:r>
          </a:p>
          <a:p>
            <a:r>
              <a:rPr lang="en-US" dirty="0" smtClean="0"/>
              <a:t>X=20</a:t>
            </a:r>
          </a:p>
          <a:p>
            <a:r>
              <a:rPr lang="en-US" dirty="0" smtClean="0"/>
              <a:t>update()</a:t>
            </a:r>
          </a:p>
          <a:p>
            <a:r>
              <a:rPr lang="en-US" dirty="0" smtClean="0"/>
              <a:t>print('X=',X)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X= 25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X= 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Calling /Invoking/Using a function:</a:t>
            </a:r>
          </a:p>
          <a:p>
            <a:r>
              <a:rPr lang="en-IN" dirty="0"/>
              <a:t>&lt;Function-name&gt;(&lt;value to be passed to parameter&gt;)</a:t>
            </a:r>
          </a:p>
          <a:p>
            <a:r>
              <a:rPr lang="en-IN" dirty="0"/>
              <a:t>Calc something(5)   # value 5 is being sent as parameter.</a:t>
            </a:r>
          </a:p>
          <a:p>
            <a:r>
              <a:rPr lang="en-IN" dirty="0"/>
              <a:t>a=7</a:t>
            </a:r>
          </a:p>
          <a:p>
            <a:r>
              <a:rPr lang="en-IN" dirty="0" err="1"/>
              <a:t>Calcsomething</a:t>
            </a:r>
            <a:r>
              <a:rPr lang="en-IN" dirty="0"/>
              <a:t>(a)   # This time variable a is being sent as argument.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S='WELCOME'</a:t>
            </a:r>
          </a:p>
          <a:p>
            <a:r>
              <a:rPr lang="en-US" dirty="0" smtClean="0"/>
              <a:t>def Change(T):</a:t>
            </a:r>
          </a:p>
          <a:p>
            <a:r>
              <a:rPr lang="en-US" dirty="0" smtClean="0"/>
              <a:t>              T='Hello'</a:t>
            </a:r>
          </a:p>
          <a:p>
            <a:r>
              <a:rPr lang="en-US" dirty="0" smtClean="0"/>
              <a:t>              print(</a:t>
            </a:r>
            <a:r>
              <a:rPr lang="en-US" dirty="0" err="1" smtClean="0"/>
              <a:t>T,end</a:t>
            </a:r>
            <a:r>
              <a:rPr lang="en-US" dirty="0" smtClean="0"/>
              <a:t>='@')</a:t>
            </a:r>
          </a:p>
          <a:p>
            <a:r>
              <a:rPr lang="en-US" dirty="0" smtClean="0"/>
              <a:t>Change(S)</a:t>
            </a:r>
          </a:p>
          <a:p>
            <a:r>
              <a:rPr lang="en-US" dirty="0" smtClean="0"/>
              <a:t>print(S)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Hello@WELCOME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V=50</a:t>
            </a:r>
          </a:p>
          <a:p>
            <a:r>
              <a:rPr lang="pt-BR" dirty="0" smtClean="0"/>
              <a:t>def change(N):</a:t>
            </a:r>
          </a:p>
          <a:p>
            <a:r>
              <a:rPr lang="pt-BR" dirty="0" smtClean="0"/>
              <a:t>              global V</a:t>
            </a:r>
          </a:p>
          <a:p>
            <a:r>
              <a:rPr lang="pt-BR" dirty="0" smtClean="0"/>
              <a:t>              V,N=N,V</a:t>
            </a:r>
          </a:p>
          <a:p>
            <a:r>
              <a:rPr lang="pt-BR" dirty="0" smtClean="0"/>
              <a:t>              print(V,N,sep="#",end="@")</a:t>
            </a:r>
          </a:p>
          <a:p>
            <a:r>
              <a:rPr lang="pt-BR" dirty="0" smtClean="0"/>
              <a:t>change(20)</a:t>
            </a:r>
          </a:p>
          <a:p>
            <a:r>
              <a:rPr lang="pt-BR" dirty="0" smtClean="0"/>
              <a:t>print(V)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20#50@20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def </a:t>
            </a:r>
            <a:r>
              <a:rPr lang="en-US" dirty="0" err="1" smtClean="0"/>
              <a:t>ListChange</a:t>
            </a:r>
            <a:r>
              <a:rPr lang="en-US" dirty="0" smtClean="0"/>
              <a:t>():</a:t>
            </a:r>
          </a:p>
          <a:p>
            <a:r>
              <a:rPr lang="en-US" dirty="0" smtClean="0"/>
              <a:t>              for </a:t>
            </a:r>
            <a:r>
              <a:rPr lang="en-US" dirty="0" err="1" smtClean="0"/>
              <a:t>i</a:t>
            </a:r>
            <a:r>
              <a:rPr lang="en-US" dirty="0" smtClean="0"/>
              <a:t> in range(</a:t>
            </a:r>
            <a:r>
              <a:rPr lang="en-US" dirty="0" err="1" smtClean="0"/>
              <a:t>len</a:t>
            </a:r>
            <a:r>
              <a:rPr lang="en-US" dirty="0" smtClean="0"/>
              <a:t>(L)):</a:t>
            </a:r>
          </a:p>
          <a:p>
            <a:r>
              <a:rPr lang="en-US" dirty="0" smtClean="0"/>
              <a:t>                            if L[</a:t>
            </a:r>
            <a:r>
              <a:rPr lang="en-US" dirty="0" err="1" smtClean="0"/>
              <a:t>i</a:t>
            </a:r>
            <a:r>
              <a:rPr lang="en-US" dirty="0" smtClean="0"/>
              <a:t>]%2==0:</a:t>
            </a:r>
          </a:p>
          <a:p>
            <a:r>
              <a:rPr lang="en-US" dirty="0" smtClean="0"/>
              <a:t>                                          L[</a:t>
            </a:r>
            <a:r>
              <a:rPr lang="en-US" dirty="0" err="1" smtClean="0"/>
              <a:t>i</a:t>
            </a:r>
            <a:r>
              <a:rPr lang="en-US" dirty="0" smtClean="0"/>
              <a:t>]=L[</a:t>
            </a:r>
            <a:r>
              <a:rPr lang="en-US" dirty="0" err="1" smtClean="0"/>
              <a:t>i</a:t>
            </a:r>
            <a:r>
              <a:rPr lang="en-US" dirty="0" smtClean="0"/>
              <a:t>]*2</a:t>
            </a:r>
          </a:p>
          <a:p>
            <a:r>
              <a:rPr lang="en-US" dirty="0" smtClean="0"/>
              <a:t>                            if L[</a:t>
            </a:r>
            <a:r>
              <a:rPr lang="en-US" dirty="0" err="1" smtClean="0"/>
              <a:t>i</a:t>
            </a:r>
            <a:r>
              <a:rPr lang="en-US" dirty="0" smtClean="0"/>
              <a:t>]%3==0:</a:t>
            </a:r>
          </a:p>
          <a:p>
            <a:r>
              <a:rPr lang="en-US" dirty="0" smtClean="0"/>
              <a:t>                                          L[</a:t>
            </a:r>
            <a:r>
              <a:rPr lang="en-US" dirty="0" err="1" smtClean="0"/>
              <a:t>i</a:t>
            </a:r>
            <a:r>
              <a:rPr lang="en-US" dirty="0" smtClean="0"/>
              <a:t>]=L[</a:t>
            </a:r>
            <a:r>
              <a:rPr lang="en-US" dirty="0" err="1" smtClean="0"/>
              <a:t>i</a:t>
            </a:r>
            <a:r>
              <a:rPr lang="en-US" dirty="0" smtClean="0"/>
              <a:t>]*3</a:t>
            </a:r>
          </a:p>
          <a:p>
            <a:r>
              <a:rPr lang="en-US" dirty="0" smtClean="0"/>
              <a:t>                            else:</a:t>
            </a:r>
          </a:p>
          <a:p>
            <a:r>
              <a:rPr lang="en-US" dirty="0" smtClean="0"/>
              <a:t>                                          L[</a:t>
            </a:r>
            <a:r>
              <a:rPr lang="en-US" dirty="0" err="1" smtClean="0"/>
              <a:t>i</a:t>
            </a:r>
            <a:r>
              <a:rPr lang="en-US" dirty="0" smtClean="0"/>
              <a:t>]=L[</a:t>
            </a:r>
            <a:r>
              <a:rPr lang="en-US" dirty="0" err="1" smtClean="0"/>
              <a:t>i</a:t>
            </a:r>
            <a:r>
              <a:rPr lang="en-US" dirty="0" smtClean="0"/>
              <a:t>]*5</a:t>
            </a:r>
          </a:p>
          <a:p>
            <a:r>
              <a:rPr lang="en-US" dirty="0" smtClean="0"/>
              <a:t>L=[2,6,9,10]</a:t>
            </a:r>
          </a:p>
          <a:p>
            <a:r>
              <a:rPr lang="en-US" dirty="0" err="1" smtClean="0"/>
              <a:t>ListChange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L:</a:t>
            </a:r>
          </a:p>
          <a:p>
            <a:r>
              <a:rPr lang="en-US" dirty="0" smtClean="0"/>
              <a:t>              print(</a:t>
            </a:r>
            <a:r>
              <a:rPr lang="en-US" dirty="0" err="1" smtClean="0"/>
              <a:t>i,end</a:t>
            </a:r>
            <a:r>
              <a:rPr lang="en-US" dirty="0" smtClean="0"/>
              <a:t>='#')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4#12#27#20#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 power(</a:t>
            </a:r>
            <a:r>
              <a:rPr lang="en-US" dirty="0" err="1" smtClean="0"/>
              <a:t>b,p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          y=b**p</a:t>
            </a:r>
          </a:p>
          <a:p>
            <a:r>
              <a:rPr lang="en-US" dirty="0" smtClean="0"/>
              <a:t>              return y</a:t>
            </a:r>
          </a:p>
          <a:p>
            <a:r>
              <a:rPr lang="en-US" dirty="0" smtClean="0"/>
              <a:t>def </a:t>
            </a:r>
            <a:r>
              <a:rPr lang="en-US" dirty="0" err="1" smtClean="0"/>
              <a:t>calcSquare</a:t>
            </a:r>
            <a:r>
              <a:rPr lang="en-US" dirty="0" smtClean="0"/>
              <a:t>(x):</a:t>
            </a:r>
          </a:p>
          <a:p>
            <a:r>
              <a:rPr lang="en-US" dirty="0" smtClean="0"/>
              <a:t>              a=power(x,2)</a:t>
            </a:r>
          </a:p>
          <a:p>
            <a:r>
              <a:rPr lang="en-US" dirty="0" smtClean="0"/>
              <a:t>              return a</a:t>
            </a:r>
          </a:p>
          <a:p>
            <a:endParaRPr lang="en-US" dirty="0" smtClean="0"/>
          </a:p>
          <a:p>
            <a:r>
              <a:rPr lang="en-US" dirty="0" smtClean="0"/>
              <a:t>n=5</a:t>
            </a:r>
          </a:p>
          <a:p>
            <a:r>
              <a:rPr lang="en-US" dirty="0" smtClean="0"/>
              <a:t>result=</a:t>
            </a:r>
            <a:r>
              <a:rPr lang="en-US" dirty="0" err="1" smtClean="0"/>
              <a:t>calcSquare</a:t>
            </a:r>
            <a:r>
              <a:rPr lang="en-US" dirty="0" smtClean="0"/>
              <a:t>(n)+power(3,3)</a:t>
            </a:r>
          </a:p>
          <a:p>
            <a:r>
              <a:rPr lang="en-US" dirty="0" smtClean="0"/>
              <a:t>print(result)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 </a:t>
            </a:r>
            <a:r>
              <a:rPr lang="en-US" dirty="0" err="1" smtClean="0"/>
              <a:t>addEm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          print(</a:t>
            </a:r>
            <a:r>
              <a:rPr lang="en-US" dirty="0" err="1" smtClean="0"/>
              <a:t>x+y+z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def prod(</a:t>
            </a:r>
            <a:r>
              <a:rPr lang="en-US" dirty="0" err="1" smtClean="0"/>
              <a:t>x,y,z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          return x*y*z</a:t>
            </a:r>
          </a:p>
          <a:p>
            <a:endParaRPr lang="en-US" dirty="0" smtClean="0"/>
          </a:p>
          <a:p>
            <a:r>
              <a:rPr lang="en-US" dirty="0" smtClean="0"/>
              <a:t>a=</a:t>
            </a:r>
            <a:r>
              <a:rPr lang="en-US" dirty="0" err="1" smtClean="0"/>
              <a:t>addEm</a:t>
            </a:r>
            <a:r>
              <a:rPr lang="en-US" dirty="0" smtClean="0"/>
              <a:t>(6,16,26)</a:t>
            </a:r>
          </a:p>
          <a:p>
            <a:r>
              <a:rPr lang="en-US" dirty="0" smtClean="0"/>
              <a:t>b=prod(2,3,6)</a:t>
            </a:r>
          </a:p>
          <a:p>
            <a:r>
              <a:rPr lang="en-US" dirty="0" smtClean="0"/>
              <a:t>print(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None 36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(</a:t>
            </a:r>
            <a:r>
              <a:rPr lang="en-IN" dirty="0" err="1"/>
              <a:t>i</a:t>
            </a:r>
            <a:r>
              <a:rPr lang="en-IN" dirty="0"/>
              <a:t>) Passing literal as argument in function call</a:t>
            </a:r>
          </a:p>
          <a:p>
            <a:r>
              <a:rPr lang="en-IN" dirty="0"/>
              <a:t>Cube(4)  # it would pass vale as 4 to argument x</a:t>
            </a:r>
          </a:p>
          <a:p>
            <a:r>
              <a:rPr lang="en-IN" dirty="0"/>
              <a:t>(II)Passing variable as argument in function call</a:t>
            </a:r>
          </a:p>
          <a:p>
            <a:r>
              <a:rPr lang="en-IN" dirty="0"/>
              <a:t>num=10</a:t>
            </a:r>
          </a:p>
          <a:p>
            <a:r>
              <a:rPr lang="en-IN" dirty="0"/>
              <a:t>Cube(num)</a:t>
            </a:r>
            <a:r>
              <a:rPr lang="en-US" dirty="0"/>
              <a:t>	# It would pass value as variable num to argument x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c=10</a:t>
            </a:r>
          </a:p>
          <a:p>
            <a:r>
              <a:rPr lang="en-US" dirty="0" smtClean="0"/>
              <a:t>def add():</a:t>
            </a:r>
          </a:p>
          <a:p>
            <a:r>
              <a:rPr lang="en-US" dirty="0" smtClean="0"/>
              <a:t>              global c</a:t>
            </a:r>
          </a:p>
          <a:p>
            <a:r>
              <a:rPr lang="en-US" dirty="0" smtClean="0"/>
              <a:t>              c=c+2</a:t>
            </a:r>
          </a:p>
          <a:p>
            <a:r>
              <a:rPr lang="en-US" dirty="0" smtClean="0"/>
              <a:t>              print("Inside add():",c)</a:t>
            </a:r>
          </a:p>
          <a:p>
            <a:endParaRPr lang="en-US" dirty="0" smtClean="0"/>
          </a:p>
          <a:p>
            <a:r>
              <a:rPr lang="en-US" dirty="0" smtClean="0"/>
              <a:t>add()</a:t>
            </a:r>
          </a:p>
          <a:p>
            <a:r>
              <a:rPr lang="en-US" dirty="0" smtClean="0"/>
              <a:t>c=15</a:t>
            </a:r>
          </a:p>
          <a:p>
            <a:r>
              <a:rPr lang="en-US" dirty="0" smtClean="0"/>
              <a:t>print("In main:",c)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Inside add(): 12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main: 15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p=5</a:t>
            </a:r>
          </a:p>
          <a:p>
            <a:r>
              <a:rPr lang="pt-BR" dirty="0" smtClean="0"/>
              <a:t>def sum(q,r=2):</a:t>
            </a:r>
          </a:p>
          <a:p>
            <a:r>
              <a:rPr lang="pt-BR" dirty="0" smtClean="0"/>
              <a:t>              global p</a:t>
            </a:r>
          </a:p>
          <a:p>
            <a:r>
              <a:rPr lang="pt-BR" dirty="0" smtClean="0"/>
              <a:t>              p=r+q**2</a:t>
            </a:r>
          </a:p>
          <a:p>
            <a:r>
              <a:rPr lang="pt-BR" dirty="0" smtClean="0"/>
              <a:t>              print(p,end="#")</a:t>
            </a:r>
          </a:p>
          <a:p>
            <a:r>
              <a:rPr lang="pt-BR" dirty="0" smtClean="0"/>
              <a:t>a=10</a:t>
            </a:r>
          </a:p>
          <a:p>
            <a:r>
              <a:rPr lang="pt-BR" dirty="0" smtClean="0"/>
              <a:t>b=5</a:t>
            </a:r>
          </a:p>
          <a:p>
            <a:r>
              <a:rPr lang="pt-BR" dirty="0" smtClean="0"/>
              <a:t>sum(a,b)</a:t>
            </a:r>
          </a:p>
          <a:p>
            <a:r>
              <a:rPr lang="pt-BR" dirty="0" smtClean="0"/>
              <a:t>sum(r=5,q=1)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105#6#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 func( message,num=1):</a:t>
            </a:r>
          </a:p>
          <a:p>
            <a:r>
              <a:rPr lang="pt-BR" dirty="0" smtClean="0"/>
              <a:t>              print(message*num)</a:t>
            </a:r>
          </a:p>
          <a:p>
            <a:endParaRPr lang="pt-BR" dirty="0" smtClean="0"/>
          </a:p>
          <a:p>
            <a:r>
              <a:rPr lang="pt-BR" dirty="0" smtClean="0"/>
              <a:t>func("python")</a:t>
            </a:r>
          </a:p>
          <a:p>
            <a:r>
              <a:rPr lang="pt-BR" dirty="0" smtClean="0"/>
              <a:t>func("Easy",3)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python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EasyEasyEasy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 fun(s):</a:t>
            </a:r>
          </a:p>
          <a:p>
            <a:r>
              <a:rPr lang="en-US" dirty="0" smtClean="0"/>
              <a:t>              k=</a:t>
            </a:r>
            <a:r>
              <a:rPr lang="en-US" dirty="0" err="1" smtClean="0"/>
              <a:t>len</a:t>
            </a:r>
            <a:r>
              <a:rPr lang="en-US" dirty="0" smtClean="0"/>
              <a:t>(s)</a:t>
            </a:r>
          </a:p>
          <a:p>
            <a:r>
              <a:rPr lang="en-US" dirty="0" smtClean="0"/>
              <a:t>              m=" "</a:t>
            </a:r>
          </a:p>
          <a:p>
            <a:r>
              <a:rPr lang="en-US" dirty="0" smtClean="0"/>
              <a:t>              for </a:t>
            </a:r>
            <a:r>
              <a:rPr lang="en-US" dirty="0" err="1" smtClean="0"/>
              <a:t>i</a:t>
            </a:r>
            <a:r>
              <a:rPr lang="en-US" dirty="0" smtClean="0"/>
              <a:t> in range(0,k):</a:t>
            </a:r>
          </a:p>
          <a:p>
            <a:r>
              <a:rPr lang="en-US" dirty="0" smtClean="0"/>
              <a:t>                            if(s[</a:t>
            </a:r>
            <a:r>
              <a:rPr lang="en-US" dirty="0" err="1" smtClean="0"/>
              <a:t>i</a:t>
            </a:r>
            <a:r>
              <a:rPr lang="en-US" dirty="0" smtClean="0"/>
              <a:t>].</a:t>
            </a:r>
            <a:r>
              <a:rPr lang="en-US" dirty="0" err="1" smtClean="0"/>
              <a:t>isupper</a:t>
            </a:r>
            <a:r>
              <a:rPr lang="en-US" dirty="0" smtClean="0"/>
              <a:t>()):</a:t>
            </a:r>
          </a:p>
          <a:p>
            <a:r>
              <a:rPr lang="en-US" dirty="0" smtClean="0"/>
              <a:t>                                          m=</a:t>
            </a:r>
            <a:r>
              <a:rPr lang="en-US" dirty="0" err="1" smtClean="0"/>
              <a:t>m+s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].lower()</a:t>
            </a:r>
          </a:p>
          <a:p>
            <a:r>
              <a:rPr lang="en-US" dirty="0" smtClean="0"/>
              <a:t>                            </a:t>
            </a:r>
            <a:r>
              <a:rPr lang="en-US" dirty="0" err="1" smtClean="0"/>
              <a:t>elif</a:t>
            </a:r>
            <a:r>
              <a:rPr lang="en-US" dirty="0" smtClean="0"/>
              <a:t> s[</a:t>
            </a:r>
            <a:r>
              <a:rPr lang="en-US" dirty="0" err="1" smtClean="0"/>
              <a:t>i</a:t>
            </a:r>
            <a:r>
              <a:rPr lang="en-US" dirty="0" smtClean="0"/>
              <a:t>].</a:t>
            </a:r>
            <a:r>
              <a:rPr lang="en-US" dirty="0" err="1" smtClean="0"/>
              <a:t>isalpha</a:t>
            </a:r>
            <a:r>
              <a:rPr lang="en-US" dirty="0" smtClean="0"/>
              <a:t>():</a:t>
            </a:r>
          </a:p>
          <a:p>
            <a:r>
              <a:rPr lang="en-US" dirty="0" smtClean="0"/>
              <a:t>                                          m=</a:t>
            </a:r>
            <a:r>
              <a:rPr lang="en-US" dirty="0" err="1" smtClean="0"/>
              <a:t>m+s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].upper()</a:t>
            </a:r>
          </a:p>
          <a:p>
            <a:r>
              <a:rPr lang="en-US" dirty="0" smtClean="0"/>
              <a:t>                            else:</a:t>
            </a:r>
          </a:p>
          <a:p>
            <a:r>
              <a:rPr lang="en-US" dirty="0" smtClean="0"/>
              <a:t>                                          m=</a:t>
            </a:r>
            <a:r>
              <a:rPr lang="en-US" dirty="0" err="1" smtClean="0"/>
              <a:t>m+'bb</a:t>
            </a:r>
            <a:r>
              <a:rPr lang="en-US" dirty="0" smtClean="0"/>
              <a:t>'</a:t>
            </a:r>
          </a:p>
          <a:p>
            <a:r>
              <a:rPr lang="en-US" dirty="0" smtClean="0"/>
              <a:t>              print(m)</a:t>
            </a:r>
          </a:p>
          <a:p>
            <a:r>
              <a:rPr lang="en-US" dirty="0" smtClean="0"/>
              <a:t>fun('school2@com')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SCHOOLbbbbCOM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 change(P,Q=30):</a:t>
            </a:r>
          </a:p>
          <a:p>
            <a:r>
              <a:rPr lang="en-US" dirty="0" smtClean="0"/>
              <a:t>              P=P+Q</a:t>
            </a:r>
          </a:p>
          <a:p>
            <a:r>
              <a:rPr lang="en-US" dirty="0" smtClean="0"/>
              <a:t>              Q=P-Q</a:t>
            </a:r>
          </a:p>
          <a:p>
            <a:r>
              <a:rPr lang="en-US" dirty="0" smtClean="0"/>
              <a:t>              print(P,"#",Q)</a:t>
            </a:r>
          </a:p>
          <a:p>
            <a:r>
              <a:rPr lang="en-US" dirty="0" smtClean="0"/>
              <a:t>              return(P)</a:t>
            </a:r>
          </a:p>
          <a:p>
            <a:r>
              <a:rPr lang="en-US" dirty="0" smtClean="0"/>
              <a:t>R=150</a:t>
            </a:r>
          </a:p>
          <a:p>
            <a:r>
              <a:rPr lang="en-US" dirty="0" smtClean="0"/>
              <a:t>S=100</a:t>
            </a:r>
          </a:p>
          <a:p>
            <a:r>
              <a:rPr lang="en-US" dirty="0" smtClean="0"/>
              <a:t>R=change(R,S)</a:t>
            </a:r>
          </a:p>
          <a:p>
            <a:r>
              <a:rPr lang="en-US" dirty="0" smtClean="0"/>
              <a:t>print(R,"#",S)</a:t>
            </a:r>
          </a:p>
          <a:p>
            <a:r>
              <a:rPr lang="en-US" dirty="0" smtClean="0"/>
              <a:t>S=change(S)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Output: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250 # 150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250 # 100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130 # 100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3726</TotalTime>
  <Words>2531</Words>
  <Application>Microsoft Office PowerPoint</Application>
  <PresentationFormat>On-screen Show (4:3)</PresentationFormat>
  <Paragraphs>585</Paragraphs>
  <Slides>109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Aspect</vt:lpstr>
      <vt:lpstr>Functions</vt:lpstr>
      <vt:lpstr>Functions</vt:lpstr>
      <vt:lpstr>Introduction</vt:lpstr>
      <vt:lpstr>Understanding functions</vt:lpstr>
      <vt:lpstr>Slide 5</vt:lpstr>
      <vt:lpstr>Slide 6</vt:lpstr>
      <vt:lpstr>Slide 7</vt:lpstr>
      <vt:lpstr>Slide 8</vt:lpstr>
      <vt:lpstr>Slide 9</vt:lpstr>
      <vt:lpstr>Slide 10</vt:lpstr>
      <vt:lpstr>Slide 11</vt:lpstr>
      <vt:lpstr>Python Function Types</vt:lpstr>
      <vt:lpstr>Slide 13</vt:lpstr>
      <vt:lpstr>Contd...</vt:lpstr>
      <vt:lpstr>Slide 15</vt:lpstr>
      <vt:lpstr>Slide 16</vt:lpstr>
      <vt:lpstr>Slide 17</vt:lpstr>
      <vt:lpstr>Structure of a python program</vt:lpstr>
      <vt:lpstr>Slide 19</vt:lpstr>
      <vt:lpstr>Contd...</vt:lpstr>
      <vt:lpstr>Slide 21</vt:lpstr>
      <vt:lpstr>Slide 22</vt:lpstr>
      <vt:lpstr>Slide 23</vt:lpstr>
      <vt:lpstr>Slide 24</vt:lpstr>
      <vt:lpstr>Slide 25</vt:lpstr>
      <vt:lpstr>Slide 26</vt:lpstr>
      <vt:lpstr>  </vt:lpstr>
      <vt:lpstr>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sns</dc:creator>
  <cp:lastModifiedBy>sns</cp:lastModifiedBy>
  <cp:revision>290</cp:revision>
  <dcterms:created xsi:type="dcterms:W3CDTF">2022-06-06T03:28:18Z</dcterms:created>
  <dcterms:modified xsi:type="dcterms:W3CDTF">2024-04-29T07:00:24Z</dcterms:modified>
</cp:coreProperties>
</file>