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8"/>
  </p:notesMasterIdLst>
  <p:sldIdLst>
    <p:sldId id="256" r:id="rId3"/>
    <p:sldId id="257" r:id="rId4"/>
    <p:sldId id="258" r:id="rId5"/>
    <p:sldId id="268" r:id="rId6"/>
    <p:sldId id="269" r:id="rId7"/>
    <p:sldId id="270" r:id="rId8"/>
    <p:sldId id="271" r:id="rId9"/>
    <p:sldId id="272" r:id="rId10"/>
    <p:sldId id="273" r:id="rId11"/>
    <p:sldId id="276" r:id="rId12"/>
    <p:sldId id="275" r:id="rId13"/>
    <p:sldId id="277" r:id="rId14"/>
    <p:sldId id="278" r:id="rId15"/>
    <p:sldId id="279" r:id="rId16"/>
    <p:sldId id="280" r:id="rId17"/>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9" roundtripDataSignature="AMtx7miTEYjjU1/fIRL0UMs4ojtEcxCvX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B66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3456" autoAdjust="0"/>
    <p:restoredTop sz="94660"/>
  </p:normalViewPr>
  <p:slideViewPr>
    <p:cSldViewPr snapToGrid="0">
      <p:cViewPr>
        <p:scale>
          <a:sx n="40" d="100"/>
          <a:sy n="40" d="100"/>
        </p:scale>
        <p:origin x="-384" y="-3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42340322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660838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315574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 name="Google Shape;19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3290594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9" name="Google Shape;19;p14"/>
          <p:cNvSpPr txBox="1">
            <a:spLocks noGrp="1"/>
          </p:cNvSpPr>
          <p:nvPr>
            <p:ph type="ftr" idx="11"/>
          </p:nvPr>
        </p:nvSpPr>
        <p:spPr>
          <a:xfrm>
            <a:off x="4038600" y="9563100"/>
            <a:ext cx="10515600" cy="457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20" name="Google Shape;20;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3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5"/>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3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78" name="Google Shape;78;p35"/>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79" name="Google Shape;79;p3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36"/>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36"/>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3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84" name="Google Shape;84;p36"/>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85" name="Google Shape;85;p3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4"/>
        <p:cNvGrpSpPr/>
        <p:nvPr/>
      </p:nvGrpSpPr>
      <p:grpSpPr>
        <a:xfrm>
          <a:off x="0" y="0"/>
          <a:ext cx="0" cy="0"/>
          <a:chOff x="0" y="0"/>
          <a:chExt cx="0" cy="0"/>
        </a:xfrm>
      </p:grpSpPr>
      <p:sp>
        <p:nvSpPr>
          <p:cNvPr id="95" name="Google Shape;95;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96" name="Google Shape;96;p16"/>
          <p:cNvSpPr txBox="1">
            <a:spLocks noGrp="1"/>
          </p:cNvSpPr>
          <p:nvPr>
            <p:ph type="ftr" idx="11"/>
          </p:nvPr>
        </p:nvSpPr>
        <p:spPr>
          <a:xfrm>
            <a:off x="3124200" y="9639300"/>
            <a:ext cx="11811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97" name="Google Shape;97;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8"/>
        <p:cNvGrpSpPr/>
        <p:nvPr/>
      </p:nvGrpSpPr>
      <p:grpSpPr>
        <a:xfrm>
          <a:off x="0" y="0"/>
          <a:ext cx="0" cy="0"/>
          <a:chOff x="0" y="0"/>
          <a:chExt cx="0" cy="0"/>
        </a:xfrm>
      </p:grpSpPr>
      <p:sp>
        <p:nvSpPr>
          <p:cNvPr id="99" name="Google Shape;99;p17"/>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0" name="Google Shape;100;p1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01" name="Google Shape;101;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02" name="Google Shape;102;p17"/>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03" name="Google Shape;103;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4"/>
        <p:cNvGrpSpPr/>
        <p:nvPr/>
      </p:nvGrpSpPr>
      <p:grpSpPr>
        <a:xfrm>
          <a:off x="0" y="0"/>
          <a:ext cx="0" cy="0"/>
          <a:chOff x="0" y="0"/>
          <a:chExt cx="0" cy="0"/>
        </a:xfrm>
      </p:grpSpPr>
      <p:sp>
        <p:nvSpPr>
          <p:cNvPr id="105" name="Google Shape;105;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 name="Google Shape;106;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7" name="Google Shape;107;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08" name="Google Shape;108;p18"/>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09" name="Google Shape;109;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0"/>
        <p:cNvGrpSpPr/>
        <p:nvPr/>
      </p:nvGrpSpPr>
      <p:grpSpPr>
        <a:xfrm>
          <a:off x="0" y="0"/>
          <a:ext cx="0" cy="0"/>
          <a:chOff x="0" y="0"/>
          <a:chExt cx="0" cy="0"/>
        </a:xfrm>
      </p:grpSpPr>
      <p:sp>
        <p:nvSpPr>
          <p:cNvPr id="111" name="Google Shape;111;p19"/>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2" name="Google Shape;112;p1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13" name="Google Shape;113;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14" name="Google Shape;114;p19"/>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15" name="Google Shape;115;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6"/>
        <p:cNvGrpSpPr/>
        <p:nvPr/>
      </p:nvGrpSpPr>
      <p:grpSpPr>
        <a:xfrm>
          <a:off x="0" y="0"/>
          <a:ext cx="0" cy="0"/>
          <a:chOff x="0" y="0"/>
          <a:chExt cx="0" cy="0"/>
        </a:xfrm>
      </p:grpSpPr>
      <p:sp>
        <p:nvSpPr>
          <p:cNvPr id="117" name="Google Shape;117;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8" name="Google Shape;118;p20"/>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9" name="Google Shape;119;p20"/>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20" name="Google Shape;120;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21" name="Google Shape;121;p20"/>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22" name="Google Shape;122;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3"/>
        <p:cNvGrpSpPr/>
        <p:nvPr/>
      </p:nvGrpSpPr>
      <p:grpSpPr>
        <a:xfrm>
          <a:off x="0" y="0"/>
          <a:ext cx="0" cy="0"/>
          <a:chOff x="0" y="0"/>
          <a:chExt cx="0" cy="0"/>
        </a:xfrm>
      </p:grpSpPr>
      <p:sp>
        <p:nvSpPr>
          <p:cNvPr id="124" name="Google Shape;124;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5" name="Google Shape;125;p2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26" name="Google Shape;126;p2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27" name="Google Shape;127;p2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28" name="Google Shape;128;p21"/>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29" name="Google Shape;129;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30" name="Google Shape;130;p21"/>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31" name="Google Shape;131;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2"/>
        <p:cNvGrpSpPr/>
        <p:nvPr/>
      </p:nvGrpSpPr>
      <p:grpSpPr>
        <a:xfrm>
          <a:off x="0" y="0"/>
          <a:ext cx="0" cy="0"/>
          <a:chOff x="0" y="0"/>
          <a:chExt cx="0" cy="0"/>
        </a:xfrm>
      </p:grpSpPr>
      <p:sp>
        <p:nvSpPr>
          <p:cNvPr id="133" name="Google Shape;133;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4" name="Google Shape;134;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35" name="Google Shape;135;p22"/>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36" name="Google Shape;136;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7"/>
        <p:cNvGrpSpPr/>
        <p:nvPr/>
      </p:nvGrpSpPr>
      <p:grpSpPr>
        <a:xfrm>
          <a:off x="0" y="0"/>
          <a:ext cx="0" cy="0"/>
          <a:chOff x="0" y="0"/>
          <a:chExt cx="0" cy="0"/>
        </a:xfrm>
      </p:grpSpPr>
      <p:sp>
        <p:nvSpPr>
          <p:cNvPr id="138" name="Google Shape;138;p23"/>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9" name="Google Shape;139;p23"/>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40" name="Google Shape;140;p23"/>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41" name="Google Shape;141;p2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42" name="Google Shape;142;p23"/>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43" name="Google Shape;143;p2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27"/>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2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25" name="Google Shape;25;p27"/>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26" name="Google Shape;26;p2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4"/>
        <p:cNvGrpSpPr/>
        <p:nvPr/>
      </p:nvGrpSpPr>
      <p:grpSpPr>
        <a:xfrm>
          <a:off x="0" y="0"/>
          <a:ext cx="0" cy="0"/>
          <a:chOff x="0" y="0"/>
          <a:chExt cx="0" cy="0"/>
        </a:xfrm>
      </p:grpSpPr>
      <p:sp>
        <p:nvSpPr>
          <p:cNvPr id="145" name="Google Shape;145;p24"/>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6" name="Google Shape;146;p24"/>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47" name="Google Shape;147;p24"/>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48" name="Google Shape;148;p2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49" name="Google Shape;149;p24"/>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50" name="Google Shape;150;p2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51"/>
        <p:cNvGrpSpPr/>
        <p:nvPr/>
      </p:nvGrpSpPr>
      <p:grpSpPr>
        <a:xfrm>
          <a:off x="0" y="0"/>
          <a:ext cx="0" cy="0"/>
          <a:chOff x="0" y="0"/>
          <a:chExt cx="0" cy="0"/>
        </a:xfrm>
      </p:grpSpPr>
      <p:sp>
        <p:nvSpPr>
          <p:cNvPr id="152" name="Google Shape;152;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3" name="Google Shape;153;p25"/>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4" name="Google Shape;154;p2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55" name="Google Shape;155;p25"/>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56" name="Google Shape;156;p2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7"/>
        <p:cNvGrpSpPr/>
        <p:nvPr/>
      </p:nvGrpSpPr>
      <p:grpSpPr>
        <a:xfrm>
          <a:off x="0" y="0"/>
          <a:ext cx="0" cy="0"/>
          <a:chOff x="0" y="0"/>
          <a:chExt cx="0" cy="0"/>
        </a:xfrm>
      </p:grpSpPr>
      <p:sp>
        <p:nvSpPr>
          <p:cNvPr id="158" name="Google Shape;158;p26"/>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9" name="Google Shape;159;p26"/>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60" name="Google Shape;160;p2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161" name="Google Shape;161;p26"/>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162" name="Google Shape;162;p2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2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31" name="Google Shape;31;p28"/>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32" name="Google Shape;32;p2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29"/>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2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37" name="Google Shape;37;p29"/>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38" name="Google Shape;38;p2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30"/>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30"/>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3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44" name="Google Shape;44;p30"/>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45" name="Google Shape;45;p3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3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3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3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3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31"/>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3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53" name="Google Shape;53;p3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54" name="Google Shape;54;p3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3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58" name="Google Shape;58;p3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59" name="Google Shape;59;p3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33"/>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33"/>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33"/>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3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65" name="Google Shape;65;p3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66" name="Google Shape;66;p3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34"/>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34"/>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34"/>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3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5/26/2020</a:t>
            </a:r>
            <a:endParaRPr/>
          </a:p>
        </p:txBody>
      </p:sp>
      <p:sp>
        <p:nvSpPr>
          <p:cNvPr id="72" name="Google Shape;72;p34"/>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IN"/>
              <a:t>CONSTRAINT SATISFACTION PROBLEM/16CS318-ARTIFICIAL INTELLIGENCE/MONISHA R/MATHS/SNS ACADEMY</a:t>
            </a:r>
            <a:endParaRPr/>
          </a:p>
        </p:txBody>
      </p:sp>
      <p:sp>
        <p:nvSpPr>
          <p:cNvPr id="73" name="Google Shape;73;p3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a:t>5/26/2020</a:t>
            </a:r>
            <a:endParaRPr/>
          </a:p>
        </p:txBody>
      </p:sp>
      <p:sp>
        <p:nvSpPr>
          <p:cNvPr id="13" name="Google Shape;13;p1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IN"/>
              <a:t>CONSTRAINT SATISFACTION PROBLEM/16CS318-ARTIFICIAL INTELLIGENCE/MONISHA R/MATHS/SNS ACADEMY</a:t>
            </a:r>
            <a:endParaRPr/>
          </a:p>
        </p:txBody>
      </p:sp>
      <p:sp>
        <p:nvSpPr>
          <p:cNvPr id="14" name="Google Shape;14;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pic>
        <p:nvPicPr>
          <p:cNvPr id="15" name="Google Shape;15;p13"/>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17" name="Picture 16"/>
          <p:cNvPicPr>
            <a:picLocks noChangeAspect="1"/>
          </p:cNvPicPr>
          <p:nvPr userDrawn="1"/>
        </p:nvPicPr>
        <p:blipFill>
          <a:blip r:embed="rId14">
            <a:extLst>
              <a:ext uri="{28A0092B-C50C-407E-A947-70E740481C1C}">
                <a14:useLocalDpi xmlns="" xmlns:a14="http://schemas.microsoft.com/office/drawing/2010/main"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6"/>
        <p:cNvGrpSpPr/>
        <p:nvPr/>
      </p:nvGrpSpPr>
      <p:grpSpPr>
        <a:xfrm>
          <a:off x="0" y="0"/>
          <a:ext cx="0" cy="0"/>
          <a:chOff x="0" y="0"/>
          <a:chExt cx="0" cy="0"/>
        </a:xfrm>
      </p:grpSpPr>
      <p:sp>
        <p:nvSpPr>
          <p:cNvPr id="87" name="Google Shape;87;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8" name="Google Shape;88;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9" name="Google Shape;89;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a:t>5/26/2020</a:t>
            </a:r>
            <a:endParaRPr/>
          </a:p>
        </p:txBody>
      </p:sp>
      <p:sp>
        <p:nvSpPr>
          <p:cNvPr id="90" name="Google Shape;90;p15"/>
          <p:cNvSpPr txBox="1">
            <a:spLocks noGrp="1"/>
          </p:cNvSpPr>
          <p:nvPr>
            <p:ph type="ftr" idx="11"/>
          </p:nvPr>
        </p:nvSpPr>
        <p:spPr>
          <a:xfrm>
            <a:off x="3352800" y="9639300"/>
            <a:ext cx="114300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IN"/>
              <a:t>CONSTRAINT SATISFACTION PROBLEM/16CS318-ARTIFICIAL INTELLIGENCE/MONISHA R/MATHS/SNS ACADEMY</a:t>
            </a:r>
            <a:endParaRPr/>
          </a:p>
        </p:txBody>
      </p:sp>
      <p:sp>
        <p:nvSpPr>
          <p:cNvPr id="91" name="Google Shape;91;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400" b="0" i="0" u="none" strike="noStrike" cap="none">
                <a:solidFill>
                  <a:schemeClr val="dk1"/>
                </a:solidFill>
                <a:latin typeface="Cambria"/>
                <a:ea typeface="Cambria"/>
                <a:cs typeface="Cambria"/>
                <a:sym typeface="Cambria"/>
              </a:defRPr>
            </a:lvl1pPr>
            <a:lvl2pPr marL="0" marR="0" lvl="1" indent="0" algn="r" rtl="0">
              <a:spcBef>
                <a:spcPts val="0"/>
              </a:spcBef>
              <a:buNone/>
              <a:defRPr sz="1400" b="0" i="0" u="none" strike="noStrike" cap="none">
                <a:solidFill>
                  <a:schemeClr val="dk1"/>
                </a:solidFill>
                <a:latin typeface="Cambria"/>
                <a:ea typeface="Cambria"/>
                <a:cs typeface="Cambria"/>
                <a:sym typeface="Cambria"/>
              </a:defRPr>
            </a:lvl2pPr>
            <a:lvl3pPr marL="0" marR="0" lvl="2" indent="0" algn="r" rtl="0">
              <a:spcBef>
                <a:spcPts val="0"/>
              </a:spcBef>
              <a:buNone/>
              <a:defRPr sz="1400" b="0" i="0" u="none" strike="noStrike" cap="none">
                <a:solidFill>
                  <a:schemeClr val="dk1"/>
                </a:solidFill>
                <a:latin typeface="Cambria"/>
                <a:ea typeface="Cambria"/>
                <a:cs typeface="Cambria"/>
                <a:sym typeface="Cambria"/>
              </a:defRPr>
            </a:lvl3pPr>
            <a:lvl4pPr marL="0" marR="0" lvl="3" indent="0" algn="r" rtl="0">
              <a:spcBef>
                <a:spcPts val="0"/>
              </a:spcBef>
              <a:buNone/>
              <a:defRPr sz="1400" b="0" i="0" u="none" strike="noStrike" cap="none">
                <a:solidFill>
                  <a:schemeClr val="dk1"/>
                </a:solidFill>
                <a:latin typeface="Cambria"/>
                <a:ea typeface="Cambria"/>
                <a:cs typeface="Cambria"/>
                <a:sym typeface="Cambria"/>
              </a:defRPr>
            </a:lvl4pPr>
            <a:lvl5pPr marL="0" marR="0" lvl="4" indent="0" algn="r" rtl="0">
              <a:spcBef>
                <a:spcPts val="0"/>
              </a:spcBef>
              <a:buNone/>
              <a:defRPr sz="1400" b="0" i="0" u="none" strike="noStrike" cap="none">
                <a:solidFill>
                  <a:schemeClr val="dk1"/>
                </a:solidFill>
                <a:latin typeface="Cambria"/>
                <a:ea typeface="Cambria"/>
                <a:cs typeface="Cambria"/>
                <a:sym typeface="Cambria"/>
              </a:defRPr>
            </a:lvl5pPr>
            <a:lvl6pPr marL="0" marR="0" lvl="5" indent="0" algn="r" rtl="0">
              <a:spcBef>
                <a:spcPts val="0"/>
              </a:spcBef>
              <a:buNone/>
              <a:defRPr sz="1400" b="0" i="0" u="none" strike="noStrike" cap="none">
                <a:solidFill>
                  <a:schemeClr val="dk1"/>
                </a:solidFill>
                <a:latin typeface="Cambria"/>
                <a:ea typeface="Cambria"/>
                <a:cs typeface="Cambria"/>
                <a:sym typeface="Cambria"/>
              </a:defRPr>
            </a:lvl6pPr>
            <a:lvl7pPr marL="0" marR="0" lvl="6" indent="0" algn="r" rtl="0">
              <a:spcBef>
                <a:spcPts val="0"/>
              </a:spcBef>
              <a:buNone/>
              <a:defRPr sz="1400" b="0" i="0" u="none" strike="noStrike" cap="none">
                <a:solidFill>
                  <a:schemeClr val="dk1"/>
                </a:solidFill>
                <a:latin typeface="Cambria"/>
                <a:ea typeface="Cambria"/>
                <a:cs typeface="Cambria"/>
                <a:sym typeface="Cambria"/>
              </a:defRPr>
            </a:lvl7pPr>
            <a:lvl8pPr marL="0" marR="0" lvl="7" indent="0" algn="r" rtl="0">
              <a:spcBef>
                <a:spcPts val="0"/>
              </a:spcBef>
              <a:buNone/>
              <a:defRPr sz="1400" b="0" i="0" u="none" strike="noStrike" cap="none">
                <a:solidFill>
                  <a:schemeClr val="dk1"/>
                </a:solidFill>
                <a:latin typeface="Cambria"/>
                <a:ea typeface="Cambria"/>
                <a:cs typeface="Cambria"/>
                <a:sym typeface="Cambria"/>
              </a:defRPr>
            </a:lvl8pPr>
            <a:lvl9pPr marL="0" marR="0" lvl="8" indent="0" algn="r" rtl="0">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/12</a:t>
            </a:r>
            <a:endParaRPr/>
          </a:p>
        </p:txBody>
      </p:sp>
      <p:pic>
        <p:nvPicPr>
          <p:cNvPr id="92" name="Google Shape;92;p15"/>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 xmlns:a14="http://schemas.microsoft.com/office/drawing/2010/main"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60000"/>
          </a:schemeClr>
        </a:solidFill>
        <a:effectLst/>
      </p:bgPr>
    </p:bg>
    <p:spTree>
      <p:nvGrpSpPr>
        <p:cNvPr id="1" name="Shape 166"/>
        <p:cNvGrpSpPr/>
        <p:nvPr/>
      </p:nvGrpSpPr>
      <p:grpSpPr>
        <a:xfrm>
          <a:off x="0" y="0"/>
          <a:ext cx="0" cy="0"/>
          <a:chOff x="0" y="0"/>
          <a:chExt cx="0" cy="0"/>
        </a:xfrm>
      </p:grpSpPr>
      <p:sp>
        <p:nvSpPr>
          <p:cNvPr id="167" name="Google Shape;167;p1"/>
          <p:cNvSpPr/>
          <p:nvPr/>
        </p:nvSpPr>
        <p:spPr>
          <a:xfrm>
            <a:off x="15782544" y="0"/>
            <a:ext cx="2505456" cy="10287000"/>
          </a:xfrm>
          <a:prstGeom prst="rect">
            <a:avLst/>
          </a:pr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
          <p:cNvSpPr txBox="1"/>
          <p:nvPr/>
        </p:nvSpPr>
        <p:spPr>
          <a:xfrm>
            <a:off x="106680" y="1338742"/>
            <a:ext cx="15697200" cy="984885"/>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None/>
            </a:pPr>
            <a:r>
              <a:rPr lang="en-IN" sz="1800" b="1" dirty="0">
                <a:solidFill>
                  <a:srgbClr val="020301"/>
                </a:solidFill>
                <a:latin typeface="Cambria"/>
                <a:ea typeface="Cambria"/>
                <a:sym typeface="Cambria"/>
              </a:rPr>
              <a:t>an International CBSE Finger Print School </a:t>
            </a:r>
          </a:p>
          <a:p>
            <a:pPr marL="0" marR="0" lvl="0" indent="0" algn="ctr" rtl="0">
              <a:spcBef>
                <a:spcPts val="0"/>
              </a:spcBef>
              <a:spcAft>
                <a:spcPts val="0"/>
              </a:spcAft>
              <a:buNone/>
            </a:pPr>
            <a:endParaRPr sz="600" dirty="0"/>
          </a:p>
          <a:p>
            <a:pPr marL="0" marR="0" lvl="0" indent="0" algn="ctr" rtl="0">
              <a:spcBef>
                <a:spcPts val="0"/>
              </a:spcBef>
              <a:spcAft>
                <a:spcPts val="0"/>
              </a:spcAft>
              <a:buNone/>
            </a:pPr>
            <a:r>
              <a:rPr lang="en-US" sz="1800" b="1" i="0" u="none" strike="noStrike" cap="none">
                <a:solidFill>
                  <a:srgbClr val="020301"/>
                </a:solidFill>
                <a:latin typeface="Cambria" panose="02040503050406030204" pitchFamily="18" charset="0"/>
                <a:ea typeface="Cambria" panose="02040503050406030204" pitchFamily="18" charset="0"/>
                <a:cs typeface="Times New Roman" panose="02020603050405020304" pitchFamily="18" charset="0"/>
                <a:sym typeface="Cambria"/>
              </a:rPr>
              <a:t>Coimbatore</a:t>
            </a:r>
            <a:endParaRPr sz="1800" dirty="0">
              <a:latin typeface="Cambria" panose="02040503050406030204" pitchFamily="18" charset="0"/>
              <a:ea typeface="Cambria" panose="02040503050406030204" pitchFamily="18" charset="0"/>
              <a:cs typeface="Times New Roman" panose="02020603050405020304" pitchFamily="18" charset="0"/>
            </a:endParaRPr>
          </a:p>
          <a:p>
            <a:pPr marL="0" marR="0" lvl="0" indent="0" algn="ctr" rtl="0">
              <a:spcBef>
                <a:spcPts val="0"/>
              </a:spcBef>
              <a:spcAft>
                <a:spcPts val="0"/>
              </a:spcAft>
              <a:buNone/>
            </a:pPr>
            <a:endParaRPr sz="2000" b="1" i="0" u="none" strike="noStrike" cap="none" dirty="0">
              <a:solidFill>
                <a:srgbClr val="020301"/>
              </a:solidFill>
              <a:latin typeface="Cambria"/>
              <a:ea typeface="Cambria"/>
              <a:cs typeface="Cambria"/>
              <a:sym typeface="Cambria"/>
            </a:endParaRPr>
          </a:p>
        </p:txBody>
      </p:sp>
      <p:sp>
        <p:nvSpPr>
          <p:cNvPr id="172" name="Google Shape;172;p1"/>
          <p:cNvSpPr txBox="1"/>
          <p:nvPr/>
        </p:nvSpPr>
        <p:spPr>
          <a:xfrm>
            <a:off x="237978" y="3110886"/>
            <a:ext cx="15697200" cy="1523494"/>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None/>
            </a:pPr>
            <a:r>
              <a:rPr lang="en-US" sz="3500" b="1" i="0" u="none" strike="noStrike" cap="none" dirty="0">
                <a:solidFill>
                  <a:srgbClr val="020301"/>
                </a:solidFill>
                <a:latin typeface="Cambria"/>
                <a:ea typeface="Cambria"/>
                <a:cs typeface="Cambria"/>
                <a:sym typeface="Cambria"/>
              </a:rPr>
              <a:t>SUBJECT </a:t>
            </a:r>
            <a:r>
              <a:rPr lang="en-US" sz="3500" b="1" i="0" u="none" strike="noStrike" cap="none" dirty="0" smtClean="0">
                <a:solidFill>
                  <a:srgbClr val="020301"/>
                </a:solidFill>
                <a:latin typeface="Cambria"/>
                <a:ea typeface="Cambria"/>
                <a:cs typeface="Cambria"/>
                <a:sym typeface="Cambria"/>
              </a:rPr>
              <a:t>NAME-Computer Science</a:t>
            </a:r>
            <a:endParaRPr dirty="0"/>
          </a:p>
          <a:p>
            <a:pPr marL="0" marR="0" lvl="0" indent="0" algn="ctr" rtl="0">
              <a:spcBef>
                <a:spcPts val="0"/>
              </a:spcBef>
              <a:spcAft>
                <a:spcPts val="0"/>
              </a:spcAft>
              <a:buNone/>
            </a:pPr>
            <a:endParaRPr sz="2800" b="0" i="0" u="none" strike="noStrike" cap="none" dirty="0">
              <a:solidFill>
                <a:srgbClr val="020301"/>
              </a:solidFill>
              <a:latin typeface="Cambria"/>
              <a:ea typeface="Cambria"/>
              <a:cs typeface="Cambria"/>
              <a:sym typeface="Cambria"/>
            </a:endParaRPr>
          </a:p>
          <a:p>
            <a:pPr marL="0" marR="0" lvl="0" indent="0" algn="ctr" rtl="0">
              <a:spcBef>
                <a:spcPts val="0"/>
              </a:spcBef>
              <a:spcAft>
                <a:spcPts val="0"/>
              </a:spcAft>
              <a:buNone/>
            </a:pPr>
            <a:r>
              <a:rPr lang="en-US" sz="3600" b="1" i="0" u="none" strike="noStrike" cap="none" dirty="0" smtClean="0">
                <a:solidFill>
                  <a:srgbClr val="020301"/>
                </a:solidFill>
                <a:latin typeface="Cambria"/>
                <a:ea typeface="Cambria"/>
                <a:cs typeface="Cambria"/>
                <a:sym typeface="Cambria"/>
              </a:rPr>
              <a:t>GRADE-XII</a:t>
            </a:r>
            <a:endParaRPr sz="3600" b="1" i="0" u="none" strike="noStrike" cap="none" dirty="0">
              <a:solidFill>
                <a:srgbClr val="020301"/>
              </a:solidFill>
              <a:latin typeface="Cambria"/>
              <a:ea typeface="Cambria"/>
              <a:cs typeface="Cambria"/>
              <a:sym typeface="Cambria"/>
            </a:endParaRPr>
          </a:p>
        </p:txBody>
      </p:sp>
      <p:sp>
        <p:nvSpPr>
          <p:cNvPr id="173" name="Google Shape;173;p1"/>
          <p:cNvSpPr txBox="1"/>
          <p:nvPr/>
        </p:nvSpPr>
        <p:spPr>
          <a:xfrm>
            <a:off x="246888" y="5711737"/>
            <a:ext cx="15620999" cy="807913"/>
          </a:xfrm>
          <a:prstGeom prst="rect">
            <a:avLst/>
          </a:prstGeom>
          <a:noFill/>
          <a:ln>
            <a:noFill/>
          </a:ln>
        </p:spPr>
        <p:txBody>
          <a:bodyPr spcFirstLastPara="1" wrap="square" lIns="0" tIns="0" rIns="0" bIns="0" anchor="t" anchorCtr="0">
            <a:spAutoFit/>
          </a:bodyPr>
          <a:lstStyle/>
          <a:p>
            <a:pPr marL="0" marR="0" lvl="0" indent="0" algn="ctr" rtl="0">
              <a:lnSpc>
                <a:spcPct val="150000"/>
              </a:lnSpc>
              <a:spcBef>
                <a:spcPts val="0"/>
              </a:spcBef>
              <a:spcAft>
                <a:spcPts val="0"/>
              </a:spcAft>
              <a:buNone/>
            </a:pPr>
            <a:r>
              <a:rPr lang="en-US" sz="3500" b="1" i="0" u="none" strike="noStrike" cap="none" dirty="0">
                <a:solidFill>
                  <a:srgbClr val="FF0000"/>
                </a:solidFill>
                <a:latin typeface="Cambria"/>
                <a:ea typeface="Cambria"/>
                <a:cs typeface="Cambria"/>
                <a:sym typeface="Cambria"/>
              </a:rPr>
              <a:t>  </a:t>
            </a:r>
            <a:r>
              <a:rPr lang="en-US" sz="3500" b="0" i="0" u="none" strike="noStrike" cap="none" dirty="0">
                <a:solidFill>
                  <a:schemeClr val="dk1"/>
                </a:solidFill>
                <a:latin typeface="Cambria"/>
                <a:ea typeface="Cambria"/>
                <a:cs typeface="Cambria"/>
                <a:sym typeface="Cambria"/>
              </a:rPr>
              <a:t>UNIT </a:t>
            </a:r>
            <a:r>
              <a:rPr lang="en-US" sz="3500" b="0" i="0" u="none" strike="noStrike" cap="none" dirty="0" smtClean="0">
                <a:solidFill>
                  <a:schemeClr val="dk1"/>
                </a:solidFill>
                <a:latin typeface="Cambria"/>
                <a:ea typeface="Cambria"/>
                <a:cs typeface="Cambria"/>
                <a:sym typeface="Cambria"/>
              </a:rPr>
              <a:t> –Data Structures with Stack </a:t>
            </a:r>
            <a:endParaRPr sz="3500" b="0" i="0" u="none" strike="noStrike" cap="none" dirty="0">
              <a:solidFill>
                <a:schemeClr val="dk1"/>
              </a:solidFill>
              <a:latin typeface="Cambria"/>
              <a:ea typeface="Cambria"/>
              <a:cs typeface="Cambria"/>
              <a:sym typeface="Cambria"/>
            </a:endParaRPr>
          </a:p>
        </p:txBody>
      </p:sp>
      <p:sp>
        <p:nvSpPr>
          <p:cNvPr id="175" name="Google Shape;175;p1"/>
          <p:cNvSpPr txBox="1"/>
          <p:nvPr/>
        </p:nvSpPr>
        <p:spPr>
          <a:xfrm>
            <a:off x="426720" y="7697367"/>
            <a:ext cx="15620999" cy="807913"/>
          </a:xfrm>
          <a:prstGeom prst="rect">
            <a:avLst/>
          </a:prstGeom>
          <a:noFill/>
          <a:ln>
            <a:noFill/>
          </a:ln>
        </p:spPr>
        <p:txBody>
          <a:bodyPr spcFirstLastPara="1" wrap="square" lIns="0" tIns="0" rIns="0" bIns="0" anchor="t" anchorCtr="0">
            <a:spAutoFit/>
          </a:bodyPr>
          <a:lstStyle/>
          <a:p>
            <a:pPr marL="0" marR="0" lvl="0" indent="0" algn="ctr" rtl="0">
              <a:lnSpc>
                <a:spcPct val="150000"/>
              </a:lnSpc>
              <a:spcBef>
                <a:spcPts val="0"/>
              </a:spcBef>
              <a:spcAft>
                <a:spcPts val="0"/>
              </a:spcAft>
              <a:buNone/>
            </a:pPr>
            <a:r>
              <a:rPr lang="en-US" sz="3500" b="1" i="0" u="none" strike="noStrike" cap="none" dirty="0">
                <a:solidFill>
                  <a:srgbClr val="FF0000"/>
                </a:solidFill>
                <a:latin typeface="Cambria"/>
                <a:ea typeface="Cambria"/>
                <a:cs typeface="Cambria"/>
                <a:sym typeface="Cambria"/>
              </a:rPr>
              <a:t>  </a:t>
            </a:r>
            <a:endParaRPr sz="3500" b="0" i="0" u="none" strike="noStrike" cap="none" dirty="0">
              <a:solidFill>
                <a:schemeClr val="dk1"/>
              </a:solidFill>
              <a:latin typeface="Cambria"/>
              <a:ea typeface="Cambria"/>
              <a:cs typeface="Cambria"/>
              <a:sym typeface="Cambria"/>
            </a:endParaRPr>
          </a:p>
        </p:txBody>
      </p:sp>
      <p:pic>
        <p:nvPicPr>
          <p:cNvPr id="12" name="Google Shape;15;p13"/>
          <p:cNvPicPr preferRelativeResize="0"/>
          <p:nvPr/>
        </p:nvPicPr>
        <p:blipFill rotWithShape="1">
          <a:blip r:embed="rId3">
            <a:alphaModFix/>
          </a:blip>
          <a:srcRect/>
          <a:stretch/>
        </p:blipFill>
        <p:spPr>
          <a:xfrm>
            <a:off x="16184880" y="409863"/>
            <a:ext cx="1741981" cy="1071465"/>
          </a:xfrm>
          <a:prstGeom prst="rect">
            <a:avLst/>
          </a:prstGeom>
          <a:noFill/>
          <a:ln>
            <a:noFill/>
          </a:ln>
        </p:spPr>
      </p:pic>
      <p:pic>
        <p:nvPicPr>
          <p:cNvPr id="13" name="Picture 12"/>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241298" y="223009"/>
            <a:ext cx="1308102" cy="1370891"/>
          </a:xfrm>
          <a:prstGeom prst="rect">
            <a:avLst/>
          </a:prstGeom>
        </p:spPr>
      </p:pic>
      <p:pic>
        <p:nvPicPr>
          <p:cNvPr id="2" name="Picture 1"/>
          <p:cNvPicPr>
            <a:picLocks noChangeAspect="1"/>
          </p:cNvPicPr>
          <p:nvPr/>
        </p:nvPicPr>
        <p:blipFill rotWithShape="1">
          <a:blip r:embed="rId5">
            <a:extLst>
              <a:ext uri="{28A0092B-C50C-407E-A947-70E740481C1C}">
                <a14:useLocalDpi xmlns="" xmlns:a14="http://schemas.microsoft.com/office/drawing/2010/main" val="0"/>
              </a:ext>
            </a:extLst>
          </a:blip>
          <a:srcRect l="-6087" t="-4756" b="35791"/>
          <a:stretch/>
        </p:blipFill>
        <p:spPr>
          <a:xfrm>
            <a:off x="5475418" y="487679"/>
            <a:ext cx="4706436" cy="88392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10</a:t>
            </a:fld>
            <a:endParaRPr lang="en-US"/>
          </a:p>
        </p:txBody>
      </p:sp>
      <p:pic>
        <p:nvPicPr>
          <p:cNvPr id="7" name="Content Placeholder 3" descr="pop-operation.png"/>
          <p:cNvPicPr>
            <a:picLocks noGrp="1" noChangeAspect="1"/>
          </p:cNvPicPr>
          <p:nvPr>
            <p:ph idx="1"/>
          </p:nvPr>
        </p:nvPicPr>
        <p:blipFill>
          <a:blip r:embed="rId2"/>
          <a:stretch>
            <a:fillRect/>
          </a:stretch>
        </p:blipFill>
        <p:spPr>
          <a:xfrm>
            <a:off x="0" y="1973178"/>
            <a:ext cx="18288001" cy="8313821"/>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11</a:t>
            </a:fld>
            <a:endParaRPr lang="en-US"/>
          </a:p>
        </p:txBody>
      </p:sp>
      <p:pic>
        <p:nvPicPr>
          <p:cNvPr id="7" name="Picture 2"/>
          <p:cNvPicPr>
            <a:picLocks noGrp="1" noChangeAspect="1" noChangeArrowheads="1"/>
          </p:cNvPicPr>
          <p:nvPr>
            <p:ph idx="1"/>
          </p:nvPr>
        </p:nvPicPr>
        <p:blipFill>
          <a:blip r:embed="rId2"/>
          <a:srcRect/>
          <a:stretch>
            <a:fillRect/>
          </a:stretch>
        </p:blipFill>
        <p:spPr bwMode="auto">
          <a:xfrm>
            <a:off x="1" y="1741714"/>
            <a:ext cx="18288000" cy="8545285"/>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12</a:t>
            </a:fld>
            <a:endParaRPr lang="en-US"/>
          </a:p>
        </p:txBody>
      </p:sp>
      <p:pic>
        <p:nvPicPr>
          <p:cNvPr id="7" name="Picture 2"/>
          <p:cNvPicPr>
            <a:picLocks noGrp="1" noChangeAspect="1" noChangeArrowheads="1"/>
          </p:cNvPicPr>
          <p:nvPr>
            <p:ph idx="1"/>
          </p:nvPr>
        </p:nvPicPr>
        <p:blipFill>
          <a:blip r:embed="rId2"/>
          <a:srcRect/>
          <a:stretch>
            <a:fillRect/>
          </a:stretch>
        </p:blipFill>
        <p:spPr bwMode="auto">
          <a:xfrm>
            <a:off x="1" y="1732547"/>
            <a:ext cx="18288000" cy="8554453"/>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13</a:t>
            </a:fld>
            <a:endParaRPr lang="en-US"/>
          </a:p>
        </p:txBody>
      </p:sp>
      <p:pic>
        <p:nvPicPr>
          <p:cNvPr id="7" name="Picture 3"/>
          <p:cNvPicPr>
            <a:picLocks noGrp="1" noChangeAspect="1" noChangeArrowheads="1"/>
          </p:cNvPicPr>
          <p:nvPr>
            <p:ph idx="1"/>
          </p:nvPr>
        </p:nvPicPr>
        <p:blipFill>
          <a:blip r:embed="rId2"/>
          <a:srcRect/>
          <a:stretch>
            <a:fillRect/>
          </a:stretch>
        </p:blipFill>
        <p:spPr bwMode="auto">
          <a:xfrm>
            <a:off x="0" y="2070910"/>
            <a:ext cx="18288000" cy="8216089"/>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14</a:t>
            </a:fld>
            <a:endParaRPr lang="en-US"/>
          </a:p>
        </p:txBody>
      </p:sp>
      <p:pic>
        <p:nvPicPr>
          <p:cNvPr id="7" name="Picture 2"/>
          <p:cNvPicPr>
            <a:picLocks noGrp="1" noChangeAspect="1" noChangeArrowheads="1"/>
          </p:cNvPicPr>
          <p:nvPr>
            <p:ph idx="1"/>
          </p:nvPr>
        </p:nvPicPr>
        <p:blipFill>
          <a:blip r:embed="rId2"/>
          <a:srcRect/>
          <a:stretch>
            <a:fillRect/>
          </a:stretch>
        </p:blipFill>
        <p:spPr bwMode="auto">
          <a:xfrm>
            <a:off x="0" y="1708484"/>
            <a:ext cx="18287999" cy="857851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
          <p:cNvSpPr txBox="1"/>
          <p:nvPr/>
        </p:nvSpPr>
        <p:spPr>
          <a:xfrm>
            <a:off x="6286480" y="785782"/>
            <a:ext cx="5835623" cy="775597"/>
          </a:xfrm>
          <a:prstGeom prst="rect">
            <a:avLst/>
          </a:prstGeom>
          <a:noFill/>
          <a:ln>
            <a:noFill/>
          </a:ln>
        </p:spPr>
        <p:txBody>
          <a:bodyPr spcFirstLastPara="1" wrap="square" lIns="0" tIns="0" rIns="0" bIns="0" anchor="t" anchorCtr="0">
            <a:spAutoFit/>
          </a:bodyPr>
          <a:lstStyle/>
          <a:p>
            <a:pPr marL="0" marR="0" lvl="0" indent="0" algn="ctr" rtl="0">
              <a:lnSpc>
                <a:spcPct val="126000"/>
              </a:lnSpc>
              <a:spcBef>
                <a:spcPts val="0"/>
              </a:spcBef>
              <a:spcAft>
                <a:spcPts val="0"/>
              </a:spcAft>
              <a:buNone/>
            </a:pPr>
            <a:r>
              <a:rPr lang="en-US" sz="4000" b="1" i="0" u="none" strike="noStrike" cap="none" dirty="0">
                <a:solidFill>
                  <a:schemeClr val="dk1"/>
                </a:solidFill>
                <a:latin typeface="Cambria"/>
                <a:ea typeface="Cambria"/>
                <a:cs typeface="Cambria"/>
                <a:sym typeface="Cambria"/>
              </a:rPr>
              <a:t>CONSIDER AN EXAMPLE </a:t>
            </a:r>
            <a:endParaRPr sz="4000" b="1" i="0" u="none" strike="noStrike" cap="none" dirty="0">
              <a:solidFill>
                <a:schemeClr val="dk1"/>
              </a:solidFill>
              <a:latin typeface="Cambria"/>
              <a:ea typeface="Cambria"/>
              <a:cs typeface="Cambria"/>
              <a:sym typeface="Cambria"/>
            </a:endParaRPr>
          </a:p>
        </p:txBody>
      </p:sp>
      <p:sp>
        <p:nvSpPr>
          <p:cNvPr id="187" name="Google Shape;187;p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188" name="Google Shape;188;p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2</a:t>
            </a:fld>
            <a:r>
              <a:rPr lang="en-US" dirty="0"/>
              <a:t>/12</a:t>
            </a:r>
            <a:endParaRPr dirty="0"/>
          </a:p>
        </p:txBody>
      </p:sp>
      <p:sp>
        <p:nvSpPr>
          <p:cNvPr id="189" name="Google Shape;189;p2"/>
          <p:cNvSpPr txBox="1">
            <a:spLocks noGrp="1"/>
          </p:cNvSpPr>
          <p:nvPr>
            <p:ph type="ftr" idx="11"/>
          </p:nvPr>
        </p:nvSpPr>
        <p:spPr>
          <a:xfrm>
            <a:off x="3124200" y="9639300"/>
            <a:ext cx="118110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CONSTRAINT SATISFACTION PROBLEM/16CS318-ARTIFICIAL INTELLIGENCE/MONISHA R/MATHS/SNS ACADEMY</a:t>
            </a:r>
            <a:endParaRPr dirty="0"/>
          </a:p>
        </p:txBody>
      </p:sp>
      <p:sp>
        <p:nvSpPr>
          <p:cNvPr id="12" name="TextBox 11"/>
          <p:cNvSpPr txBox="1"/>
          <p:nvPr/>
        </p:nvSpPr>
        <p:spPr>
          <a:xfrm>
            <a:off x="1719943" y="2373086"/>
            <a:ext cx="14913428" cy="5509200"/>
          </a:xfrm>
          <a:prstGeom prst="rect">
            <a:avLst/>
          </a:prstGeom>
          <a:noFill/>
        </p:spPr>
        <p:txBody>
          <a:bodyPr wrap="square" rtlCol="0">
            <a:spAutoFit/>
          </a:bodyPr>
          <a:lstStyle/>
          <a:p>
            <a:r>
              <a:rPr lang="en-IN" sz="4400" dirty="0" smtClean="0">
                <a:solidFill>
                  <a:srgbClr val="FF0000"/>
                </a:solidFill>
                <a:latin typeface="Times New Roman" pitchFamily="18" charset="0"/>
                <a:cs typeface="Times New Roman" pitchFamily="18" charset="0"/>
              </a:rPr>
              <a:t>Data structure </a:t>
            </a:r>
            <a:r>
              <a:rPr lang="en-IN" sz="4400" dirty="0" smtClean="0">
                <a:latin typeface="Times New Roman" pitchFamily="18" charset="0"/>
                <a:cs typeface="Times New Roman" pitchFamily="18" charset="0"/>
              </a:rPr>
              <a:t>refers to a </a:t>
            </a:r>
            <a:r>
              <a:rPr lang="en-IN" sz="4400" dirty="0" smtClean="0">
                <a:solidFill>
                  <a:srgbClr val="FF0000"/>
                </a:solidFill>
                <a:latin typeface="Times New Roman" pitchFamily="18" charset="0"/>
                <a:cs typeface="Times New Roman" pitchFamily="18" charset="0"/>
              </a:rPr>
              <a:t>data collection </a:t>
            </a:r>
            <a:r>
              <a:rPr lang="en-IN" sz="4400" dirty="0" smtClean="0">
                <a:latin typeface="Times New Roman" pitchFamily="18" charset="0"/>
                <a:cs typeface="Times New Roman" pitchFamily="18" charset="0"/>
              </a:rPr>
              <a:t>with well defined </a:t>
            </a:r>
            <a:r>
              <a:rPr lang="en-IN" sz="4400" dirty="0" smtClean="0">
                <a:solidFill>
                  <a:srgbClr val="FF0000"/>
                </a:solidFill>
                <a:latin typeface="Times New Roman" pitchFamily="18" charset="0"/>
                <a:cs typeface="Times New Roman" pitchFamily="18" charset="0"/>
              </a:rPr>
              <a:t>operations and behaviour or properties</a:t>
            </a:r>
            <a:r>
              <a:rPr lang="en-IN" sz="4400" dirty="0" smtClean="0">
                <a:latin typeface="Times New Roman" pitchFamily="18" charset="0"/>
                <a:cs typeface="Times New Roman" pitchFamily="18" charset="0"/>
              </a:rPr>
              <a:t>.</a:t>
            </a:r>
          </a:p>
          <a:p>
            <a:r>
              <a:rPr lang="en-IN" sz="4400" dirty="0" smtClean="0">
                <a:latin typeface="Times New Roman" pitchFamily="18" charset="0"/>
                <a:cs typeface="Times New Roman" pitchFamily="18" charset="0"/>
              </a:rPr>
              <a:t>A stack is a </a:t>
            </a:r>
            <a:r>
              <a:rPr lang="en-IN" sz="4400" dirty="0" smtClean="0">
                <a:solidFill>
                  <a:srgbClr val="FF0000"/>
                </a:solidFill>
                <a:latin typeface="Times New Roman" pitchFamily="18" charset="0"/>
                <a:cs typeface="Times New Roman" pitchFamily="18" charset="0"/>
              </a:rPr>
              <a:t>linear data structure </a:t>
            </a:r>
            <a:r>
              <a:rPr lang="en-IN" sz="4400" dirty="0" smtClean="0">
                <a:latin typeface="Times New Roman" pitchFamily="18" charset="0"/>
                <a:cs typeface="Times New Roman" pitchFamily="18" charset="0"/>
              </a:rPr>
              <a:t>implemented in </a:t>
            </a:r>
            <a:r>
              <a:rPr lang="en-IN" sz="4400" dirty="0" smtClean="0">
                <a:solidFill>
                  <a:srgbClr val="FF0000"/>
                </a:solidFill>
                <a:latin typeface="Times New Roman" pitchFamily="18" charset="0"/>
                <a:cs typeface="Times New Roman" pitchFamily="18" charset="0"/>
              </a:rPr>
              <a:t>LIFO(Last In First Out) </a:t>
            </a:r>
            <a:r>
              <a:rPr lang="en-IN" sz="4400" dirty="0" smtClean="0">
                <a:latin typeface="Times New Roman" pitchFamily="18" charset="0"/>
                <a:cs typeface="Times New Roman" pitchFamily="18" charset="0"/>
              </a:rPr>
              <a:t>where </a:t>
            </a:r>
            <a:r>
              <a:rPr lang="en-IN" sz="4400" dirty="0" smtClean="0">
                <a:solidFill>
                  <a:srgbClr val="FF0000"/>
                </a:solidFill>
                <a:latin typeface="Times New Roman" pitchFamily="18" charset="0"/>
                <a:cs typeface="Times New Roman" pitchFamily="18" charset="0"/>
              </a:rPr>
              <a:t>insertions and deletions are restricted to occur only at one end.</a:t>
            </a:r>
          </a:p>
          <a:p>
            <a:r>
              <a:rPr lang="en-IN" sz="4400" dirty="0" smtClean="0">
                <a:solidFill>
                  <a:srgbClr val="FF0000"/>
                </a:solidFill>
                <a:latin typeface="Times New Roman" pitchFamily="18" charset="0"/>
                <a:cs typeface="Times New Roman" pitchFamily="18" charset="0"/>
              </a:rPr>
              <a:t>LIFO</a:t>
            </a:r>
            <a:r>
              <a:rPr lang="en-IN" sz="4400" dirty="0" smtClean="0">
                <a:latin typeface="Times New Roman" pitchFamily="18" charset="0"/>
                <a:cs typeface="Times New Roman" pitchFamily="18" charset="0"/>
              </a:rPr>
              <a:t> means element last </a:t>
            </a:r>
            <a:r>
              <a:rPr lang="en-IN" sz="4400" dirty="0" smtClean="0">
                <a:solidFill>
                  <a:srgbClr val="FF0000"/>
                </a:solidFill>
                <a:latin typeface="Times New Roman" pitchFamily="18" charset="0"/>
                <a:cs typeface="Times New Roman" pitchFamily="18" charset="0"/>
              </a:rPr>
              <a:t>inserted would be the first one to be deleted.</a:t>
            </a:r>
          </a:p>
          <a:p>
            <a:r>
              <a:rPr lang="en-IN" sz="4400" dirty="0" smtClean="0">
                <a:latin typeface="Times New Roman" pitchFamily="18" charset="0"/>
                <a:cs typeface="Times New Roman" pitchFamily="18" charset="0"/>
              </a:rPr>
              <a:t>The </a:t>
            </a:r>
            <a:r>
              <a:rPr lang="en-IN" sz="4400" dirty="0" smtClean="0">
                <a:solidFill>
                  <a:srgbClr val="FF0000"/>
                </a:solidFill>
                <a:latin typeface="Times New Roman" pitchFamily="18" charset="0"/>
                <a:cs typeface="Times New Roman" pitchFamily="18" charset="0"/>
              </a:rPr>
              <a:t>stack</a:t>
            </a:r>
            <a:r>
              <a:rPr lang="en-IN" sz="4400" dirty="0" smtClean="0">
                <a:latin typeface="Times New Roman" pitchFamily="18" charset="0"/>
                <a:cs typeface="Times New Roman" pitchFamily="18" charset="0"/>
              </a:rPr>
              <a:t> is also a </a:t>
            </a:r>
            <a:r>
              <a:rPr lang="en-IN" sz="4400" dirty="0" smtClean="0">
                <a:solidFill>
                  <a:srgbClr val="FF0000"/>
                </a:solidFill>
                <a:latin typeface="Times New Roman" pitchFamily="18" charset="0"/>
                <a:cs typeface="Times New Roman" pitchFamily="18" charset="0"/>
              </a:rPr>
              <a:t>dynamic data structure</a:t>
            </a:r>
            <a:endParaRPr lang="en-U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
          <p:cNvSpPr txBox="1"/>
          <p:nvPr/>
        </p:nvSpPr>
        <p:spPr>
          <a:xfrm>
            <a:off x="5962438" y="572472"/>
            <a:ext cx="5715040" cy="1252009"/>
          </a:xfrm>
          <a:prstGeom prst="rect">
            <a:avLst/>
          </a:prstGeom>
          <a:noFill/>
          <a:ln>
            <a:noFill/>
          </a:ln>
        </p:spPr>
        <p:txBody>
          <a:bodyPr spcFirstLastPara="1" wrap="square" lIns="0" tIns="0" rIns="0" bIns="0" anchor="t" anchorCtr="0">
            <a:spAutoFit/>
          </a:bodyPr>
          <a:lstStyle/>
          <a:p>
            <a:pPr marL="0" marR="0" lvl="0" indent="0" algn="ctr" rtl="0">
              <a:lnSpc>
                <a:spcPct val="225694"/>
              </a:lnSpc>
              <a:spcBef>
                <a:spcPts val="0"/>
              </a:spcBef>
              <a:spcAft>
                <a:spcPts val="0"/>
              </a:spcAft>
              <a:buNone/>
            </a:pPr>
            <a:endParaRPr sz="3600" b="1" i="0" u="none" strike="noStrike" cap="none" dirty="0">
              <a:solidFill>
                <a:schemeClr val="dk1"/>
              </a:solidFill>
              <a:latin typeface="Cambria"/>
              <a:ea typeface="Cambria"/>
              <a:cs typeface="Cambria"/>
              <a:sym typeface="Cambria"/>
            </a:endParaRPr>
          </a:p>
        </p:txBody>
      </p:sp>
      <p:sp>
        <p:nvSpPr>
          <p:cNvPr id="201" name="Google Shape;201;p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5/26/2020</a:t>
            </a:r>
            <a:endParaRPr/>
          </a:p>
        </p:txBody>
      </p:sp>
      <p:sp>
        <p:nvSpPr>
          <p:cNvPr id="202" name="Google Shape;202;p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3</a:t>
            </a:fld>
            <a:r>
              <a:rPr lang="en-US"/>
              <a:t>/12</a:t>
            </a:r>
            <a:endParaRPr/>
          </a:p>
        </p:txBody>
      </p:sp>
      <p:sp>
        <p:nvSpPr>
          <p:cNvPr id="203" name="Google Shape;203;p3"/>
          <p:cNvSpPr txBox="1">
            <a:spLocks noGrp="1"/>
          </p:cNvSpPr>
          <p:nvPr>
            <p:ph type="ftr" idx="11"/>
          </p:nvPr>
        </p:nvSpPr>
        <p:spPr>
          <a:xfrm>
            <a:off x="3124200" y="9639300"/>
            <a:ext cx="11811000" cy="38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CONSTRAINT SATISFACTION PROBLEM/16CS318-ARTIFICIAL INTELLIGENCE/MONISHA R/MATHS/SNS ACADEMY</a:t>
            </a:r>
            <a:endParaRPr/>
          </a:p>
        </p:txBody>
      </p:sp>
      <p:sp>
        <p:nvSpPr>
          <p:cNvPr id="12" name="TextBox 11"/>
          <p:cNvSpPr txBox="1"/>
          <p:nvPr/>
        </p:nvSpPr>
        <p:spPr>
          <a:xfrm>
            <a:off x="1436914" y="3004457"/>
            <a:ext cx="15610115" cy="2769989"/>
          </a:xfrm>
          <a:prstGeom prst="rect">
            <a:avLst/>
          </a:prstGeom>
          <a:noFill/>
        </p:spPr>
        <p:txBody>
          <a:bodyPr wrap="square" rtlCol="0">
            <a:spAutoFit/>
          </a:bodyPr>
          <a:lstStyle/>
          <a:p>
            <a:r>
              <a:rPr lang="en-IN" sz="4000" dirty="0" smtClean="0">
                <a:latin typeface="Times New Roman" pitchFamily="18" charset="0"/>
                <a:cs typeface="Times New Roman" pitchFamily="18" charset="0"/>
              </a:rPr>
              <a:t>A </a:t>
            </a:r>
            <a:r>
              <a:rPr lang="en-IN" sz="4000" dirty="0" smtClean="0">
                <a:solidFill>
                  <a:srgbClr val="FF0000"/>
                </a:solidFill>
                <a:latin typeface="Times New Roman" pitchFamily="18" charset="0"/>
                <a:cs typeface="Times New Roman" pitchFamily="18" charset="0"/>
              </a:rPr>
              <a:t>Queue</a:t>
            </a:r>
            <a:r>
              <a:rPr lang="en-IN" sz="4000" dirty="0" smtClean="0">
                <a:latin typeface="Times New Roman" pitchFamily="18" charset="0"/>
                <a:cs typeface="Times New Roman" pitchFamily="18" charset="0"/>
              </a:rPr>
              <a:t> is also a </a:t>
            </a:r>
            <a:r>
              <a:rPr lang="en-IN" sz="4000" dirty="0" smtClean="0">
                <a:solidFill>
                  <a:srgbClr val="FF0000"/>
                </a:solidFill>
                <a:latin typeface="Times New Roman" pitchFamily="18" charset="0"/>
                <a:cs typeface="Times New Roman" pitchFamily="18" charset="0"/>
              </a:rPr>
              <a:t>linear dynamic structure implemented in FIFO(First In First Out) </a:t>
            </a:r>
            <a:r>
              <a:rPr lang="en-IN" sz="4000" dirty="0" smtClean="0">
                <a:latin typeface="Times New Roman" pitchFamily="18" charset="0"/>
                <a:cs typeface="Times New Roman" pitchFamily="18" charset="0"/>
              </a:rPr>
              <a:t>manner where </a:t>
            </a:r>
            <a:r>
              <a:rPr lang="en-IN" sz="4000" dirty="0" smtClean="0">
                <a:solidFill>
                  <a:srgbClr val="FF0000"/>
                </a:solidFill>
                <a:latin typeface="Times New Roman" pitchFamily="18" charset="0"/>
                <a:cs typeface="Times New Roman" pitchFamily="18" charset="0"/>
              </a:rPr>
              <a:t>insertions</a:t>
            </a:r>
            <a:r>
              <a:rPr lang="en-IN" sz="4000" dirty="0" smtClean="0">
                <a:latin typeface="Times New Roman" pitchFamily="18" charset="0"/>
                <a:cs typeface="Times New Roman" pitchFamily="18" charset="0"/>
              </a:rPr>
              <a:t> can occur at the</a:t>
            </a:r>
            <a:r>
              <a:rPr lang="en-IN" sz="4000" dirty="0" smtClean="0">
                <a:solidFill>
                  <a:srgbClr val="FF0000"/>
                </a:solidFill>
                <a:latin typeface="Times New Roman" pitchFamily="18" charset="0"/>
                <a:cs typeface="Times New Roman" pitchFamily="18" charset="0"/>
              </a:rPr>
              <a:t> rear end and deletions </a:t>
            </a:r>
            <a:r>
              <a:rPr lang="en-IN" sz="4000" dirty="0" smtClean="0">
                <a:latin typeface="Times New Roman" pitchFamily="18" charset="0"/>
                <a:cs typeface="Times New Roman" pitchFamily="18" charset="0"/>
              </a:rPr>
              <a:t>can occur only at </a:t>
            </a:r>
            <a:r>
              <a:rPr lang="en-IN" sz="4000" dirty="0" smtClean="0">
                <a:solidFill>
                  <a:srgbClr val="FF0000"/>
                </a:solidFill>
                <a:latin typeface="Times New Roman" pitchFamily="18" charset="0"/>
                <a:cs typeface="Times New Roman" pitchFamily="18" charset="0"/>
              </a:rPr>
              <a:t>front </a:t>
            </a:r>
            <a:r>
              <a:rPr lang="en-IN" sz="4000" dirty="0" err="1" smtClean="0">
                <a:solidFill>
                  <a:srgbClr val="FF0000"/>
                </a:solidFill>
                <a:latin typeface="Times New Roman" pitchFamily="18" charset="0"/>
                <a:cs typeface="Times New Roman" pitchFamily="18" charset="0"/>
              </a:rPr>
              <a:t>end.FIFO</a:t>
            </a:r>
            <a:r>
              <a:rPr lang="en-IN" sz="4000" dirty="0" smtClean="0">
                <a:solidFill>
                  <a:srgbClr val="FF0000"/>
                </a:solidFill>
                <a:latin typeface="Times New Roman" pitchFamily="18" charset="0"/>
                <a:cs typeface="Times New Roman" pitchFamily="18" charset="0"/>
              </a:rPr>
              <a:t> </a:t>
            </a:r>
            <a:r>
              <a:rPr lang="en-IN" sz="4000" dirty="0" smtClean="0">
                <a:latin typeface="Times New Roman" pitchFamily="18" charset="0"/>
                <a:cs typeface="Times New Roman" pitchFamily="18" charset="0"/>
              </a:rPr>
              <a:t>means </a:t>
            </a:r>
            <a:r>
              <a:rPr lang="en-IN" sz="4000" dirty="0" smtClean="0">
                <a:solidFill>
                  <a:srgbClr val="FF0000"/>
                </a:solidFill>
                <a:latin typeface="Times New Roman" pitchFamily="18" charset="0"/>
                <a:cs typeface="Times New Roman" pitchFamily="18" charset="0"/>
              </a:rPr>
              <a:t>elements are deleted </a:t>
            </a:r>
            <a:r>
              <a:rPr lang="en-IN" sz="4000" dirty="0" smtClean="0">
                <a:latin typeface="Times New Roman" pitchFamily="18" charset="0"/>
                <a:cs typeface="Times New Roman" pitchFamily="18" charset="0"/>
              </a:rPr>
              <a:t>in the </a:t>
            </a:r>
            <a:r>
              <a:rPr lang="en-IN" sz="4000" dirty="0" smtClean="0">
                <a:solidFill>
                  <a:srgbClr val="FF0000"/>
                </a:solidFill>
                <a:latin typeface="Times New Roman" pitchFamily="18" charset="0"/>
                <a:cs typeface="Times New Roman" pitchFamily="18" charset="0"/>
              </a:rPr>
              <a:t>same order </a:t>
            </a:r>
            <a:r>
              <a:rPr lang="en-IN" sz="4000" dirty="0" smtClean="0">
                <a:latin typeface="Times New Roman" pitchFamily="18" charset="0"/>
                <a:cs typeface="Times New Roman" pitchFamily="18" charset="0"/>
              </a:rPr>
              <a:t>as they are </a:t>
            </a:r>
            <a:r>
              <a:rPr lang="en-IN" sz="4000" dirty="0" smtClean="0">
                <a:solidFill>
                  <a:srgbClr val="FF0000"/>
                </a:solidFill>
                <a:latin typeface="Times New Roman" pitchFamily="18" charset="0"/>
                <a:cs typeface="Times New Roman" pitchFamily="18" charset="0"/>
              </a:rPr>
              <a:t>inserted into</a:t>
            </a:r>
            <a:r>
              <a:rPr lang="en-IN" sz="4000" dirty="0" smtClean="0">
                <a:latin typeface="Times New Roman" pitchFamily="18" charset="0"/>
                <a:cs typeface="Times New Roman" pitchFamily="18" charset="0"/>
              </a:rPr>
              <a:t>.</a:t>
            </a:r>
            <a:endParaRPr lang="en-US" sz="4000" dirty="0" smtClean="0">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4</a:t>
            </a:fld>
            <a:endParaRPr lang="en-US"/>
          </a:p>
        </p:txBody>
      </p:sp>
      <p:sp>
        <p:nvSpPr>
          <p:cNvPr id="7" name="Subtitle 6"/>
          <p:cNvSpPr>
            <a:spLocks noGrp="1"/>
          </p:cNvSpPr>
          <p:nvPr>
            <p:ph type="subTitle" idx="1"/>
          </p:nvPr>
        </p:nvSpPr>
        <p:spPr/>
        <p:txBody>
          <a:bodyPr/>
          <a:lstStyle/>
          <a:p>
            <a:endParaRPr lang="en-US"/>
          </a:p>
        </p:txBody>
      </p:sp>
      <p:sp>
        <p:nvSpPr>
          <p:cNvPr id="8" name="Subtitle 2"/>
          <p:cNvSpPr>
            <a:spLocks noGrp="1"/>
          </p:cNvSpPr>
          <p:nvPr>
            <p:ph type="ctrTitle"/>
          </p:nvPr>
        </p:nvSpPr>
        <p:spPr>
          <a:xfrm>
            <a:off x="664028" y="1894114"/>
            <a:ext cx="16056429" cy="7750629"/>
          </a:xfrm>
        </p:spPr>
        <p:txBody>
          <a:bodyPr>
            <a:normAutofit/>
          </a:bodyPr>
          <a:lstStyle/>
          <a:p>
            <a:r>
              <a:rPr lang="en-IN" sz="5300" dirty="0" smtClean="0">
                <a:latin typeface="Times New Roman" pitchFamily="18" charset="0"/>
                <a:cs typeface="Times New Roman" pitchFamily="18" charset="0"/>
              </a:rPr>
              <a:t>A stack is a </a:t>
            </a:r>
            <a:r>
              <a:rPr lang="en-IN" sz="5300" dirty="0" smtClean="0">
                <a:solidFill>
                  <a:srgbClr val="FF0000"/>
                </a:solidFill>
                <a:latin typeface="Times New Roman" pitchFamily="18" charset="0"/>
                <a:cs typeface="Times New Roman" pitchFamily="18" charset="0"/>
              </a:rPr>
              <a:t>linear data structure </a:t>
            </a:r>
            <a:r>
              <a:rPr lang="en-IN" sz="5300" dirty="0" smtClean="0">
                <a:latin typeface="Times New Roman" pitchFamily="18" charset="0"/>
                <a:cs typeface="Times New Roman" pitchFamily="18" charset="0"/>
              </a:rPr>
              <a:t>implemented in </a:t>
            </a:r>
            <a:r>
              <a:rPr lang="en-IN" sz="5300" dirty="0" smtClean="0">
                <a:solidFill>
                  <a:srgbClr val="FF0000"/>
                </a:solidFill>
                <a:latin typeface="Times New Roman" pitchFamily="18" charset="0"/>
                <a:cs typeface="Times New Roman" pitchFamily="18" charset="0"/>
              </a:rPr>
              <a:t>LIFO(Last In First Out)</a:t>
            </a:r>
            <a:r>
              <a:rPr lang="en-IN" sz="5300" dirty="0" smtClean="0">
                <a:latin typeface="Times New Roman" pitchFamily="18" charset="0"/>
                <a:cs typeface="Times New Roman" pitchFamily="18" charset="0"/>
              </a:rPr>
              <a:t> where </a:t>
            </a:r>
            <a:r>
              <a:rPr lang="en-IN" sz="5300" dirty="0" smtClean="0">
                <a:solidFill>
                  <a:srgbClr val="FF0000"/>
                </a:solidFill>
                <a:latin typeface="Times New Roman" pitchFamily="18" charset="0"/>
                <a:cs typeface="Times New Roman" pitchFamily="18" charset="0"/>
              </a:rPr>
              <a:t>insertions and deletions are restricted to occur only at one end.</a:t>
            </a:r>
          </a:p>
          <a:p>
            <a:r>
              <a:rPr lang="en-IN" sz="5300" dirty="0" smtClean="0">
                <a:latin typeface="Times New Roman" pitchFamily="18" charset="0"/>
                <a:cs typeface="Times New Roman" pitchFamily="18" charset="0"/>
              </a:rPr>
              <a:t>LIFO means </a:t>
            </a:r>
            <a:r>
              <a:rPr lang="en-IN" sz="5300" dirty="0" smtClean="0">
                <a:solidFill>
                  <a:srgbClr val="FF0000"/>
                </a:solidFill>
                <a:latin typeface="Times New Roman" pitchFamily="18" charset="0"/>
                <a:cs typeface="Times New Roman" pitchFamily="18" charset="0"/>
              </a:rPr>
              <a:t>element last element last inserted would be the first one to be deleted.</a:t>
            </a:r>
          </a:p>
          <a:p>
            <a:r>
              <a:rPr lang="en-IN" sz="5300" dirty="0" smtClean="0">
                <a:solidFill>
                  <a:srgbClr val="FF0000"/>
                </a:solidFill>
                <a:latin typeface="Times New Roman" pitchFamily="18" charset="0"/>
                <a:cs typeface="Times New Roman" pitchFamily="18" charset="0"/>
              </a:rPr>
              <a:t>1.Data can only be removed from the top(pop).</a:t>
            </a:r>
            <a:r>
              <a:rPr lang="en-IN" sz="5300" dirty="0" smtClean="0">
                <a:latin typeface="Times New Roman" pitchFamily="18" charset="0"/>
                <a:cs typeface="Times New Roman" pitchFamily="18" charset="0"/>
              </a:rPr>
              <a:t>The element at the </a:t>
            </a:r>
            <a:r>
              <a:rPr lang="en-IN" sz="5300" dirty="0" smtClean="0">
                <a:solidFill>
                  <a:srgbClr val="FF0000"/>
                </a:solidFill>
                <a:latin typeface="Times New Roman" pitchFamily="18" charset="0"/>
                <a:cs typeface="Times New Roman" pitchFamily="18" charset="0"/>
              </a:rPr>
              <a:t>top of the </a:t>
            </a:r>
            <a:r>
              <a:rPr lang="en-IN" sz="5300" dirty="0" err="1" smtClean="0">
                <a:solidFill>
                  <a:srgbClr val="FF0000"/>
                </a:solidFill>
                <a:latin typeface="Times New Roman" pitchFamily="18" charset="0"/>
                <a:cs typeface="Times New Roman" pitchFamily="18" charset="0"/>
              </a:rPr>
              <a:t>stack</a:t>
            </a:r>
            <a:r>
              <a:rPr lang="en-IN" sz="5300" dirty="0" err="1" smtClean="0">
                <a:latin typeface="Times New Roman" pitchFamily="18" charset="0"/>
                <a:cs typeface="Times New Roman" pitchFamily="18" charset="0"/>
              </a:rPr>
              <a:t>.The</a:t>
            </a:r>
            <a:r>
              <a:rPr lang="en-IN" sz="5300" dirty="0" smtClean="0">
                <a:latin typeface="Times New Roman" pitchFamily="18" charset="0"/>
                <a:cs typeface="Times New Roman" pitchFamily="18" charset="0"/>
              </a:rPr>
              <a:t> </a:t>
            </a:r>
            <a:r>
              <a:rPr lang="en-IN" sz="5300" dirty="0" smtClean="0">
                <a:solidFill>
                  <a:srgbClr val="FF0000"/>
                </a:solidFill>
                <a:latin typeface="Times New Roman" pitchFamily="18" charset="0"/>
                <a:cs typeface="Times New Roman" pitchFamily="18" charset="0"/>
              </a:rPr>
              <a:t>removal of element from a stack is technically called POP operation</a:t>
            </a:r>
            <a:r>
              <a:rPr lang="en-IN" sz="7600" dirty="0" smtClean="0">
                <a:solidFill>
                  <a:srgbClr val="FF0000"/>
                </a:solidFill>
                <a:latin typeface="Times New Roman" pitchFamily="18" charset="0"/>
                <a:cs typeface="Times New Roman" pitchFamily="18" charset="0"/>
              </a:rPr>
              <a:t>.</a:t>
            </a:r>
            <a:endParaRPr lang="en-US" sz="7600" dirty="0" smtClean="0">
              <a:solidFill>
                <a:srgbClr val="FF0000"/>
              </a:solidFill>
              <a:latin typeface="Times New Roman" pitchFamily="18" charset="0"/>
              <a:cs typeface="Times New Roman"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2130425"/>
            <a:ext cx="16666029" cy="6534604"/>
          </a:xfrm>
        </p:spPr>
        <p:txBody>
          <a:bodyPr>
            <a:normAutofit/>
          </a:bodyPr>
          <a:lstStyle/>
          <a:p>
            <a:r>
              <a:rPr lang="en-IN" dirty="0" smtClean="0">
                <a:solidFill>
                  <a:srgbClr val="FF0000"/>
                </a:solidFill>
                <a:latin typeface="Times New Roman" pitchFamily="18" charset="0"/>
                <a:cs typeface="Times New Roman" pitchFamily="18" charset="0"/>
              </a:rPr>
              <a:t>A new data element </a:t>
            </a:r>
            <a:r>
              <a:rPr lang="en-IN" dirty="0" smtClean="0">
                <a:latin typeface="Times New Roman" pitchFamily="18" charset="0"/>
                <a:cs typeface="Times New Roman" pitchFamily="18" charset="0"/>
              </a:rPr>
              <a:t>can only be </a:t>
            </a:r>
            <a:r>
              <a:rPr lang="en-IN" dirty="0" smtClean="0">
                <a:solidFill>
                  <a:srgbClr val="FF0000"/>
                </a:solidFill>
                <a:latin typeface="Times New Roman" pitchFamily="18" charset="0"/>
                <a:cs typeface="Times New Roman" pitchFamily="18" charset="0"/>
              </a:rPr>
              <a:t>added</a:t>
            </a:r>
            <a:r>
              <a:rPr lang="en-IN" dirty="0" smtClean="0">
                <a:latin typeface="Times New Roman" pitchFamily="18" charset="0"/>
                <a:cs typeface="Times New Roman" pitchFamily="18" charset="0"/>
              </a:rPr>
              <a:t> to the </a:t>
            </a:r>
            <a:r>
              <a:rPr lang="en-IN" dirty="0" smtClean="0">
                <a:solidFill>
                  <a:srgbClr val="FF0000"/>
                </a:solidFill>
                <a:latin typeface="Times New Roman" pitchFamily="18" charset="0"/>
                <a:cs typeface="Times New Roman" pitchFamily="18" charset="0"/>
              </a:rPr>
              <a:t>top of the stack(Push).</a:t>
            </a:r>
            <a:r>
              <a:rPr lang="en-IN" dirty="0" smtClean="0">
                <a:latin typeface="Times New Roman" pitchFamily="18" charset="0"/>
                <a:cs typeface="Times New Roman" pitchFamily="18" charset="0"/>
              </a:rPr>
              <a:t>The insertion of element in a </a:t>
            </a:r>
            <a:r>
              <a:rPr lang="en-IN" dirty="0" smtClean="0">
                <a:solidFill>
                  <a:srgbClr val="FF0000"/>
                </a:solidFill>
                <a:latin typeface="Times New Roman" pitchFamily="18" charset="0"/>
                <a:cs typeface="Times New Roman" pitchFamily="18" charset="0"/>
              </a:rPr>
              <a:t>stack is technically called PUSH operation.</a:t>
            </a:r>
            <a:br>
              <a:rPr lang="en-IN" dirty="0" smtClean="0">
                <a:solidFill>
                  <a:srgbClr val="FF0000"/>
                </a:solidFill>
                <a:latin typeface="Times New Roman" pitchFamily="18" charset="0"/>
                <a:cs typeface="Times New Roman" pitchFamily="18" charset="0"/>
              </a:rPr>
            </a:br>
            <a:r>
              <a:rPr lang="en-IN" dirty="0" smtClean="0">
                <a:latin typeface="Times New Roman" pitchFamily="18" charset="0"/>
                <a:cs typeface="Times New Roman" pitchFamily="18" charset="0"/>
              </a:rPr>
              <a:t>A </a:t>
            </a:r>
            <a:r>
              <a:rPr lang="en-IN" dirty="0" smtClean="0">
                <a:solidFill>
                  <a:srgbClr val="FF0000"/>
                </a:solidFill>
                <a:latin typeface="Times New Roman" pitchFamily="18" charset="0"/>
                <a:cs typeface="Times New Roman" pitchFamily="18" charset="0"/>
              </a:rPr>
              <a:t>stack is a dynamic data structure </a:t>
            </a:r>
            <a:r>
              <a:rPr lang="en-IN" dirty="0" smtClean="0">
                <a:latin typeface="Times New Roman" pitchFamily="18" charset="0"/>
                <a:cs typeface="Times New Roman" pitchFamily="18" charset="0"/>
              </a:rPr>
              <a:t>as it can </a:t>
            </a:r>
            <a:r>
              <a:rPr lang="en-IN" dirty="0" smtClean="0">
                <a:solidFill>
                  <a:srgbClr val="FF0000"/>
                </a:solidFill>
                <a:latin typeface="Times New Roman" pitchFamily="18" charset="0"/>
                <a:cs typeface="Times New Roman" pitchFamily="18" charset="0"/>
              </a:rPr>
              <a:t>grow(with increase in number of elements) or shrink(with decrease in number of elements).</a:t>
            </a:r>
            <a:br>
              <a:rPr lang="en-IN" dirty="0" smtClean="0">
                <a:solidFill>
                  <a:srgbClr val="FF0000"/>
                </a:solidFill>
                <a:latin typeface="Times New Roman" pitchFamily="18" charset="0"/>
                <a:cs typeface="Times New Roman" pitchFamily="18" charset="0"/>
              </a:rPr>
            </a:br>
            <a:r>
              <a:rPr lang="en-IN" dirty="0" smtClean="0">
                <a:latin typeface="Times New Roman" pitchFamily="18" charset="0"/>
                <a:cs typeface="Times New Roman" pitchFamily="18" charset="0"/>
              </a:rPr>
              <a:t>A static data </a:t>
            </a:r>
            <a:r>
              <a:rPr lang="en-IN" dirty="0" err="1" smtClean="0">
                <a:latin typeface="Times New Roman" pitchFamily="18" charset="0"/>
                <a:cs typeface="Times New Roman" pitchFamily="18" charset="0"/>
              </a:rPr>
              <a:t>structure,on</a:t>
            </a:r>
            <a:r>
              <a:rPr lang="en-IN" dirty="0" smtClean="0">
                <a:latin typeface="Times New Roman" pitchFamily="18" charset="0"/>
                <a:cs typeface="Times New Roman" pitchFamily="18" charset="0"/>
              </a:rPr>
              <a:t> the other hand, is the one that has </a:t>
            </a:r>
            <a:r>
              <a:rPr lang="en-IN" dirty="0" smtClean="0">
                <a:solidFill>
                  <a:srgbClr val="FF0000"/>
                </a:solidFill>
                <a:latin typeface="Times New Roman" pitchFamily="18" charset="0"/>
                <a:cs typeface="Times New Roman" pitchFamily="18" charset="0"/>
              </a:rPr>
              <a:t>fixed size.</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endParaRPr lang="en-US" dirty="0"/>
          </a:p>
        </p:txBody>
      </p:sp>
      <p:sp>
        <p:nvSpPr>
          <p:cNvPr id="3" name="Subtitle 2"/>
          <p:cNvSpPr>
            <a:spLocks noGrp="1"/>
          </p:cNvSpPr>
          <p:nvPr>
            <p:ph type="subTitle" idx="1"/>
          </p:nvPr>
        </p:nvSpPr>
        <p:spPr>
          <a:xfrm>
            <a:off x="0" y="9720943"/>
            <a:ext cx="6400800" cy="1752600"/>
          </a:xfrm>
        </p:spPr>
        <p:txBody>
          <a:bodyPr/>
          <a:lstStyle/>
          <a:p>
            <a:endParaRPr lang="en-US" dirty="0"/>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6</a:t>
            </a:fld>
            <a:endParaRPr lang="en-US"/>
          </a:p>
        </p:txBody>
      </p:sp>
      <p:pic>
        <p:nvPicPr>
          <p:cNvPr id="7" name="Content Placeholder 3" descr="image1.png"/>
          <p:cNvPicPr>
            <a:picLocks noGrp="1" noChangeAspect="1"/>
          </p:cNvPicPr>
          <p:nvPr>
            <p:ph idx="1"/>
          </p:nvPr>
        </p:nvPicPr>
        <p:blipFill>
          <a:blip r:embed="rId2"/>
          <a:stretch>
            <a:fillRect/>
          </a:stretch>
        </p:blipFill>
        <p:spPr>
          <a:xfrm>
            <a:off x="805544" y="2220685"/>
            <a:ext cx="16872856" cy="7663544"/>
          </a:xfrm>
        </p:spPr>
      </p:pic>
      <p:pic>
        <p:nvPicPr>
          <p:cNvPr id="8" name="Content Placeholder 3" descr="image1.png"/>
          <p:cNvPicPr>
            <a:picLocks noGrp="1" noChangeAspect="1"/>
          </p:cNvPicPr>
          <p:nvPr>
            <p:ph idx="1"/>
          </p:nvPr>
        </p:nvPicPr>
        <p:blipFill>
          <a:blip r:embed="rId2"/>
          <a:stretch>
            <a:fillRect/>
          </a:stretch>
        </p:blipFill>
        <p:spPr>
          <a:xfrm>
            <a:off x="-1" y="1872344"/>
            <a:ext cx="18288001" cy="8414656"/>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16448314" cy="6556375"/>
          </a:xfrm>
        </p:spPr>
        <p:txBody>
          <a:bodyPr>
            <a:normAutofit/>
          </a:bodyPr>
          <a:lstStyle/>
          <a:p>
            <a:r>
              <a:rPr lang="en-IN" b="1" u="sng" dirty="0" smtClean="0">
                <a:latin typeface="Times New Roman" pitchFamily="18" charset="0"/>
                <a:cs typeface="Times New Roman" pitchFamily="18" charset="0"/>
              </a:rPr>
              <a:t>Peek:</a:t>
            </a:r>
            <a:br>
              <a:rPr lang="en-IN" b="1" u="sng" dirty="0" smtClean="0">
                <a:latin typeface="Times New Roman" pitchFamily="18" charset="0"/>
                <a:cs typeface="Times New Roman" pitchFamily="18" charset="0"/>
              </a:rPr>
            </a:br>
            <a:r>
              <a:rPr lang="en-IN" dirty="0" smtClean="0">
                <a:latin typeface="Times New Roman" pitchFamily="18" charset="0"/>
                <a:cs typeface="Times New Roman" pitchFamily="18" charset="0"/>
              </a:rPr>
              <a:t>Refers to </a:t>
            </a:r>
            <a:r>
              <a:rPr lang="en-IN" dirty="0" smtClean="0">
                <a:solidFill>
                  <a:srgbClr val="FF0000"/>
                </a:solidFill>
                <a:latin typeface="Times New Roman" pitchFamily="18" charset="0"/>
                <a:cs typeface="Times New Roman" pitchFamily="18" charset="0"/>
              </a:rPr>
              <a:t>inspecting the value </a:t>
            </a:r>
            <a:r>
              <a:rPr lang="en-IN" dirty="0" smtClean="0">
                <a:latin typeface="Times New Roman" pitchFamily="18" charset="0"/>
                <a:cs typeface="Times New Roman" pitchFamily="18" charset="0"/>
              </a:rPr>
              <a:t>at the stack’s top without </a:t>
            </a:r>
            <a:r>
              <a:rPr lang="en-IN" dirty="0" smtClean="0">
                <a:solidFill>
                  <a:srgbClr val="FF0000"/>
                </a:solidFill>
                <a:latin typeface="Times New Roman" pitchFamily="18" charset="0"/>
                <a:cs typeface="Times New Roman" pitchFamily="18" charset="0"/>
              </a:rPr>
              <a:t>removing </a:t>
            </a:r>
            <a:r>
              <a:rPr lang="en-IN" dirty="0" err="1" smtClean="0">
                <a:solidFill>
                  <a:srgbClr val="FF0000"/>
                </a:solidFill>
                <a:latin typeface="Times New Roman" pitchFamily="18" charset="0"/>
                <a:cs typeface="Times New Roman" pitchFamily="18" charset="0"/>
              </a:rPr>
              <a:t>it.</a:t>
            </a:r>
            <a:r>
              <a:rPr lang="en-IN" dirty="0" err="1" smtClean="0">
                <a:latin typeface="Times New Roman" pitchFamily="18" charset="0"/>
                <a:cs typeface="Times New Roman" pitchFamily="18" charset="0"/>
              </a:rPr>
              <a:t>It</a:t>
            </a:r>
            <a:r>
              <a:rPr lang="en-IN" dirty="0" smtClean="0">
                <a:solidFill>
                  <a:srgbClr val="FF0000"/>
                </a:solidFill>
                <a:latin typeface="Times New Roman" pitchFamily="18" charset="0"/>
                <a:cs typeface="Times New Roman" pitchFamily="18" charset="0"/>
              </a:rPr>
              <a:t> </a:t>
            </a:r>
            <a:r>
              <a:rPr lang="en-IN" dirty="0" smtClean="0">
                <a:latin typeface="Times New Roman" pitchFamily="18" charset="0"/>
                <a:cs typeface="Times New Roman" pitchFamily="18" charset="0"/>
              </a:rPr>
              <a:t>is also called as </a:t>
            </a:r>
            <a:r>
              <a:rPr lang="en-IN" dirty="0" smtClean="0">
                <a:solidFill>
                  <a:srgbClr val="FF0000"/>
                </a:solidFill>
                <a:latin typeface="Times New Roman" pitchFamily="18" charset="0"/>
                <a:cs typeface="Times New Roman" pitchFamily="18" charset="0"/>
              </a:rPr>
              <a:t>inspection.</a:t>
            </a:r>
            <a:br>
              <a:rPr lang="en-IN" dirty="0" smtClean="0">
                <a:solidFill>
                  <a:srgbClr val="FF0000"/>
                </a:solidFill>
                <a:latin typeface="Times New Roman" pitchFamily="18" charset="0"/>
                <a:cs typeface="Times New Roman" pitchFamily="18" charset="0"/>
              </a:rPr>
            </a:br>
            <a:r>
              <a:rPr lang="en-IN" b="1" u="sng" dirty="0" smtClean="0">
                <a:latin typeface="Times New Roman" pitchFamily="18" charset="0"/>
                <a:cs typeface="Times New Roman" pitchFamily="18" charset="0"/>
              </a:rPr>
              <a:t>Overflow:</a:t>
            </a:r>
            <a:br>
              <a:rPr lang="en-IN" b="1" u="sng" dirty="0" smtClean="0">
                <a:latin typeface="Times New Roman" pitchFamily="18" charset="0"/>
                <a:cs typeface="Times New Roman" pitchFamily="18" charset="0"/>
              </a:rPr>
            </a:br>
            <a:r>
              <a:rPr lang="en-IN" dirty="0" smtClean="0">
                <a:latin typeface="Times New Roman" pitchFamily="18" charset="0"/>
                <a:cs typeface="Times New Roman" pitchFamily="18" charset="0"/>
              </a:rPr>
              <a:t>When one tries to </a:t>
            </a:r>
            <a:r>
              <a:rPr lang="en-IN" dirty="0" smtClean="0">
                <a:solidFill>
                  <a:srgbClr val="FF0000"/>
                </a:solidFill>
                <a:latin typeface="Times New Roman" pitchFamily="18" charset="0"/>
                <a:cs typeface="Times New Roman" pitchFamily="18" charset="0"/>
              </a:rPr>
              <a:t>push an item in stack that is </a:t>
            </a:r>
            <a:r>
              <a:rPr lang="en-IN" dirty="0" err="1" smtClean="0">
                <a:solidFill>
                  <a:srgbClr val="FF0000"/>
                </a:solidFill>
                <a:latin typeface="Times New Roman" pitchFamily="18" charset="0"/>
                <a:cs typeface="Times New Roman" pitchFamily="18" charset="0"/>
              </a:rPr>
              <a:t>full.</a:t>
            </a:r>
            <a:r>
              <a:rPr lang="en-IN" dirty="0" err="1" smtClean="0">
                <a:latin typeface="Times New Roman" pitchFamily="18" charset="0"/>
                <a:cs typeface="Times New Roman" pitchFamily="18" charset="0"/>
              </a:rPr>
              <a:t>This</a:t>
            </a:r>
            <a:r>
              <a:rPr lang="en-IN" dirty="0" smtClean="0">
                <a:latin typeface="Times New Roman" pitchFamily="18" charset="0"/>
                <a:cs typeface="Times New Roman" pitchFamily="18" charset="0"/>
              </a:rPr>
              <a:t> situation occurs when the </a:t>
            </a:r>
            <a:r>
              <a:rPr lang="en-IN" dirty="0" smtClean="0">
                <a:solidFill>
                  <a:srgbClr val="FF0000"/>
                </a:solidFill>
                <a:latin typeface="Times New Roman" pitchFamily="18" charset="0"/>
                <a:cs typeface="Times New Roman" pitchFamily="18" charset="0"/>
              </a:rPr>
              <a:t>size of the stack is fixed </a:t>
            </a:r>
            <a:r>
              <a:rPr lang="en-IN" dirty="0" smtClean="0">
                <a:latin typeface="Times New Roman" pitchFamily="18" charset="0"/>
                <a:cs typeface="Times New Roman" pitchFamily="18" charset="0"/>
              </a:rPr>
              <a:t>and cannot grow further or there is no memory left to </a:t>
            </a:r>
            <a:r>
              <a:rPr lang="en-IN" dirty="0" smtClean="0">
                <a:solidFill>
                  <a:srgbClr val="FF0000"/>
                </a:solidFill>
                <a:latin typeface="Times New Roman" pitchFamily="18" charset="0"/>
                <a:cs typeface="Times New Roman" pitchFamily="18" charset="0"/>
              </a:rPr>
              <a:t>accommodate new item.</a:t>
            </a:r>
            <a:br>
              <a:rPr lang="en-IN" dirty="0" smtClean="0">
                <a:solidFill>
                  <a:srgbClr val="FF0000"/>
                </a:solidFill>
                <a:latin typeface="Times New Roman" pitchFamily="18" charset="0"/>
                <a:cs typeface="Times New Roman" pitchFamily="18" charset="0"/>
              </a:rPr>
            </a:br>
            <a:endParaRPr lang="en-US" dirty="0"/>
          </a:p>
        </p:txBody>
      </p:sp>
      <p:sp>
        <p:nvSpPr>
          <p:cNvPr id="3" name="Subtitle 2"/>
          <p:cNvSpPr>
            <a:spLocks noGrp="1"/>
          </p:cNvSpPr>
          <p:nvPr>
            <p:ph type="subTitle" idx="1"/>
          </p:nvPr>
        </p:nvSpPr>
        <p:spPr>
          <a:xfrm>
            <a:off x="1175657" y="8534400"/>
            <a:ext cx="6400800" cy="1752600"/>
          </a:xfrm>
        </p:spPr>
        <p:txBody>
          <a:bodyPr/>
          <a:lstStyle/>
          <a:p>
            <a:endParaRPr lang="en-US" dirty="0"/>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2130425"/>
            <a:ext cx="16666029" cy="6273346"/>
          </a:xfrm>
        </p:spPr>
        <p:txBody>
          <a:bodyPr>
            <a:normAutofit/>
          </a:bodyPr>
          <a:lstStyle/>
          <a:p>
            <a:r>
              <a:rPr lang="en-IN" dirty="0" smtClean="0">
                <a:solidFill>
                  <a:srgbClr val="FF0000"/>
                </a:solidFill>
              </a:rPr>
              <a:t>Underflow:</a:t>
            </a:r>
            <a:br>
              <a:rPr lang="en-IN" dirty="0" smtClean="0">
                <a:solidFill>
                  <a:srgbClr val="FF0000"/>
                </a:solidFill>
              </a:rPr>
            </a:br>
            <a:r>
              <a:rPr lang="en-IN" dirty="0" smtClean="0"/>
              <a:t>When one tries to pop/delete an item from an empty </a:t>
            </a:r>
            <a:r>
              <a:rPr lang="en-IN" dirty="0" err="1" smtClean="0"/>
              <a:t>stack.That</a:t>
            </a:r>
            <a:r>
              <a:rPr lang="en-IN" dirty="0" smtClean="0"/>
              <a:t> </a:t>
            </a:r>
            <a:r>
              <a:rPr lang="en-IN" dirty="0" err="1" smtClean="0"/>
              <a:t>is,stack</a:t>
            </a:r>
            <a:r>
              <a:rPr lang="en-IN" dirty="0" smtClean="0"/>
              <a:t> is currently having no item and still one tries to pop an item.</a:t>
            </a:r>
            <a:br>
              <a:rPr lang="en-IN" dirty="0" smtClean="0"/>
            </a:br>
            <a:r>
              <a:rPr lang="en-IN" dirty="0" smtClean="0"/>
              <a:t>The technical terms for </a:t>
            </a:r>
            <a:r>
              <a:rPr lang="en-IN" dirty="0" smtClean="0">
                <a:solidFill>
                  <a:srgbClr val="FF0000"/>
                </a:solidFill>
              </a:rPr>
              <a:t>insertion and deletion </a:t>
            </a:r>
            <a:r>
              <a:rPr lang="en-IN" dirty="0" smtClean="0"/>
              <a:t>from stack are </a:t>
            </a:r>
            <a:r>
              <a:rPr lang="en-IN" dirty="0" smtClean="0">
                <a:solidFill>
                  <a:srgbClr val="FF0000"/>
                </a:solidFill>
              </a:rPr>
              <a:t>push and pop </a:t>
            </a:r>
            <a:r>
              <a:rPr lang="en-IN" dirty="0" smtClean="0"/>
              <a:t>respectively.</a:t>
            </a:r>
            <a:br>
              <a:rPr lang="en-IN" dirty="0" smtClean="0"/>
            </a:br>
            <a:endParaRPr lang="en-US" dirty="0"/>
          </a:p>
        </p:txBody>
      </p:sp>
      <p:sp>
        <p:nvSpPr>
          <p:cNvPr id="3" name="Subtitle 2"/>
          <p:cNvSpPr>
            <a:spLocks noGrp="1"/>
          </p:cNvSpPr>
          <p:nvPr>
            <p:ph type="subTitle" idx="1"/>
          </p:nvPr>
        </p:nvSpPr>
        <p:spPr>
          <a:xfrm>
            <a:off x="957943" y="8534400"/>
            <a:ext cx="6400800" cy="1752600"/>
          </a:xfrm>
        </p:spPr>
        <p:txBody>
          <a:bodyPr/>
          <a:lstStyle/>
          <a:p>
            <a:endParaRPr lang="en-US" dirty="0"/>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idx="10"/>
          </p:nvPr>
        </p:nvSpPr>
        <p:spPr/>
        <p:txBody>
          <a:bodyPr/>
          <a:lstStyle/>
          <a:p>
            <a:r>
              <a:rPr lang="en-US" smtClean="0"/>
              <a:t>5/26/2020</a:t>
            </a:r>
            <a:endParaRPr lang="en-US"/>
          </a:p>
        </p:txBody>
      </p:sp>
      <p:sp>
        <p:nvSpPr>
          <p:cNvPr id="5" name="Footer Placeholder 4"/>
          <p:cNvSpPr>
            <a:spLocks noGrp="1"/>
          </p:cNvSpPr>
          <p:nvPr>
            <p:ph type="ftr" idx="11"/>
          </p:nvPr>
        </p:nvSpPr>
        <p:spPr/>
        <p:txBody>
          <a:bodyPr/>
          <a:lstStyle/>
          <a:p>
            <a:r>
              <a:rPr lang="en-IN" smtClean="0"/>
              <a:t>CONSTRAINT SATISFACTION PROBLEM/16CS318-ARTIFICIAL INTELLIGENCE/MONISHA R/MATHS/SNS ACADEMY</a:t>
            </a:r>
            <a:endParaRPr lang="en-IN"/>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9</a:t>
            </a:fld>
            <a:endParaRPr lang="en-US"/>
          </a:p>
        </p:txBody>
      </p:sp>
      <p:pic>
        <p:nvPicPr>
          <p:cNvPr id="7" name="Content Placeholder 3" descr="push-operation.png"/>
          <p:cNvPicPr>
            <a:picLocks noGrp="1" noChangeAspect="1"/>
          </p:cNvPicPr>
          <p:nvPr>
            <p:ph idx="1"/>
          </p:nvPr>
        </p:nvPicPr>
        <p:blipFill>
          <a:blip r:embed="rId2"/>
          <a:stretch>
            <a:fillRect/>
          </a:stretch>
        </p:blipFill>
        <p:spPr>
          <a:xfrm>
            <a:off x="696687" y="1785257"/>
            <a:ext cx="17177656" cy="8501743"/>
          </a:xfrm>
        </p:spPr>
      </p:pic>
      <p:pic>
        <p:nvPicPr>
          <p:cNvPr id="8" name="Content Placeholder 3" descr="push-operation.png"/>
          <p:cNvPicPr>
            <a:picLocks noGrp="1" noChangeAspect="1"/>
          </p:cNvPicPr>
          <p:nvPr>
            <p:ph idx="1"/>
          </p:nvPr>
        </p:nvPicPr>
        <p:blipFill>
          <a:blip r:embed="rId2"/>
          <a:stretch>
            <a:fillRect/>
          </a:stretch>
        </p:blipFill>
        <p:spPr>
          <a:xfrm>
            <a:off x="0" y="1828800"/>
            <a:ext cx="18288000" cy="8458199"/>
          </a:xfrm>
        </p:spPr>
      </p:pic>
    </p:spTree>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349</Words>
  <Application>Microsoft Office PowerPoint</Application>
  <PresentationFormat>Custom</PresentationFormat>
  <Paragraphs>62</Paragraphs>
  <Slides>15</Slides>
  <Notes>3</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1_Office Theme</vt:lpstr>
      <vt:lpstr>Office Theme</vt:lpstr>
      <vt:lpstr>Slide 1</vt:lpstr>
      <vt:lpstr>Slide 2</vt:lpstr>
      <vt:lpstr>Slide 3</vt:lpstr>
      <vt:lpstr>A stack is a linear data structure implemented in LIFO(Last In First Out) where insertions and deletions are restricted to occur only at one end. LIFO means element last element last inserted would be the first one to be deleted. 1.Data can only be removed from the top(pop).The element at the top of the stack.The removal of element from a stack is technically called POP operation. </vt:lpstr>
      <vt:lpstr>A new data element can only be added to the top of the stack(Push).The insertion of element in a stack is technically called PUSH operation. A stack is a dynamic data structure as it can grow(with increase in number of elements) or shrink(with decrease in number of elements). A static data structure,on the other hand, is the one that has fixed size. </vt:lpstr>
      <vt:lpstr>Slide 6</vt:lpstr>
      <vt:lpstr>Peek: Refers to inspecting the value at the stack’s top without removing it.It is also called as inspection. Overflow: When one tries to push an item in stack that is full.This situation occurs when the size of the stack is fixed and cannot grow further or there is no memory left to accommodate new item. </vt:lpstr>
      <vt:lpstr>Underflow: When one tries to pop/delete an item from an empty stack.That is,stack is currently having no item and still one tries to pop an item. The technical terms for insertion and deletion from stack are push and pop respectively. </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sns</cp:lastModifiedBy>
  <cp:revision>23</cp:revision>
  <dcterms:created xsi:type="dcterms:W3CDTF">2006-08-16T00:00:00Z</dcterms:created>
  <dcterms:modified xsi:type="dcterms:W3CDTF">2024-04-29T07:10:58Z</dcterms:modified>
</cp:coreProperties>
</file>