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 snapToGrid="0">
      <p:cViewPr varScale="1">
        <p:scale>
          <a:sx n="47" d="100"/>
          <a:sy n="47" d="100"/>
        </p:scale>
        <p:origin x="6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65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9615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0ed6f18cf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0ed6f18cfb_1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0ed6f18cfb_1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626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ed6f18c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ed6f18cf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0ed6f18cf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710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ed6f18cfb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ed6f18cfb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0ed6f18cfb_1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824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0ed6f18cfb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0ed6f18cfb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g20ed6f18cfb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549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0ed6f18cfb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0ed6f18cfb_1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20ed6f18cfb_1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195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825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2642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860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654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8361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3034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3930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0ed6f18c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0ed6f18c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0ed6f18cfb_1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15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9563100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12/06/23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352800" y="9639300"/>
            <a:ext cx="1143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r>
              <a:rPr lang="en-US"/>
              <a:t>/12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REVATHIg13/class-x-maths-polynomia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uemath.com/ncert-solutions/ncert-solutions-class-10-maths-chapter-2-exercise-2-2/" TargetMode="External"/><Relationship Id="rId5" Type="http://schemas.openxmlformats.org/officeDocument/2006/relationships/hyperlink" Target="https://www.selfstudys.com/books/ncert-old-book/english/10th/mathematics/02-polynomials/17257" TargetMode="External"/><Relationship Id="rId4" Type="http://schemas.openxmlformats.org/officeDocument/2006/relationships/hyperlink" Target="https://edurev.in/studytube/Polynomials-PowerPoint-Presentation--Mathematics--/d4100d53-cb16-42a4-806d-210a2613a191_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F8E">
            <a:alpha val="60000"/>
          </a:srgbClr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/>
          <p:nvPr/>
        </p:nvSpPr>
        <p:spPr>
          <a:xfrm>
            <a:off x="15782544" y="0"/>
            <a:ext cx="2505456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06680" y="1338742"/>
            <a:ext cx="15697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an International CBSE Finger Print School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Coimbatore</a:t>
            </a:r>
            <a:endParaRPr sz="1800" b="0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237978" y="3110886"/>
            <a:ext cx="15697200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3500"/>
            </a:pPr>
            <a:r>
              <a:rPr lang="en-US" sz="3500" b="1" i="0" u="none" strike="noStrike" cap="none" dirty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SUBJECT NAME- </a:t>
            </a:r>
            <a:r>
              <a:rPr lang="en-US" sz="3500" b="1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041 MATHEMATICS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rgbClr val="020301"/>
                </a:solidFill>
                <a:latin typeface="Cambria"/>
                <a:ea typeface="Cambria"/>
                <a:cs typeface="Cambria"/>
                <a:sym typeface="Cambria"/>
              </a:rPr>
              <a:t>GRADE-X</a:t>
            </a:r>
            <a:endParaRPr sz="3600" b="1" i="0" u="none" strike="noStrike" cap="none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46888" y="5711737"/>
            <a:ext cx="15620999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UNIT 2</a:t>
            </a:r>
            <a:endParaRPr sz="35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426720" y="7697367"/>
            <a:ext cx="156209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  <a:buSzPts val="3500"/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3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 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 </a:t>
            </a:r>
            <a:r>
              <a:rPr lang="en-IN" sz="3500" dirty="0" smtClean="0">
                <a:solidFill>
                  <a:schemeClr val="tx1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POLYNOMIALS</a:t>
            </a:r>
            <a:endParaRPr sz="3500" i="0" strike="noStrike" cap="none">
              <a:solidFill>
                <a:schemeClr val="dk1"/>
              </a:solidFill>
              <a:latin typeface="Cambria" pitchFamily="18" charset="0"/>
              <a:ea typeface="Cambria"/>
              <a:cs typeface="Cambria"/>
              <a:sym typeface="Cambria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4880" y="409863"/>
            <a:ext cx="1741981" cy="107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 rotWithShape="1">
          <a:blip r:embed="rId5">
            <a:alphaModFix/>
          </a:blip>
          <a:srcRect l="-6086" t="-4756" b="35791"/>
          <a:stretch/>
        </p:blipFill>
        <p:spPr>
          <a:xfrm>
            <a:off x="5475418" y="487679"/>
            <a:ext cx="4706436" cy="88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12/06/23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POLYNOMIALS/041 MATHEMATHICS/MADHANKUMAR A /MATHS/SNS ACADEMY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10</a:t>
            </a:fld>
            <a:endParaRPr/>
          </a:p>
        </p:txBody>
      </p:sp>
      <p:sp>
        <p:nvSpPr>
          <p:cNvPr id="298" name="Google Shape;298;p34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741448" y="2838450"/>
            <a:ext cx="47700" cy="64197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49551" y="1830775"/>
            <a:ext cx="4599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u="sng" dirty="0" smtClean="0">
                <a:solidFill>
                  <a:srgbClr val="00B050"/>
                </a:solidFill>
              </a:rPr>
              <a:t>Cubic polynomial</a:t>
            </a:r>
            <a:r>
              <a:rPr lang="en-IN" sz="4000" b="1" dirty="0" smtClean="0">
                <a:solidFill>
                  <a:srgbClr val="00B050"/>
                </a:solidFill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5340927" y="2679018"/>
            <a:ext cx="9144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A cubic polynomial is a polynomial of degree 3.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64935" y="3472539"/>
            <a:ext cx="6417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 smtClean="0">
                <a:solidFill>
                  <a:schemeClr val="tx1"/>
                </a:solidFill>
              </a:rPr>
              <a:t>2x</a:t>
            </a:r>
            <a:r>
              <a:rPr lang="en-IN" sz="2800" b="1" baseline="30000" dirty="0" smtClean="0">
                <a:solidFill>
                  <a:schemeClr val="tx1"/>
                </a:solidFill>
              </a:rPr>
              <a:t>3</a:t>
            </a:r>
            <a:r>
              <a:rPr lang="en-IN" sz="2800" b="1" dirty="0" smtClean="0">
                <a:solidFill>
                  <a:schemeClr val="tx1"/>
                </a:solidFill>
              </a:rPr>
              <a:t>+5x</a:t>
            </a:r>
            <a:r>
              <a:rPr lang="en-IN" sz="2800" b="1" baseline="30000" dirty="0" smtClean="0">
                <a:solidFill>
                  <a:schemeClr val="tx1"/>
                </a:solidFill>
              </a:rPr>
              <a:t>2</a:t>
            </a:r>
            <a:r>
              <a:rPr lang="en-IN" sz="2800" b="1" dirty="0" smtClean="0">
                <a:solidFill>
                  <a:schemeClr val="tx1"/>
                </a:solidFill>
              </a:rPr>
              <a:t>+9x+15 is a cubic polynomial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6046" y="4171586"/>
            <a:ext cx="731001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742950" algn="l"/>
              </a:tabLst>
            </a:pPr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general form is    ax</a:t>
            </a:r>
            <a:r>
              <a:rPr lang="en-IN" sz="32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bx</a:t>
            </a:r>
            <a:r>
              <a:rPr lang="en-IN" sz="32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IN" sz="32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cx</a:t>
            </a:r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d, a</a:t>
            </a:r>
            <a:r>
              <a:rPr lang="en-IN" sz="32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≠0</a:t>
            </a:r>
            <a:endParaRPr lang="en-IN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0316" y="5259775"/>
            <a:ext cx="5598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u="sng" dirty="0" smtClean="0">
                <a:solidFill>
                  <a:srgbClr val="00B050"/>
                </a:solidFill>
              </a:rPr>
              <a:t>Value of a  polynomial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4862946" y="6104205"/>
            <a:ext cx="9538854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Value of a polynomial is the value obtained when the variable takes a particular value.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2944" y="7562745"/>
            <a:ext cx="104948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The value of the polynomial p(x) at x=a   is denoted as p(a)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5281564" y="953539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337952" y="1960947"/>
            <a:ext cx="7935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>
                <a:solidFill>
                  <a:schemeClr val="tx1"/>
                </a:solidFill>
              </a:rPr>
              <a:t>Eg</a:t>
            </a:r>
            <a:r>
              <a:rPr lang="en-IN" sz="2800" dirty="0">
                <a:solidFill>
                  <a:schemeClr val="tx1"/>
                </a:solidFill>
              </a:rPr>
              <a:t>:- Consider the polynomial </a:t>
            </a:r>
            <a:r>
              <a:rPr lang="en-IN" sz="2800" b="1" dirty="0">
                <a:solidFill>
                  <a:schemeClr val="tx1"/>
                </a:solidFill>
              </a:rPr>
              <a:t>p(x) = 2x</a:t>
            </a:r>
            <a:r>
              <a:rPr lang="en-IN" sz="2800" b="1" baseline="30000" dirty="0">
                <a:solidFill>
                  <a:schemeClr val="tx1"/>
                </a:solidFill>
              </a:rPr>
              <a:t>2</a:t>
            </a:r>
            <a:r>
              <a:rPr lang="en-IN" sz="2800" b="1" dirty="0">
                <a:solidFill>
                  <a:schemeClr val="tx1"/>
                </a:solidFill>
              </a:rPr>
              <a:t> -3x + 1</a:t>
            </a:r>
            <a:r>
              <a:rPr lang="en-IN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28094" y="3039751"/>
            <a:ext cx="68066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When x= 1,  we get p(1) = 2X1 – 3X1 + 1 </a:t>
            </a:r>
          </a:p>
          <a:p>
            <a:r>
              <a:rPr lang="en-IN" sz="2800" dirty="0">
                <a:solidFill>
                  <a:schemeClr val="tx1"/>
                </a:solidFill>
              </a:rPr>
              <a:t>                                           = 2-3+1  = 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6811" y="4230866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When </a:t>
            </a:r>
            <a:r>
              <a:rPr lang="en-IN" sz="2800" dirty="0">
                <a:solidFill>
                  <a:schemeClr val="tx1"/>
                </a:solidFill>
              </a:rPr>
              <a:t>x=2, </a:t>
            </a:r>
            <a:r>
              <a:rPr lang="en-IN" sz="2800" dirty="0" smtClean="0">
                <a:solidFill>
                  <a:schemeClr val="tx1"/>
                </a:solidFill>
              </a:rPr>
              <a:t>   p(2</a:t>
            </a:r>
            <a:r>
              <a:rPr lang="en-IN" sz="2800" dirty="0">
                <a:solidFill>
                  <a:schemeClr val="tx1"/>
                </a:solidFill>
              </a:rPr>
              <a:t>)= 8-6 +1 = 3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3403" y="5012952"/>
            <a:ext cx="5830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When x </a:t>
            </a:r>
            <a:r>
              <a:rPr lang="en-IN" sz="2800" smtClean="0">
                <a:solidFill>
                  <a:schemeClr val="tx1"/>
                </a:solidFill>
              </a:rPr>
              <a:t>= -3</a:t>
            </a:r>
            <a:r>
              <a:rPr lang="en-IN" sz="2800" dirty="0" smtClean="0">
                <a:solidFill>
                  <a:schemeClr val="tx1"/>
                </a:solidFill>
              </a:rPr>
              <a:t>,  </a:t>
            </a:r>
            <a:r>
              <a:rPr lang="en-IN" sz="2800" dirty="0">
                <a:solidFill>
                  <a:schemeClr val="tx1"/>
                </a:solidFill>
              </a:rPr>
              <a:t>p(-3) = 18+9 + 1= 28.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5897" y="5857383"/>
            <a:ext cx="1391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>
                <a:solidFill>
                  <a:srgbClr val="C00000"/>
                </a:solidFill>
              </a:rPr>
              <a:t>Thus every polynomial gives a unique value at a </a:t>
            </a:r>
            <a:r>
              <a:rPr lang="en-IN" sz="3200" dirty="0" smtClean="0">
                <a:solidFill>
                  <a:srgbClr val="C00000"/>
                </a:solidFill>
              </a:rPr>
              <a:t>given value </a:t>
            </a:r>
            <a:r>
              <a:rPr lang="en-IN" sz="3200" dirty="0">
                <a:solidFill>
                  <a:srgbClr val="C00000"/>
                </a:solidFill>
              </a:rPr>
              <a:t>of the variable.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3222893" y="455325"/>
            <a:ext cx="9665400" cy="11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383826" y="1891145"/>
            <a:ext cx="4753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u="sng" dirty="0">
                <a:solidFill>
                  <a:srgbClr val="00B050"/>
                </a:solidFill>
              </a:rPr>
              <a:t>Zero of a polynomial</a:t>
            </a:r>
            <a:r>
              <a:rPr lang="en-IN" sz="3200" dirty="0">
                <a:solidFill>
                  <a:srgbClr val="00B050"/>
                </a:solidFill>
              </a:rPr>
              <a:t> :-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9320" y="2777865"/>
            <a:ext cx="1028511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Zero of a polynomial is the value </a:t>
            </a:r>
            <a:r>
              <a:rPr lang="en-IN" sz="2800" dirty="0">
                <a:solidFill>
                  <a:schemeClr val="tx1"/>
                </a:solidFill>
              </a:rPr>
              <a:t>of the variable </a:t>
            </a:r>
            <a:r>
              <a:rPr lang="en-IN" sz="2800" dirty="0" smtClean="0">
                <a:solidFill>
                  <a:schemeClr val="tx1"/>
                </a:solidFill>
              </a:rPr>
              <a:t>for </a:t>
            </a:r>
            <a:r>
              <a:rPr lang="en-IN" sz="2800" dirty="0">
                <a:solidFill>
                  <a:schemeClr val="tx1"/>
                </a:solidFill>
              </a:rPr>
              <a:t>which </a:t>
            </a:r>
            <a:r>
              <a:rPr lang="en-IN" sz="2800" dirty="0" smtClean="0">
                <a:solidFill>
                  <a:schemeClr val="tx1"/>
                </a:solidFill>
              </a:rPr>
              <a:t>the </a:t>
            </a:r>
            <a:r>
              <a:rPr lang="en-IN" sz="2800" dirty="0">
                <a:solidFill>
                  <a:schemeClr val="tx1"/>
                </a:solidFill>
              </a:rPr>
              <a:t>value of the  polynomial becomes 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8261" y="4265538"/>
            <a:ext cx="4969630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In the  example, p(x) = 3x -6 , </a:t>
            </a:r>
            <a:endParaRPr lang="en-IN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 </a:t>
            </a:r>
            <a:r>
              <a:rPr lang="en-IN" sz="2800" dirty="0" smtClean="0">
                <a:solidFill>
                  <a:schemeClr val="tx1"/>
                </a:solidFill>
              </a:rPr>
              <a:t>            p(2 </a:t>
            </a:r>
            <a:r>
              <a:rPr lang="en-IN" sz="2800" dirty="0">
                <a:solidFill>
                  <a:schemeClr val="tx1"/>
                </a:solidFill>
              </a:rPr>
              <a:t>)  =  3X2 -6.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</a:rPr>
              <a:t>     </a:t>
            </a:r>
            <a:r>
              <a:rPr lang="en-IN" sz="2800" dirty="0" err="1" smtClean="0">
                <a:solidFill>
                  <a:schemeClr val="tx1"/>
                </a:solidFill>
              </a:rPr>
              <a:t>ie</a:t>
            </a:r>
            <a:r>
              <a:rPr lang="en-IN" sz="2800" dirty="0">
                <a:solidFill>
                  <a:schemeClr val="tx1"/>
                </a:solidFill>
              </a:rPr>
              <a:t>, </a:t>
            </a:r>
            <a:r>
              <a:rPr lang="en-IN" sz="2800" dirty="0" smtClean="0">
                <a:solidFill>
                  <a:schemeClr val="tx1"/>
                </a:solidFill>
              </a:rPr>
              <a:t>   p(2</a:t>
            </a:r>
            <a:r>
              <a:rPr lang="en-IN" sz="2800" dirty="0">
                <a:solidFill>
                  <a:schemeClr val="tx1"/>
                </a:solidFill>
              </a:rPr>
              <a:t>)  </a:t>
            </a:r>
            <a:r>
              <a:rPr lang="en-IN" sz="2800" dirty="0" smtClean="0">
                <a:solidFill>
                  <a:schemeClr val="tx1"/>
                </a:solidFill>
              </a:rPr>
              <a:t> = </a:t>
            </a:r>
            <a:r>
              <a:rPr lang="en-IN" sz="2800" dirty="0">
                <a:solidFill>
                  <a:schemeClr val="tx1"/>
                </a:solidFill>
              </a:rPr>
              <a:t>0.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0616" y="6333653"/>
            <a:ext cx="7750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Therefore</a:t>
            </a:r>
            <a:r>
              <a:rPr lang="en-IN" sz="2800" b="1" i="1" dirty="0">
                <a:solidFill>
                  <a:schemeClr val="tx1"/>
                </a:solidFill>
              </a:rPr>
              <a:t>, </a:t>
            </a:r>
            <a:r>
              <a:rPr lang="en-IN" sz="2800" i="1" dirty="0">
                <a:solidFill>
                  <a:schemeClr val="tx1"/>
                </a:solidFill>
              </a:rPr>
              <a:t>Zero of the polynomial 3x-6  is  x= 2.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1158" y="7172488"/>
            <a:ext cx="7024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solidFill>
                  <a:schemeClr val="tx1"/>
                </a:solidFill>
              </a:rPr>
              <a:t>Generally the zero of the linear polynomial </a:t>
            </a:r>
            <a:endParaRPr lang="en-IN" sz="2800" dirty="0" smtClean="0">
              <a:solidFill>
                <a:schemeClr val="tx1"/>
              </a:solidFill>
            </a:endParaRPr>
          </a:p>
          <a:p>
            <a:r>
              <a:rPr lang="en-IN" sz="2800" dirty="0" err="1" smtClean="0">
                <a:solidFill>
                  <a:schemeClr val="tx1"/>
                </a:solidFill>
              </a:rPr>
              <a:t>ax</a:t>
            </a:r>
            <a:r>
              <a:rPr lang="en-IN" sz="2800" dirty="0" smtClean="0">
                <a:solidFill>
                  <a:schemeClr val="tx1"/>
                </a:solidFill>
              </a:rPr>
              <a:t> </a:t>
            </a:r>
            <a:r>
              <a:rPr lang="en-IN" sz="2800" dirty="0">
                <a:solidFill>
                  <a:schemeClr val="tx1"/>
                </a:solidFill>
              </a:rPr>
              <a:t>+ b </a:t>
            </a:r>
            <a:r>
              <a:rPr lang="en-IN" sz="2800" dirty="0" smtClean="0">
                <a:solidFill>
                  <a:schemeClr val="tx1"/>
                </a:solidFill>
              </a:rPr>
              <a:t>   is      </a:t>
            </a:r>
            <a:r>
              <a:rPr lang="en-IN" sz="2800" dirty="0">
                <a:solidFill>
                  <a:schemeClr val="tx1"/>
                </a:solidFill>
              </a:rPr>
              <a:t>x = -b/a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sldNum" idx="12"/>
          </p:nvPr>
        </p:nvSpPr>
        <p:spPr>
          <a:xfrm>
            <a:off x="15281564" y="953539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3075709" y="2660074"/>
            <a:ext cx="12489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the zeroes of the quadratic polynomial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+ 7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+ 10, and verify the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relationship between the zeroes and the coefficients.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Find a quadratic polynomial, the sum and product of whose zeroes are –3 and 2, respectively.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Verify that 3, –1, –1/3 are the zeroes of the cubic polynomial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= 3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5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11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3, and then verify the relationship between the zeroes and the coefficients.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8963" y="1745672"/>
            <a:ext cx="2265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Questions: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14</a:t>
            </a:fld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744920" y="3015340"/>
            <a:ext cx="117375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www.slideshare.net/REVATHIg13/class-x-maths-polynomials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://edurev.in/studytube/Polynomials-PowerPoint-Presentation--Mathematics--/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d4100d53-cb16-42a4-806d-210a2613a191_p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www.selfstudys.com/books/ncert-old-book/english/10th/mathematics/02-polynomials/17257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6"/>
              </a:rPr>
              <a:t>://www.cuemath.com/ncert-solutions/ncert-solutions-class-10-maths-          chapter-2-exercise-2-2/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20325" y="1809994"/>
            <a:ext cx="5079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pc="-9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spc="-5" dirty="0" smtClean="0">
                <a:latin typeface="Times New Roman" pitchFamily="18" charset="0"/>
                <a:cs typeface="Times New Roman" pitchFamily="18" charset="0"/>
              </a:rPr>
              <a:t>efe</a:t>
            </a:r>
            <a:r>
              <a:rPr lang="en-US" sz="4400" spc="-7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spc="-5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4400" spc="-35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spc="-5" dirty="0" smtClean="0">
                <a:latin typeface="Times New Roman" pitchFamily="18" charset="0"/>
                <a:cs typeface="Times New Roman" pitchFamily="18" charset="0"/>
              </a:rPr>
              <a:t>es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1437150" y="1425925"/>
            <a:ext cx="10715700" cy="13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923105" y="1269667"/>
            <a:ext cx="35557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4000" b="1" u="sng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POLYNOMIALS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0393" y="2890648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 smtClean="0">
                <a:solidFill>
                  <a:srgbClr val="00B050"/>
                </a:solidFill>
              </a:rPr>
              <a:t>Algebraic Expressions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320146" y="3793610"/>
            <a:ext cx="7793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Mathematical statements  that contain variable(s), constant(s) and   operation symbols (addition, subtraction, multiplication and division)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7487" y="6786959"/>
            <a:ext cx="76658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>
                <a:solidFill>
                  <a:schemeClr val="tx1"/>
                </a:solidFill>
              </a:rPr>
              <a:t>Eg</a:t>
            </a:r>
            <a:r>
              <a:rPr lang="en-IN" sz="2800" dirty="0">
                <a:solidFill>
                  <a:schemeClr val="tx1"/>
                </a:solidFill>
              </a:rPr>
              <a:t>; 2x + y, a</a:t>
            </a:r>
            <a:r>
              <a:rPr lang="en-IN" sz="2800" baseline="30000" dirty="0">
                <a:solidFill>
                  <a:schemeClr val="tx1"/>
                </a:solidFill>
              </a:rPr>
              <a:t>2</a:t>
            </a:r>
            <a:r>
              <a:rPr lang="en-IN" sz="2800" dirty="0">
                <a:solidFill>
                  <a:schemeClr val="tx1"/>
                </a:solidFill>
              </a:rPr>
              <a:t>+ 2ab + b</a:t>
            </a:r>
            <a:r>
              <a:rPr lang="en-IN" sz="2800" baseline="30000" dirty="0">
                <a:solidFill>
                  <a:schemeClr val="tx1"/>
                </a:solidFill>
              </a:rPr>
              <a:t>2</a:t>
            </a:r>
            <a:r>
              <a:rPr lang="en-IN" sz="2800" dirty="0">
                <a:solidFill>
                  <a:schemeClr val="tx1"/>
                </a:solidFill>
              </a:rPr>
              <a:t>,  -5,  2/x,  </a:t>
            </a:r>
            <a:r>
              <a:rPr lang="en-IN" sz="2800" u="sng" dirty="0">
                <a:solidFill>
                  <a:schemeClr val="tx1"/>
                </a:solidFill>
              </a:rPr>
              <a:t>(2x + 3</a:t>
            </a:r>
            <a:r>
              <a:rPr lang="en-IN" sz="2800" u="sng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                                                          ( </a:t>
            </a:r>
            <a:r>
              <a:rPr lang="en-IN" sz="2800" dirty="0">
                <a:solidFill>
                  <a:schemeClr val="tx1"/>
                </a:solidFill>
              </a:rPr>
              <a:t>x -1)  etc.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2618" y="8123853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Algebraic expressions can be classified further as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616036" y="1847744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Algebraic expressions can be classified further as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8646" y="2911430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1 ) </a:t>
            </a:r>
            <a:r>
              <a:rPr lang="en-IN" sz="3600" b="1" dirty="0" smtClean="0">
                <a:solidFill>
                  <a:srgbClr val="00B050"/>
                </a:solidFill>
              </a:rPr>
              <a:t>Polynomials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883728" y="3651949"/>
            <a:ext cx="6774873" cy="195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Algebraic expressions with the exponents of the variable parts of each term as a non-negative integer 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1436" y="5873073"/>
            <a:ext cx="8387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 err="1">
                <a:solidFill>
                  <a:schemeClr val="tx1"/>
                </a:solidFill>
              </a:rPr>
              <a:t>Eg</a:t>
            </a:r>
            <a:r>
              <a:rPr lang="en-IN" sz="2800" b="1" dirty="0">
                <a:solidFill>
                  <a:schemeClr val="tx1"/>
                </a:solidFill>
              </a:rPr>
              <a:t>. </a:t>
            </a:r>
            <a:r>
              <a:rPr lang="en-IN" sz="2800" b="1" dirty="0" smtClean="0">
                <a:solidFill>
                  <a:schemeClr val="tx1"/>
                </a:solidFill>
              </a:rPr>
              <a:t>    2y-8</a:t>
            </a:r>
            <a:r>
              <a:rPr lang="en-IN" sz="2800" b="1" dirty="0">
                <a:solidFill>
                  <a:schemeClr val="tx1"/>
                </a:solidFill>
              </a:rPr>
              <a:t>, </a:t>
            </a:r>
            <a:r>
              <a:rPr lang="en-IN" sz="2800" b="1" dirty="0" smtClean="0">
                <a:solidFill>
                  <a:schemeClr val="tx1"/>
                </a:solidFill>
              </a:rPr>
              <a:t>  x</a:t>
            </a:r>
            <a:r>
              <a:rPr lang="en-IN" sz="2800" b="1" baseline="30000" dirty="0" smtClean="0">
                <a:solidFill>
                  <a:schemeClr val="tx1"/>
                </a:solidFill>
              </a:rPr>
              <a:t>2</a:t>
            </a:r>
            <a:r>
              <a:rPr lang="en-IN" sz="2800" b="1" dirty="0" smtClean="0">
                <a:solidFill>
                  <a:schemeClr val="tx1"/>
                </a:solidFill>
              </a:rPr>
              <a:t>- </a:t>
            </a:r>
            <a:r>
              <a:rPr lang="en-IN" sz="2800" b="1" dirty="0">
                <a:solidFill>
                  <a:schemeClr val="tx1"/>
                </a:solidFill>
              </a:rPr>
              <a:t>8xy + z, </a:t>
            </a:r>
            <a:r>
              <a:rPr lang="en-IN" sz="2800" b="1" dirty="0" smtClean="0">
                <a:solidFill>
                  <a:schemeClr val="tx1"/>
                </a:solidFill>
              </a:rPr>
              <a:t>   -</a:t>
            </a:r>
            <a:r>
              <a:rPr lang="en-IN" sz="2800" b="1" dirty="0">
                <a:solidFill>
                  <a:schemeClr val="tx1"/>
                </a:solidFill>
              </a:rPr>
              <a:t>15, </a:t>
            </a:r>
            <a:r>
              <a:rPr lang="en-IN" sz="2800" b="1" dirty="0" smtClean="0">
                <a:solidFill>
                  <a:schemeClr val="tx1"/>
                </a:solidFill>
              </a:rPr>
              <a:t>   √</a:t>
            </a:r>
            <a:r>
              <a:rPr lang="en-IN" sz="2800" b="1" dirty="0">
                <a:solidFill>
                  <a:schemeClr val="tx1"/>
                </a:solidFill>
              </a:rPr>
              <a:t>5 x-1 , </a:t>
            </a:r>
            <a:r>
              <a:rPr lang="en-IN" sz="2800" b="1" dirty="0" smtClean="0">
                <a:solidFill>
                  <a:schemeClr val="tx1"/>
                </a:solidFill>
              </a:rPr>
              <a:t>   0 </a:t>
            </a:r>
            <a:r>
              <a:rPr lang="en-IN" sz="2800" dirty="0" smtClean="0">
                <a:solidFill>
                  <a:schemeClr val="tx1"/>
                </a:solidFill>
              </a:rPr>
              <a:t>   etc</a:t>
            </a:r>
            <a:r>
              <a:rPr lang="en-IN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1054" y="7039386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</a:rPr>
              <a:t>Counter examples:-</a:t>
            </a:r>
          </a:p>
          <a:p>
            <a:r>
              <a:rPr lang="en-IN" sz="3200" b="1" dirty="0" smtClean="0">
                <a:solidFill>
                  <a:schemeClr val="tx1"/>
                </a:solidFill>
              </a:rPr>
              <a:t>                     2/x,    x</a:t>
            </a:r>
            <a:r>
              <a:rPr lang="en-IN" sz="3200" b="1" baseline="30000" dirty="0" smtClean="0">
                <a:solidFill>
                  <a:schemeClr val="tx1"/>
                </a:solidFill>
              </a:rPr>
              <a:t>2/3 </a:t>
            </a:r>
            <a:r>
              <a:rPr lang="en-IN" sz="3200" b="1" dirty="0" smtClean="0">
                <a:solidFill>
                  <a:schemeClr val="tx1"/>
                </a:solidFill>
              </a:rPr>
              <a:t>+ 2x -5,   5 √z -3 ,  </a:t>
            </a:r>
            <a:r>
              <a:rPr lang="en-IN" sz="3200" b="1" u="sng" dirty="0" smtClean="0">
                <a:solidFill>
                  <a:schemeClr val="tx1"/>
                </a:solidFill>
              </a:rPr>
              <a:t>2y -2</a:t>
            </a:r>
            <a:r>
              <a:rPr lang="en-IN" sz="3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IN" sz="3200" b="1" dirty="0" smtClean="0">
                <a:solidFill>
                  <a:schemeClr val="tx1"/>
                </a:solidFill>
              </a:rPr>
              <a:t>                                                                    y + 3</a:t>
            </a:r>
            <a:endParaRPr lang="en-IN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7284019" y="9251434"/>
            <a:ext cx="110040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969328" y="1660708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800" dirty="0" smtClean="0">
                <a:solidFill>
                  <a:schemeClr val="tx1"/>
                </a:solidFill>
              </a:rPr>
              <a:t>Note:- Polynomials in x are denoted as p(x), q(x), etc  </a:t>
            </a:r>
          </a:p>
          <a:p>
            <a:r>
              <a:rPr lang="en-IN" sz="2800" dirty="0" smtClean="0">
                <a:solidFill>
                  <a:schemeClr val="tx1"/>
                </a:solidFill>
              </a:rPr>
              <a:t>and that in the variable y as p(y), q(y) etc.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7677" y="3327067"/>
            <a:ext cx="5468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 smtClean="0">
                <a:solidFill>
                  <a:srgbClr val="00B050"/>
                </a:solidFill>
              </a:rPr>
              <a:t>2.  </a:t>
            </a:r>
            <a:r>
              <a:rPr lang="en-IN" sz="3600" b="1" dirty="0" smtClean="0">
                <a:solidFill>
                  <a:srgbClr val="00B050"/>
                </a:solidFill>
              </a:rPr>
              <a:t>Rational expressions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37018" y="4296187"/>
            <a:ext cx="9144000" cy="13051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Expressions of the form P(x) / Q(x) </a:t>
            </a:r>
          </a:p>
          <a:p>
            <a:pPr lvl="0">
              <a:lnSpc>
                <a:spcPct val="150000"/>
              </a:lnSpc>
            </a:pPr>
            <a:r>
              <a:rPr lang="en-IN" sz="2800" dirty="0" smtClean="0">
                <a:solidFill>
                  <a:schemeClr val="tx1"/>
                </a:solidFill>
              </a:rPr>
              <a:t>where P(x) and Q(x) are  polynomials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8091" y="6357399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IN" sz="2800" b="1" dirty="0" err="1" smtClean="0">
                <a:solidFill>
                  <a:schemeClr val="tx1"/>
                </a:solidFill>
              </a:rPr>
              <a:t>Eg</a:t>
            </a:r>
            <a:r>
              <a:rPr lang="en-IN" sz="2800" b="1" dirty="0" smtClean="0">
                <a:solidFill>
                  <a:schemeClr val="tx1"/>
                </a:solidFill>
              </a:rPr>
              <a:t>.   2x + y,    a</a:t>
            </a:r>
            <a:r>
              <a:rPr lang="en-IN" sz="2800" b="1" baseline="30000" dirty="0" smtClean="0">
                <a:solidFill>
                  <a:schemeClr val="tx1"/>
                </a:solidFill>
              </a:rPr>
              <a:t>2</a:t>
            </a:r>
            <a:r>
              <a:rPr lang="en-IN" sz="2800" b="1" dirty="0" smtClean="0">
                <a:solidFill>
                  <a:schemeClr val="tx1"/>
                </a:solidFill>
              </a:rPr>
              <a:t>+ 2ab + b</a:t>
            </a:r>
            <a:r>
              <a:rPr lang="en-IN" sz="2800" b="1" baseline="30000" dirty="0" smtClean="0">
                <a:solidFill>
                  <a:schemeClr val="tx1"/>
                </a:solidFill>
              </a:rPr>
              <a:t>2</a:t>
            </a:r>
            <a:r>
              <a:rPr lang="en-IN" sz="2800" b="1" dirty="0" smtClean="0">
                <a:solidFill>
                  <a:schemeClr val="tx1"/>
                </a:solidFill>
              </a:rPr>
              <a:t>,  -5,   2/x,  </a:t>
            </a:r>
            <a:r>
              <a:rPr lang="en-IN" sz="2800" b="1" u="sng" dirty="0" smtClean="0">
                <a:solidFill>
                  <a:schemeClr val="tx1"/>
                </a:solidFill>
              </a:rPr>
              <a:t>(2x + 3)</a:t>
            </a:r>
            <a:endParaRPr lang="en-IN" sz="2800" b="1" dirty="0" smtClean="0">
              <a:solidFill>
                <a:schemeClr val="tx1"/>
              </a:solidFill>
            </a:endParaRPr>
          </a:p>
          <a:p>
            <a:pPr lvl="0"/>
            <a:r>
              <a:rPr lang="en-IN" sz="2800" b="1" dirty="0" smtClean="0">
                <a:solidFill>
                  <a:schemeClr val="tx1"/>
                </a:solidFill>
              </a:rPr>
              <a:t>                                                                    x –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 flipH="1">
            <a:off x="17128350" y="1936063"/>
            <a:ext cx="66600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3491345" y="1550868"/>
            <a:ext cx="9144000" cy="3161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4000" b="1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TYPES OF POLYNOMIALS</a:t>
            </a:r>
            <a:endParaRPr lang="en-IN" sz="40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36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	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Polynomials can be classified based on</a:t>
            </a:r>
            <a:endParaRPr lang="en-IN" sz="32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	a) Number of terms</a:t>
            </a:r>
            <a:endParaRPr lang="en-IN" sz="32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	b) Degree of the polynomial.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81784" y="5439279"/>
            <a:ext cx="994535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IN" sz="36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Types of polynomials based on the number of terms</a:t>
            </a:r>
            <a:endParaRPr lang="en-IN" sz="3600" dirty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3879" y="6083514"/>
            <a:ext cx="9084538" cy="1678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lphaLcParenR"/>
            </a:pPr>
            <a:r>
              <a:rPr lang="en-IN" sz="4000" b="1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Bold"/>
              </a:rPr>
              <a:t>   Monomial </a:t>
            </a:r>
            <a:r>
              <a:rPr lang="en-IN" sz="28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– 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A polynomial with just one term. </a:t>
            </a:r>
          </a:p>
          <a:p>
            <a:pPr marL="342900" lvl="0" indent="-342900"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				       Example – 2x, 6x</a:t>
            </a:r>
            <a:r>
              <a:rPr lang="en-IN" sz="3200" baseline="300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2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, 9xy</a:t>
            </a:r>
            <a:endParaRPr lang="en-IN" sz="3200" dirty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40" name="Google Shape;240;p30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239489" y="3234494"/>
            <a:ext cx="9850583" cy="3187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07000"/>
              </a:lnSpc>
              <a:buFont typeface="+mj-lt"/>
              <a:buAutoNum type="alphaLcParenR" startAt="2"/>
            </a:pPr>
            <a:r>
              <a:rPr lang="en-IN" sz="4000" b="1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Bold"/>
              </a:rPr>
              <a:t>Binomial </a:t>
            </a:r>
            <a:r>
              <a:rPr lang="en-IN" sz="40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– 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A polynomial with two     terms. 		  		   Example – 4x</a:t>
            </a:r>
            <a:r>
              <a:rPr lang="en-IN" sz="3200" baseline="300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2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+x, 5x+4</a:t>
            </a:r>
            <a:endParaRPr lang="en-IN" sz="32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IN" sz="40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 </a:t>
            </a:r>
            <a:endParaRPr lang="en-IN" sz="4000" dirty="0" smtClean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buFont typeface="+mj-lt"/>
              <a:buAutoNum type="alphaLcParenR" startAt="3"/>
            </a:pPr>
            <a:r>
              <a:rPr lang="en-IN" sz="4000" b="1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Bold"/>
              </a:rPr>
              <a:t>Trinomial </a:t>
            </a:r>
            <a:r>
              <a:rPr lang="en-IN" sz="40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– 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A polynomial with three terms. 				     Example – x</a:t>
            </a:r>
            <a:r>
              <a:rPr lang="en-IN" sz="3200" baseline="300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2</a:t>
            </a:r>
            <a:r>
              <a:rPr lang="en-IN" sz="3200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+3x+4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1"/>
          <p:cNvSpPr/>
          <p:nvPr/>
        </p:nvSpPr>
        <p:spPr>
          <a:xfrm>
            <a:off x="17373598" y="28384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389921" y="1997030"/>
            <a:ext cx="539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00B050"/>
                </a:solidFill>
              </a:rPr>
              <a:t>Degree of a polynomial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4488872" y="3190938"/>
            <a:ext cx="9144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</a:rPr>
              <a:t>The degree of a polynomial is the degree of the highest degree term with non- zero  coefficient in the given polynomial.</a:t>
            </a:r>
          </a:p>
          <a:p>
            <a:pPr>
              <a:lnSpc>
                <a:spcPct val="150000"/>
              </a:lnSpc>
            </a:pPr>
            <a:r>
              <a:rPr lang="en-IN" sz="3200" dirty="0" err="1" smtClean="0">
                <a:solidFill>
                  <a:schemeClr val="tx1"/>
                </a:solidFill>
              </a:rPr>
              <a:t>eg</a:t>
            </a:r>
            <a:r>
              <a:rPr lang="en-IN" sz="3200" dirty="0" smtClean="0">
                <a:solidFill>
                  <a:schemeClr val="tx1"/>
                </a:solidFill>
              </a:rPr>
              <a:t>. If p(x)= x</a:t>
            </a:r>
            <a:r>
              <a:rPr lang="en-IN" sz="3200" baseline="30000" dirty="0" smtClean="0">
                <a:solidFill>
                  <a:schemeClr val="tx1"/>
                </a:solidFill>
              </a:rPr>
              <a:t>3 </a:t>
            </a:r>
            <a:r>
              <a:rPr lang="en-IN" sz="3200" dirty="0" smtClean="0">
                <a:solidFill>
                  <a:schemeClr val="tx1"/>
                </a:solidFill>
              </a:rPr>
              <a:t>+ 2x – 10, then deg p(x) = 3, 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2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69" name="Google Shape;269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70" name="Google Shape;270;p32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165766" y="1290448"/>
            <a:ext cx="87767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chemeClr val="tx1"/>
                </a:solidFill>
              </a:rPr>
              <a:t>Types of Polynomials based on Degree</a:t>
            </a: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9907" y="2720581"/>
            <a:ext cx="1190798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600" b="1" u="sng" dirty="0" smtClean="0">
                <a:solidFill>
                  <a:srgbClr val="00B050"/>
                </a:solidFill>
              </a:rPr>
              <a:t>Linear polynomial</a:t>
            </a:r>
            <a:r>
              <a:rPr lang="en-IN" sz="3200" dirty="0" smtClean="0">
                <a:solidFill>
                  <a:schemeClr val="tx1"/>
                </a:solidFill>
              </a:rPr>
              <a:t>:- A linear polynomial is a polynomial 					      whose degree is 1.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4488" y="4636321"/>
            <a:ext cx="896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For example, 2x+1 is a linear </a:t>
            </a:r>
            <a:r>
              <a:rPr lang="en-IN" sz="3200" b="1" dirty="0" smtClean="0">
                <a:solidFill>
                  <a:schemeClr val="tx1"/>
                </a:solidFill>
                <a:latin typeface="Calibri" pitchFamily="34" charset="0"/>
              </a:rPr>
              <a:t>polynomial</a:t>
            </a:r>
            <a:endParaRPr lang="en-US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43399" y="5890204"/>
            <a:ext cx="11804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 smtClean="0">
                <a:solidFill>
                  <a:schemeClr val="tx1"/>
                </a:solidFill>
                <a:latin typeface="+mn-lt"/>
              </a:rPr>
              <a:t>   The general form ( standard form) of a linear polynomial 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  <a:latin typeface="+mn-lt"/>
              </a:rPr>
              <a:t>in the variable  x is    </a:t>
            </a:r>
            <a:r>
              <a:rPr lang="en-IN" sz="3200" dirty="0" err="1" smtClean="0">
                <a:solidFill>
                  <a:schemeClr val="tx1"/>
                </a:solidFill>
                <a:latin typeface="+mn-lt"/>
              </a:rPr>
              <a:t>ax</a:t>
            </a:r>
            <a:r>
              <a:rPr lang="en-IN" sz="3200" dirty="0" smtClean="0">
                <a:solidFill>
                  <a:schemeClr val="tx1"/>
                </a:solidFill>
                <a:latin typeface="+mn-lt"/>
              </a:rPr>
              <a:t> + b,  a≠0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3200" dirty="0" smtClean="0">
                <a:solidFill>
                  <a:schemeClr val="tx1"/>
                </a:solidFill>
                <a:latin typeface="+mn-lt"/>
              </a:rPr>
              <a:t>   A first degree polynomial is known as a linear polynomial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  <a:latin typeface="+mn-lt"/>
              </a:rPr>
              <a:t> as the graph of it will always be a straight line.</a:t>
            </a:r>
          </a:p>
          <a:p>
            <a:pPr>
              <a:lnSpc>
                <a:spcPct val="150000"/>
              </a:lnSpc>
            </a:pPr>
            <a:endParaRPr lang="en-IN" sz="3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17373598" y="25341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12/06/23</a:t>
            </a:r>
            <a:endParaRPr/>
          </a:p>
        </p:txBody>
      </p:sp>
      <p:sp>
        <p:nvSpPr>
          <p:cNvPr id="284" name="Google Shape;284;p33"/>
          <p:cNvSpPr txBox="1">
            <a:spLocks noGrp="1"/>
          </p:cNvSpPr>
          <p:nvPr>
            <p:ph type="sldNum" idx="12"/>
          </p:nvPr>
        </p:nvSpPr>
        <p:spPr>
          <a:xfrm>
            <a:off x="15260782" y="955617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mtClean="0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r>
              <a:rPr lang="en-US" dirty="0" smtClean="0"/>
              <a:t>/14</a:t>
            </a:r>
            <a:endParaRPr/>
          </a:p>
        </p:txBody>
      </p:sp>
      <p:sp>
        <p:nvSpPr>
          <p:cNvPr id="285" name="Google Shape;285;p33"/>
          <p:cNvSpPr txBox="1">
            <a:spLocks noGrp="1"/>
          </p:cNvSpPr>
          <p:nvPr>
            <p:ph type="ftr" idx="11"/>
          </p:nvPr>
        </p:nvSpPr>
        <p:spPr>
          <a:xfrm>
            <a:off x="3124200" y="9639300"/>
            <a:ext cx="118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mtClean="0"/>
              <a:t>POLYNOMIALS/041 MATHEMATHICS/MADHANKUMAR A /MATHS/SNS ACADEMY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588408" y="1976249"/>
            <a:ext cx="5428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u="sng" dirty="0" smtClean="0">
                <a:solidFill>
                  <a:srgbClr val="00B050"/>
                </a:solidFill>
              </a:rPr>
              <a:t>Quadratic polynomial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948546" y="3240126"/>
            <a:ext cx="9144000" cy="1478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</a:rPr>
              <a:t>A quadratic polynomial is a polynomial whose degree is 2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3704" y="5427868"/>
            <a:ext cx="8026021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N" sz="3200" b="1" dirty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3x</a:t>
            </a:r>
            <a:r>
              <a:rPr lang="en-IN" sz="3200" b="1" baseline="30000" dirty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2</a:t>
            </a:r>
            <a:r>
              <a:rPr lang="en-IN" sz="3200" b="1" dirty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+8x+5 is a quadratic polynomial.</a:t>
            </a:r>
            <a:endParaRPr lang="en-IN" sz="3200" b="1" dirty="0">
              <a:solidFill>
                <a:schemeClr val="tx1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N" sz="3200" b="1" dirty="0">
                <a:solidFill>
                  <a:schemeClr val="tx1"/>
                </a:solidFill>
                <a:latin typeface="Calibri" pitchFamily="34" charset="0"/>
                <a:ea typeface="Calibri" panose="020F0502020204030204" pitchFamily="34" charset="0"/>
                <a:cs typeface="Roboto-Regular"/>
              </a:rPr>
              <a:t> </a:t>
            </a:r>
            <a:endParaRPr lang="en-IN" sz="3200" b="1" dirty="0">
              <a:solidFill>
                <a:schemeClr val="tx1"/>
              </a:solidFill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7308" y="6908513"/>
            <a:ext cx="9767455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</a:rPr>
              <a:t>The standard form of a quadratic polynomial</a:t>
            </a:r>
          </a:p>
          <a:p>
            <a:pPr>
              <a:lnSpc>
                <a:spcPct val="150000"/>
              </a:lnSpc>
            </a:pPr>
            <a:r>
              <a:rPr lang="en-IN" sz="3200" dirty="0" smtClean="0">
                <a:solidFill>
                  <a:schemeClr val="tx1"/>
                </a:solidFill>
              </a:rPr>
              <a:t> in the variable x is ax</a:t>
            </a:r>
            <a:r>
              <a:rPr lang="en-IN" sz="3200" baseline="30000" dirty="0" smtClean="0">
                <a:solidFill>
                  <a:schemeClr val="tx1"/>
                </a:solidFill>
              </a:rPr>
              <a:t>2</a:t>
            </a:r>
            <a:r>
              <a:rPr lang="en-IN" sz="3200" dirty="0" smtClean="0">
                <a:solidFill>
                  <a:schemeClr val="tx1"/>
                </a:solidFill>
              </a:rPr>
              <a:t>+ </a:t>
            </a:r>
            <a:r>
              <a:rPr lang="en-IN" sz="3200" dirty="0" err="1" smtClean="0">
                <a:solidFill>
                  <a:schemeClr val="tx1"/>
                </a:solidFill>
              </a:rPr>
              <a:t>bx</a:t>
            </a:r>
            <a:r>
              <a:rPr lang="en-IN" sz="3200" dirty="0" smtClean="0">
                <a:solidFill>
                  <a:schemeClr val="tx1"/>
                </a:solidFill>
              </a:rPr>
              <a:t> + c, a≠0.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789</Words>
  <Application>Microsoft Office PowerPoint</Application>
  <PresentationFormat>Custom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Wingdings</vt:lpstr>
      <vt:lpstr>Cambria</vt:lpstr>
      <vt:lpstr>Roboto-Bold</vt:lpstr>
      <vt:lpstr>Calibri</vt:lpstr>
      <vt:lpstr>Roboto-Regular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C.BHARATHIRA</dc:creator>
  <cp:lastModifiedBy>C.BHARATHIRAJA</cp:lastModifiedBy>
  <cp:revision>14</cp:revision>
  <dcterms:modified xsi:type="dcterms:W3CDTF">2023-05-18T06:48:03Z</dcterms:modified>
</cp:coreProperties>
</file>