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8288000" cy="10287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2903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9178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91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079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ed6f18cfb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ed6f18cfb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0ed6f18cfb_1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715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0ed6f18cfb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0ed6f18cfb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20ed6f18cfb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221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0ed6f18cfb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0ed6f18cfb_1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20ed6f18cfb_1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79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84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2024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0ed6f18cfb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0ed6f18cfb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0ed6f18cfb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810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0ed6f18cf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0ed6f18cf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20ed6f18cfb_1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64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074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27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386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858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653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09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5411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0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13/06/23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Det%206-Minors%20and%20cofactors.ggb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2cyt36b7wnvt9.cloudfront.net/exams/wp-content/uploads/2019/12/06154041/Maths_Ch-041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cboe.org/cms/lib/GA01903614/Centricity/Domain/2819/determinants.ppt" TargetMode="External"/><Relationship Id="rId5" Type="http://schemas.openxmlformats.org/officeDocument/2006/relationships/hyperlink" Target="https://www.slideshare.net/SeyidKadher1/determinants-68070113" TargetMode="External"/><Relationship Id="rId4" Type="http://schemas.openxmlformats.org/officeDocument/2006/relationships/hyperlink" Target="https://www.selfstudys.com/books/ncert-new-book/english/12th/mathematics-part-i/4-determinants/1438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0000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International CBSE Finger Print School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37978" y="3110886"/>
            <a:ext cx="15697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3500"/>
            </a:pPr>
            <a:r>
              <a:rPr lang="en-US" sz="35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SUBJECT NAME - </a:t>
            </a:r>
            <a:r>
              <a:rPr lang="en-US" sz="3500" b="1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041 MATHEMATICS</a:t>
            </a:r>
            <a:endParaRPr sz="1400" b="0" i="0" u="none" strike="noStrike" cap="none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GRADE-XII</a:t>
            </a:r>
            <a:endParaRPr sz="36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26720" y="7697367"/>
            <a:ext cx="1562099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3500" i="0" u="none" strike="noStrike" cap="none" dirty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  </a:t>
            </a:r>
            <a:r>
              <a:rPr lang="en-US" sz="3500" i="0" u="none" strike="noStrike" cap="none" dirty="0" smtClean="0">
                <a:solidFill>
                  <a:schemeClr val="tx1"/>
                </a:solidFill>
                <a:latin typeface="Cambria" pitchFamily="18" charset="0"/>
                <a:ea typeface="Cambria"/>
                <a:cs typeface="Cambria"/>
                <a:sym typeface="Cambria"/>
              </a:rPr>
              <a:t>TOPIC – DETERMINATES</a:t>
            </a:r>
            <a:endParaRPr lang="en-IN" sz="35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l="-6086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13/06/23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DETERMINATES/041 MATHEMATHICS/MADHANKUMAR A /MATHS/SNS 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796146" y="1006307"/>
            <a:ext cx="989907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</a:rPr>
              <a:t>MINORS AND COFACTORS</a:t>
            </a:r>
            <a:endParaRPr lang="en-IN" sz="2800" dirty="0">
              <a:solidFill>
                <a:srgbClr val="FF0000"/>
              </a:solidFill>
            </a:endParaRPr>
          </a:p>
          <a:p>
            <a:endParaRPr lang="en-IN" sz="2800" dirty="0"/>
          </a:p>
        </p:txBody>
      </p:sp>
      <p:sp>
        <p:nvSpPr>
          <p:cNvPr id="14" name="Rectangle 13"/>
          <p:cNvSpPr/>
          <p:nvPr/>
        </p:nvSpPr>
        <p:spPr>
          <a:xfrm>
            <a:off x="2036618" y="2112516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smtClean="0"/>
              <a:t>Minor of an element</a:t>
            </a:r>
            <a:endParaRPr lang="en-IN" sz="28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763980" y="2845272"/>
            <a:ext cx="123236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each element of a matrix, a number called its minor is associated.</a:t>
            </a:r>
          </a:p>
          <a:p>
            <a:endParaRPr lang="en-IN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minor of an element is the value of the determinant obtained by deleting the row and column containing the element.</a:t>
            </a:r>
          </a:p>
        </p:txBody>
      </p:sp>
      <p:pic>
        <p:nvPicPr>
          <p:cNvPr id="17" name="Picture 16" descr="Picture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747" y="4978995"/>
            <a:ext cx="8545886" cy="2190731"/>
          </a:xfrm>
          <a:prstGeom prst="rect">
            <a:avLst/>
          </a:prstGeom>
        </p:spPr>
      </p:pic>
      <p:pic>
        <p:nvPicPr>
          <p:cNvPr id="18" name="Picture 17" descr="Picture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88" y="6803321"/>
            <a:ext cx="7710803" cy="11276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40338" y="8273139"/>
            <a:ext cx="1443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i="1" dirty="0" smtClean="0"/>
              <a:t>Remark </a:t>
            </a:r>
            <a:r>
              <a:rPr lang="en-IN" sz="2800" dirty="0" smtClean="0"/>
              <a:t>Minor of an element of a matrix of order </a:t>
            </a:r>
            <a:r>
              <a:rPr lang="en-IN" sz="2800" i="1" dirty="0" smtClean="0"/>
              <a:t>n </a:t>
            </a:r>
            <a:r>
              <a:rPr lang="en-IN" sz="2800" dirty="0" smtClean="0"/>
              <a:t>(</a:t>
            </a:r>
            <a:r>
              <a:rPr lang="en-IN" sz="2800" i="1" dirty="0" smtClean="0"/>
              <a:t>n </a:t>
            </a:r>
            <a:r>
              <a:rPr lang="en-IN" sz="2800" dirty="0" smtClean="0"/>
              <a:t>≥ 2) is a determinant of order  </a:t>
            </a:r>
            <a:r>
              <a:rPr lang="en-IN" sz="2800" i="1" dirty="0" smtClean="0"/>
              <a:t>n </a:t>
            </a:r>
            <a:r>
              <a:rPr lang="en-IN" sz="2800" dirty="0" smtClean="0"/>
              <a:t>– 1.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9227125" y="1786005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302346" y="957695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66214" y="2121723"/>
            <a:ext cx="518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Cofactor of an element</a:t>
            </a:r>
            <a:endParaRPr lang="en-IN" sz="3600" dirty="0"/>
          </a:p>
        </p:txBody>
      </p:sp>
      <p:pic>
        <p:nvPicPr>
          <p:cNvPr id="11" name="Picture 10" descr="Picture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105" y="3070099"/>
            <a:ext cx="8623259" cy="1688937"/>
          </a:xfrm>
          <a:prstGeom prst="rect">
            <a:avLst/>
          </a:prstGeom>
        </p:spPr>
      </p:pic>
      <p:pic>
        <p:nvPicPr>
          <p:cNvPr id="12" name="Picture 11" descr="Picture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287" y="4764188"/>
            <a:ext cx="7936336" cy="633932"/>
          </a:xfrm>
          <a:prstGeom prst="rect">
            <a:avLst/>
          </a:prstGeom>
        </p:spPr>
      </p:pic>
      <p:pic>
        <p:nvPicPr>
          <p:cNvPr id="13" name="Picture 12" descr="Picture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657" y="5731257"/>
            <a:ext cx="8088724" cy="11520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18345" y="2080158"/>
            <a:ext cx="439575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hlinkClick r:id="rId6" action="ppaction://hlinkfile"/>
              </a:rPr>
              <a:t>Minors and Cofactors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16" name="Picture 15" descr="Picture1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7200" y="3021714"/>
            <a:ext cx="9286725" cy="4542868"/>
          </a:xfrm>
          <a:prstGeom prst="rect">
            <a:avLst/>
          </a:prstGeom>
        </p:spPr>
      </p:pic>
      <p:pic>
        <p:nvPicPr>
          <p:cNvPr id="17" name="Picture 16" descr="Picture1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6672" y="6940793"/>
            <a:ext cx="8276881" cy="1974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3222893" y="455325"/>
            <a:ext cx="9665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1953491" y="2218004"/>
            <a:ext cx="13882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If elements of a row (or column) are multiplied with cofactors of any other row (or column), then their sum is zero.</a:t>
            </a:r>
            <a:endParaRPr lang="en-IN" sz="2800" dirty="0"/>
          </a:p>
        </p:txBody>
      </p:sp>
      <p:pic>
        <p:nvPicPr>
          <p:cNvPr id="15" name="Picture 14" descr="Picture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403" y="3800509"/>
            <a:ext cx="6032596" cy="1852583"/>
          </a:xfrm>
          <a:prstGeom prst="rect">
            <a:avLst/>
          </a:prstGeom>
        </p:spPr>
      </p:pic>
      <p:pic>
        <p:nvPicPr>
          <p:cNvPr id="16" name="Picture 15" descr="Picture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282" y="5909416"/>
            <a:ext cx="10675878" cy="1073274"/>
          </a:xfrm>
          <a:prstGeom prst="rect">
            <a:avLst/>
          </a:prstGeom>
        </p:spPr>
      </p:pic>
      <p:pic>
        <p:nvPicPr>
          <p:cNvPr id="17" name="Picture 16" descr="Picture2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133" y="6789188"/>
            <a:ext cx="7579177" cy="911158"/>
          </a:xfrm>
          <a:prstGeom prst="rect">
            <a:avLst/>
          </a:prstGeom>
        </p:spPr>
      </p:pic>
      <p:pic>
        <p:nvPicPr>
          <p:cNvPr id="18" name="Picture 17" descr="Picture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1382" y="7685320"/>
            <a:ext cx="6931092" cy="1126172"/>
          </a:xfrm>
          <a:prstGeom prst="rect">
            <a:avLst/>
          </a:prstGeom>
        </p:spPr>
      </p:pic>
      <p:pic>
        <p:nvPicPr>
          <p:cNvPr id="19" name="Picture 18" descr="Picture2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030" y="8941887"/>
            <a:ext cx="2111880" cy="4797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47" name="Google Shape;347;p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94328" y="2724394"/>
            <a:ext cx="7545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ADJOINT OF A SQUARE MATRIX</a:t>
            </a:r>
            <a:endParaRPr lang="en-I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Picture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32" y="3761508"/>
            <a:ext cx="7388866" cy="27476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543505" y="2578921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of a Square matrix of Order 2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Picture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092" y="3347159"/>
            <a:ext cx="7125908" cy="86323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5403278" y="5320144"/>
            <a:ext cx="6899556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710462" y="4625435"/>
            <a:ext cx="6394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Adjoint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of a Square matrix of Order 3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4" descr="Picture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319" y="5388585"/>
            <a:ext cx="5060668" cy="1273472"/>
          </a:xfrm>
          <a:prstGeom prst="rect">
            <a:avLst/>
          </a:prstGeom>
        </p:spPr>
      </p:pic>
      <p:pic>
        <p:nvPicPr>
          <p:cNvPr id="31" name="Picture 30" descr="Picture2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0852" y="6648345"/>
            <a:ext cx="7483566" cy="24570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64" name="Google Shape;364;p3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65" name="Google Shape;365;p3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2521025" y="2100939"/>
            <a:ext cx="4767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INVERSE OF A MATRIX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6" name="Picture 15" descr="Picture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4" y="3514918"/>
            <a:ext cx="8467696" cy="357168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5400000">
            <a:off x="6255327" y="4987636"/>
            <a:ext cx="66917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114689" y="2350321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Properties of Inverse</a:t>
            </a:r>
            <a:endParaRPr lang="en-IN" sz="32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Picture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871" y="3079050"/>
            <a:ext cx="9110179" cy="39659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619510" y="7649684"/>
            <a:ext cx="648392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IN" sz="2800" dirty="0" smtClean="0"/>
              <a:t>Hence a square matrix A is invertible if and only if A is non-singular.</a:t>
            </a:r>
            <a:endParaRPr lang="en-IN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9338357" y="2182534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052964" y="95977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r>
              <a:rPr lang="en-US" dirty="0" smtClean="0"/>
              <a:t>/16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725033" y="1955466"/>
            <a:ext cx="8550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sz="2800" dirty="0" smtClean="0"/>
              <a:t>Every invertible matrix possesses a unique inverse</a:t>
            </a:r>
            <a:endParaRPr lang="en-IN" sz="2800" dirty="0"/>
          </a:p>
        </p:txBody>
      </p:sp>
      <p:pic>
        <p:nvPicPr>
          <p:cNvPr id="17" name="Picture 16" descr="Picture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12" y="2603431"/>
            <a:ext cx="7552320" cy="591263"/>
          </a:xfrm>
          <a:prstGeom prst="rect">
            <a:avLst/>
          </a:prstGeom>
        </p:spPr>
      </p:pic>
      <p:pic>
        <p:nvPicPr>
          <p:cNvPr id="18" name="Picture 17" descr="Picture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59" y="3133606"/>
            <a:ext cx="8131392" cy="2980698"/>
          </a:xfrm>
          <a:prstGeom prst="rect">
            <a:avLst/>
          </a:prstGeom>
        </p:spPr>
      </p:pic>
      <p:pic>
        <p:nvPicPr>
          <p:cNvPr id="21" name="Picture 20" descr="Picture3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98" y="6021973"/>
            <a:ext cx="8436167" cy="2316289"/>
          </a:xfrm>
          <a:prstGeom prst="rect">
            <a:avLst/>
          </a:prstGeom>
        </p:spPr>
      </p:pic>
      <p:pic>
        <p:nvPicPr>
          <p:cNvPr id="22" name="Picture 21" descr="Picture3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6268" y="1658897"/>
            <a:ext cx="7438732" cy="2091073"/>
          </a:xfrm>
          <a:prstGeom prst="rect">
            <a:avLst/>
          </a:prstGeom>
        </p:spPr>
      </p:pic>
      <p:pic>
        <p:nvPicPr>
          <p:cNvPr id="23" name="Picture 22" descr="Picture3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800" y="3709896"/>
            <a:ext cx="6717237" cy="1578734"/>
          </a:xfrm>
          <a:prstGeom prst="rect">
            <a:avLst/>
          </a:prstGeom>
        </p:spPr>
      </p:pic>
      <p:pic>
        <p:nvPicPr>
          <p:cNvPr id="24" name="Picture 23" descr="Picture3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8511" y="5058772"/>
            <a:ext cx="8088724" cy="1499492"/>
          </a:xfrm>
          <a:prstGeom prst="rect">
            <a:avLst/>
          </a:prstGeom>
        </p:spPr>
      </p:pic>
      <p:pic>
        <p:nvPicPr>
          <p:cNvPr id="25" name="Picture 24" descr="Picture3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7728" y="6500184"/>
            <a:ext cx="9849603" cy="14028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052021" y="812466"/>
            <a:ext cx="10988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SOLUTION OF A SIMULTANEOUS LINEAR EQUATIONS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4" name="Picture 13" descr="Picture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69" y="1758919"/>
            <a:ext cx="7863190" cy="2072469"/>
          </a:xfrm>
          <a:prstGeom prst="rect">
            <a:avLst/>
          </a:prstGeom>
        </p:spPr>
      </p:pic>
      <p:pic>
        <p:nvPicPr>
          <p:cNvPr id="15" name="Picture 14" descr="Picture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419" y="3879808"/>
            <a:ext cx="7631562" cy="2901456"/>
          </a:xfrm>
          <a:prstGeom prst="rect">
            <a:avLst/>
          </a:prstGeom>
        </p:spPr>
      </p:pic>
      <p:pic>
        <p:nvPicPr>
          <p:cNvPr id="16" name="Picture 15" descr="Picture4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791" y="6598874"/>
            <a:ext cx="8698274" cy="2243143"/>
          </a:xfrm>
          <a:prstGeom prst="rect">
            <a:avLst/>
          </a:prstGeom>
        </p:spPr>
      </p:pic>
      <p:pic>
        <p:nvPicPr>
          <p:cNvPr id="17" name="Picture 16" descr="Picture4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058" y="8253038"/>
            <a:ext cx="4047410" cy="5973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sldNum" idx="12"/>
          </p:nvPr>
        </p:nvSpPr>
        <p:spPr>
          <a:xfrm>
            <a:off x="15177655" y="9651737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383" name="Google Shape;383;p3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2162237" y="1789212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1345" y="2533546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Evaluate the determinants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Screenshot (22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488" y="3164793"/>
            <a:ext cx="6192115" cy="15051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87436" y="4759037"/>
            <a:ext cx="1012074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Find the area of the triangle whose vertices are (3, 8), (– 4, 2) and (5, 1). </a:t>
            </a:r>
          </a:p>
        </p:txBody>
      </p:sp>
      <p:pic>
        <p:nvPicPr>
          <p:cNvPr id="28" name="Picture 27" descr="Screenshot (227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906" y="6281248"/>
            <a:ext cx="8318458" cy="86909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87435" y="6442363"/>
            <a:ext cx="155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7435" y="7315201"/>
            <a:ext cx="10868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Solve the following system of equations by matrix method.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8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1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4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398" name="Google Shape;398;p40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401" name="Google Shape;401;p4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9" name="object 6"/>
          <p:cNvSpPr txBox="1">
            <a:spLocks/>
          </p:cNvSpPr>
          <p:nvPr/>
        </p:nvSpPr>
        <p:spPr>
          <a:xfrm>
            <a:off x="2161880" y="1815954"/>
            <a:ext cx="4726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-9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efe</a:t>
            </a:r>
            <a:r>
              <a:rPr kumimoji="0" lang="en-US" sz="4400" b="0" i="0" u="none" strike="noStrike" kern="0" cap="none" spc="-7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r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en</a:t>
            </a:r>
            <a:r>
              <a:rPr kumimoji="0" lang="en-US" sz="4400" b="0" i="0" u="none" strike="noStrike" kern="0" cap="none" spc="-3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kumimoji="0" lang="en-US" sz="44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es</a:t>
            </a:r>
            <a:endParaRPr kumimoji="0" lang="en-US" sz="44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0896" y="2856011"/>
            <a:ext cx="11313675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https://d2cyt36b7wnvt9.cloudfront.net/exams/wp-content/uploads/2019/12/06154041/Maths_Ch-041.pdf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https://www.selfstudys.com/books/ncert-new-book/english/12th/mathematics-part-i/4-determinants/143831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https://www.slideshare.net/SeyidKadher1/determinants-68070113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https://www.rcboe.org/cms/lib/GA01903614/Centricity/Domain/2819/determinants.ppt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200000"/>
              </a:lnSpc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1437150" y="1425925"/>
            <a:ext cx="107157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6082145" y="1667470"/>
            <a:ext cx="482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DETERMINANTS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3000" y="7466262"/>
            <a:ext cx="8153400" cy="738664"/>
          </a:xfrm>
          <a:prstGeom prst="rect">
            <a:avLst/>
          </a:prstGeom>
          <a:gradFill>
            <a:gsLst>
              <a:gs pos="27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square matrices have determinants.</a:t>
            </a:r>
          </a:p>
          <a:p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564" y="2507559"/>
            <a:ext cx="11108070" cy="5160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743200" y="2763982"/>
            <a:ext cx="11367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i="1" dirty="0" smtClean="0">
                <a:latin typeface="Times New Roman" pitchFamily="18" charset="0"/>
                <a:cs typeface="Times New Roman" pitchFamily="18" charset="0"/>
              </a:rPr>
              <a:t>Determinant of a matrix of order one</a:t>
            </a:r>
          </a:p>
          <a:p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Let A = [</a:t>
            </a:r>
            <a:r>
              <a:rPr lang="en-IN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] be the matrix of order 1, then determinant of A is defined to be equal to </a:t>
            </a:r>
            <a:r>
              <a:rPr lang="en-IN" sz="3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02" y="5742343"/>
            <a:ext cx="8015578" cy="1213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17630775" y="2476500"/>
            <a:ext cx="47700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320637" y="1960418"/>
            <a:ext cx="5888181" cy="892552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600" b="1" i="1" dirty="0"/>
              <a:t>Determinant of a matrix of order two</a:t>
            </a:r>
          </a:p>
          <a:p>
            <a:endParaRPr lang="en-IN" sz="2600" dirty="0"/>
          </a:p>
        </p:txBody>
      </p:sp>
      <p:pic>
        <p:nvPicPr>
          <p:cNvPr id="13" name="Picture 12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903" y="3130043"/>
            <a:ext cx="11311630" cy="499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>
            <a:off x="17128350" y="1936063"/>
            <a:ext cx="66600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195945" y="1856509"/>
            <a:ext cx="6470073" cy="892552"/>
          </a:xfrm>
          <a:prstGeom prst="rect">
            <a:avLst/>
          </a:prstGeom>
          <a:solidFill>
            <a:schemeClr val="accent2">
              <a:lumMod val="20000"/>
              <a:lumOff val="80000"/>
              <a:alpha val="8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600" b="1" i="1" dirty="0"/>
              <a:t>Determinant of a matrix of order two</a:t>
            </a:r>
          </a:p>
          <a:p>
            <a:endParaRPr lang="en-IN" sz="2600" dirty="0"/>
          </a:p>
        </p:txBody>
      </p:sp>
      <p:pic>
        <p:nvPicPr>
          <p:cNvPr id="13" name="Picture 12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891" y="2680855"/>
            <a:ext cx="8872696" cy="4077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241" name="Google Shape;241;p30"/>
          <p:cNvSpPr txBox="1"/>
          <p:nvPr/>
        </p:nvSpPr>
        <p:spPr>
          <a:xfrm>
            <a:off x="2240859" y="1337350"/>
            <a:ext cx="700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355273" y="1683327"/>
            <a:ext cx="616527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800" b="1" i="1" dirty="0"/>
              <a:t>Determinant of a matrix of order </a:t>
            </a:r>
            <a:r>
              <a:rPr lang="en-IN" sz="2800" b="1" i="1" dirty="0" smtClean="0"/>
              <a:t> 3</a:t>
            </a:r>
            <a:endParaRPr lang="en-IN" sz="2800" b="1" dirty="0"/>
          </a:p>
          <a:p>
            <a:endParaRPr lang="en-IN" sz="2800" dirty="0"/>
          </a:p>
        </p:txBody>
      </p:sp>
      <p:sp>
        <p:nvSpPr>
          <p:cNvPr id="15" name="Rectangle 14"/>
          <p:cNvSpPr/>
          <p:nvPr/>
        </p:nvSpPr>
        <p:spPr>
          <a:xfrm>
            <a:off x="2971799" y="2907616"/>
            <a:ext cx="12884727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Determinant of a matrix of order three can be determined by expressing it in terms of second order determinants. This is known as expansion of a determinant along a row (or a column).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756" y="5410976"/>
            <a:ext cx="11300104" cy="28601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7373598" y="28384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pic>
        <p:nvPicPr>
          <p:cNvPr id="12" name="Picture 11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743" y="1841495"/>
            <a:ext cx="8314257" cy="2115137"/>
          </a:xfrm>
          <a:prstGeom prst="rect">
            <a:avLst/>
          </a:prstGeom>
        </p:spPr>
      </p:pic>
      <p:pic>
        <p:nvPicPr>
          <p:cNvPr id="13" name="Picture 12" descr="Pictur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360" y="4426802"/>
            <a:ext cx="11412394" cy="4259998"/>
          </a:xfrm>
          <a:prstGeom prst="rect">
            <a:avLst/>
          </a:prstGeom>
        </p:spPr>
      </p:pic>
      <p:pic>
        <p:nvPicPr>
          <p:cNvPr id="14" name="Picture 13" descr="Picture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326" y="7202899"/>
            <a:ext cx="6717237" cy="1450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/18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pic>
        <p:nvPicPr>
          <p:cNvPr id="11" name="Picture 10" descr="Pictur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42" y="1553654"/>
            <a:ext cx="10077986" cy="3963176"/>
          </a:xfrm>
          <a:prstGeom prst="rect">
            <a:avLst/>
          </a:prstGeom>
        </p:spPr>
      </p:pic>
      <p:pic>
        <p:nvPicPr>
          <p:cNvPr id="12" name="Picture 11" descr="Pictur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759" y="4113607"/>
            <a:ext cx="5424992" cy="1353200"/>
          </a:xfrm>
          <a:prstGeom prst="rect">
            <a:avLst/>
          </a:prstGeom>
        </p:spPr>
      </p:pic>
      <p:pic>
        <p:nvPicPr>
          <p:cNvPr id="13" name="Picture 12" descr="Picture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541" y="5478371"/>
            <a:ext cx="10576750" cy="41665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13/06/23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510163" y="96517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/16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DETERMINATES/041 MATHEMATHICS/MADHANKUMAR A /MATHS/SNS ACADEMY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244436" y="2369008"/>
            <a:ext cx="132795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latin typeface="Times New Roman" pitchFamily="18" charset="0"/>
                <a:cs typeface="Times New Roman" pitchFamily="18" charset="0"/>
              </a:rPr>
              <a:t>Step 4 </a:t>
            </a: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Now the expansion of determinant of A, that is, | A | written as sum of all three terms obtained in steps 1, 2 and 3 above is given by</a:t>
            </a:r>
          </a:p>
        </p:txBody>
      </p:sp>
      <p:pic>
        <p:nvPicPr>
          <p:cNvPr id="16" name="Picture 15" descr="Picture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74" y="5366042"/>
            <a:ext cx="13555464" cy="153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525</Words>
  <Application>Microsoft Office PowerPoint</Application>
  <PresentationFormat>Custom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Wingdings</vt:lpstr>
      <vt:lpstr>Cambria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C.BHARATHIRA</dc:creator>
  <cp:lastModifiedBy>C.BHARATHIRAJA</cp:lastModifiedBy>
  <cp:revision>6</cp:revision>
  <dcterms:modified xsi:type="dcterms:W3CDTF">2023-05-18T06:28:50Z</dcterms:modified>
</cp:coreProperties>
</file>