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8288000" cy="10287000"/>
  <p:notesSz cx="6858000" cy="9144000"/>
  <p:embeddedFontLst>
    <p:embeddedFont>
      <p:font typeface="Bookman Old Style" panose="02050604050505020204" pitchFamily="18" charset="0"/>
      <p:regular r:id="rId22"/>
      <p:bold r:id="rId23"/>
      <p:italic r:id="rId24"/>
      <p:boldItalic r:id="rId25"/>
    </p:embeddedFont>
    <p:embeddedFont>
      <p:font typeface="Cambria" panose="02040503050406030204" pitchFamily="18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Segoe UI Symbol" panose="020B0502040204020203" pitchFamily="34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 snapToGrid="0">
      <p:cViewPr varScale="1">
        <p:scale>
          <a:sx n="47" d="100"/>
          <a:sy n="47" d="100"/>
        </p:scale>
        <p:origin x="69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03776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184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0ed6f18cfb_1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0ed6f18cfb_1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20ed6f18cfb_1_1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083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0ed6f18cfb_1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0ed6f18cfb_1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g20ed6f18cfb_1_1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756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0ed6f18cfb_1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20ed6f18cfb_1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g20ed6f18cfb_1_1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083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0ed6f18cfb_1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0ed6f18cfb_1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g20ed6f18cfb_1_1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1053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0ed6f18cfb_1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20ed6f18cfb_1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g20ed6f18cfb_1_2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3545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0ed6f18cfb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20ed6f18cfb_1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g20ed6f18cfb_1_1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32859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0ed6f18cfb_1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20ed6f18cfb_1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g20ed6f18cfb_1_2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41659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0ed6f18cfb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20ed6f18cfb_1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g20ed6f18cfb_1_1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4189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0ed6f18cfb_1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20ed6f18cfb_1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g20ed6f18cfb_1_2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2873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00770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0084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57928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32610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71893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49158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08061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0ed6f18cfb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0ed6f18cfb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g20ed6f18cfb_1_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1570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9563100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CONTINUITY AND DIFFERENTIABILITY/041 MATHEMATHICS/MADHANKUMAR A /MATHS/SNS ACADEMY</a:t>
            </a: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CONTINUITY AND DIFFERENTIABILITY/041 MATHEMATHICS/MADHANKUMAR A /MATHS/SNS ACADEMY</a:t>
            </a:r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CONTINUITY AND DIFFERENTIABILITY/041 MATHEMATHICS/MADHANKUMAR A /MATHS/SNS ACADEMY</a:t>
            </a:r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CONTINUITY AND DIFFERENTIABILITY/041 MATHEMATHICS/MADHANKUMAR A /MATHS/SNS ACADEMY</a:t>
            </a: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CONTINUITY AND DIFFERENTIABILITY/041 MATHEMATHICS/MADHANKUMAR A /MATHS/SNS ACADEMY</a:t>
            </a:r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CONTINUITY AND DIFFERENTIABILITY/041 MATHEMATHICS/MADHANKUMAR A /MATHS/SNS ACADEMY</a:t>
            </a:r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CONTINUITY AND DIFFERENTIABILITY/041 MATHEMATHICS/MADHANKUMAR A /MATHS/SNS ACADEMY</a:t>
            </a:r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CONTINUITY AND DIFFERENTIABILITY/041 MATHEMATHICS/MADHANKUMAR A /MATHS/SNS ACADEMY</a:t>
            </a:r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CONTINUITY AND DIFFERENTIABILITY/041 MATHEMATHICS/MADHANKUMAR A /MATHS/SNS ACADEMY</a:t>
            </a: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CONTINUITY AND DIFFERENTIABILITY/041 MATHEMATHICS/MADHANKUMAR A /MATHS/SNS ACADEMY</a:t>
            </a:r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CONTINUITY AND DIFFERENTIABILITY/041 MATHEMATHICS/MADHANKUMAR A /MATHS/SNS ACADEMY</a:t>
            </a:r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CONTINUITY AND DIFFERENTIABILITY/041 MATHEMATHICS/MADHANKUMAR A /MATHS/SNS ACADEMY</a:t>
            </a: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CONTINUITY AND DIFFERENTIABILITY/041 MATHEMATHICS/MADHANKUMAR A /MATHS/SNS ACADEMY</a:t>
            </a:r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CONTINUITY AND DIFFERENTIABILITY/041 MATHEMATHICS/MADHANKUMAR A /MATHS/SNS ACADEMY</a:t>
            </a:r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CONTINUITY AND DIFFERENTIABILITY/041 MATHEMATHICS/MADHANKUMAR A /MATHS/SNS ACADEMY</a:t>
            </a:r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CONTINUITY AND DIFFERENTIABILITY/041 MATHEMATHICS/MADHANKUMAR A /MATHS/SNS ACADEMY</a:t>
            </a:r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CONTINUITY AND DIFFERENTIABILITY/041 MATHEMATHICS/MADHANKUMAR A /MATHS/SNS ACADEMY</a:t>
            </a: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CONTINUITY AND DIFFERENTIABILITY/041 MATHEMATHICS/MADHANKUMAR A /MATHS/SNS ACADEMY</a:t>
            </a:r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CONTINUITY AND DIFFERENTIABILITY/041 MATHEMATHICS/MADHANKUMAR A /MATHS/SNS ACADEMY</a:t>
            </a:r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CONTINUITY AND DIFFERENTIABILITY/041 MATHEMATHICS/MADHANKUMAR A /MATHS/SNS ACADEMY</a:t>
            </a:r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CONTINUITY AND DIFFERENTIABILITY/041 MATHEMATHICS/MADHANKUMAR A /MATHS/SNS ACADEMY</a:t>
            </a:r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CONTINUITY AND DIFFERENTIABILITY/041 MATHEMATHICS/MADHANKUMAR A /MATHS/SNS ACADEMY</a:t>
            </a:r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CONTINUITY AND DIFFERENTIABILITY/041 MATHEMATHICS/MADHANKUMAR A /MATHS/SNS ACADEMY</a:t>
            </a:r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41298" y="223009"/>
            <a:ext cx="1308102" cy="137089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CONTINUITY AND DIFFERENTIABILITY/041 MATHEMATHICS/MADHANKUMAR A /MATHS/SNS ACADEMY</a:t>
            </a:r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r>
              <a:rPr lang="en-US"/>
              <a:t>/12</a:t>
            </a:r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41298" y="223009"/>
            <a:ext cx="1308102" cy="137089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Rolles%202.ggb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SeyidKadher1/continuity-and-differentiability" TargetMode="External"/><Relationship Id="rId7" Type="http://schemas.openxmlformats.org/officeDocument/2006/relationships/hyperlink" Target="https://www.vedantu.com/ncert-solutions/ncert-solutions-class-12-maths-chapter-5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d2cyt36b7wnvt9.cloudfront.net/exams/wp-content/uploads/2019/12/06154044/Maths_Ch-052.pdf" TargetMode="External"/><Relationship Id="rId5" Type="http://schemas.openxmlformats.org/officeDocument/2006/relationships/hyperlink" Target="https://www.cyut.edu.tw/~fmchang/docs/chapter2.ppt" TargetMode="External"/><Relationship Id="rId4" Type="http://schemas.openxmlformats.org/officeDocument/2006/relationships/hyperlink" Target="https://www.aees.gov.in/htmldocs/downloads/XII_Class_Content/20200831/20200831-XII-Maths-Differentiability-2%20of%204-Ppt.ppt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hyperlink" Target="Differentiability.ggb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F8E">
            <a:alpha val="60000"/>
          </a:srgbClr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/>
          <p:nvPr/>
        </p:nvSpPr>
        <p:spPr>
          <a:xfrm>
            <a:off x="15782544" y="0"/>
            <a:ext cx="2505456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5"/>
          <p:cNvSpPr txBox="1"/>
          <p:nvPr/>
        </p:nvSpPr>
        <p:spPr>
          <a:xfrm>
            <a:off x="106680" y="1338742"/>
            <a:ext cx="1569720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20301"/>
                </a:solidFill>
                <a:latin typeface="Cambria"/>
                <a:ea typeface="Cambria"/>
                <a:cs typeface="Cambria"/>
                <a:sym typeface="Cambria"/>
              </a:rPr>
              <a:t>an International CBSE Finger Print School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20301"/>
                </a:solidFill>
                <a:latin typeface="Cambria"/>
                <a:ea typeface="Cambria"/>
                <a:cs typeface="Cambria"/>
                <a:sym typeface="Cambria"/>
              </a:rPr>
              <a:t>Coimbatore</a:t>
            </a:r>
            <a:endParaRPr sz="18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2030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9" name="Google Shape;169;p25"/>
          <p:cNvSpPr txBox="1"/>
          <p:nvPr/>
        </p:nvSpPr>
        <p:spPr>
          <a:xfrm>
            <a:off x="237978" y="3110886"/>
            <a:ext cx="15697200" cy="152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buSzPts val="3500"/>
            </a:pPr>
            <a:r>
              <a:rPr lang="en-US" sz="3500" b="1" i="0" u="none" strike="noStrike" cap="none" dirty="0">
                <a:solidFill>
                  <a:srgbClr val="020301"/>
                </a:solidFill>
                <a:latin typeface="Cambria"/>
                <a:ea typeface="Cambria"/>
                <a:cs typeface="Cambria"/>
                <a:sym typeface="Cambria"/>
              </a:rPr>
              <a:t>SUBJECT </a:t>
            </a:r>
            <a:r>
              <a:rPr lang="en-US" sz="3500" b="1" i="0" u="none" strike="noStrike" cap="none" dirty="0" smtClean="0">
                <a:solidFill>
                  <a:srgbClr val="020301"/>
                </a:solidFill>
                <a:latin typeface="Cambria"/>
                <a:ea typeface="Cambria"/>
                <a:cs typeface="Cambria"/>
                <a:sym typeface="Cambria"/>
              </a:rPr>
              <a:t>NAME - </a:t>
            </a:r>
            <a:r>
              <a:rPr lang="en-US" sz="3500" b="1" dirty="0" smtClean="0">
                <a:solidFill>
                  <a:srgbClr val="020301"/>
                </a:solidFill>
                <a:latin typeface="Cambria"/>
                <a:ea typeface="Cambria"/>
                <a:cs typeface="Cambria"/>
                <a:sym typeface="Cambria"/>
              </a:rPr>
              <a:t>041 MATHEMATICS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2030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 smtClean="0">
                <a:solidFill>
                  <a:srgbClr val="020301"/>
                </a:solidFill>
                <a:latin typeface="Cambria"/>
                <a:ea typeface="Cambria"/>
                <a:cs typeface="Cambria"/>
                <a:sym typeface="Cambria"/>
              </a:rPr>
              <a:t>GRADE-XII</a:t>
            </a:r>
            <a:endParaRPr sz="3600" b="1" i="0" u="none" strike="noStrike" cap="none">
              <a:solidFill>
                <a:srgbClr val="02030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0" name="Google Shape;170;p25"/>
          <p:cNvSpPr txBox="1"/>
          <p:nvPr/>
        </p:nvSpPr>
        <p:spPr>
          <a:xfrm>
            <a:off x="246888" y="5711737"/>
            <a:ext cx="15620999" cy="8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3500" b="1" i="0" u="none" strike="noStrike" cap="none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r>
              <a:rPr lang="en-US" sz="3500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UNIT </a:t>
            </a:r>
            <a:r>
              <a:rPr lang="en-US" sz="35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– </a:t>
            </a:r>
            <a:r>
              <a:rPr lang="en-US" sz="3500" b="0" i="0" u="none" strike="noStrike" cap="none" dirty="0" smtClean="0">
                <a:solidFill>
                  <a:srgbClr val="020301"/>
                </a:solidFill>
                <a:latin typeface="Cambria"/>
                <a:ea typeface="Cambria"/>
                <a:cs typeface="Cambria"/>
                <a:sym typeface="Cambria"/>
              </a:rPr>
              <a:t>5</a:t>
            </a:r>
            <a:endParaRPr sz="35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1" name="Google Shape;171;p25"/>
          <p:cNvSpPr txBox="1"/>
          <p:nvPr/>
        </p:nvSpPr>
        <p:spPr>
          <a:xfrm>
            <a:off x="426720" y="7697367"/>
            <a:ext cx="1562099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3500" i="0" u="none" strike="noStrike" cap="none" dirty="0">
                <a:solidFill>
                  <a:schemeClr val="tx1"/>
                </a:solidFill>
                <a:latin typeface="Cambria" pitchFamily="18" charset="0"/>
                <a:ea typeface="Cambria"/>
                <a:cs typeface="Cambria"/>
                <a:sym typeface="Cambria"/>
              </a:rPr>
              <a:t>  TOPIC </a:t>
            </a:r>
            <a:r>
              <a:rPr lang="en-US" sz="3500" i="0" u="none" strike="noStrike" cap="none" dirty="0" smtClean="0">
                <a:solidFill>
                  <a:schemeClr val="tx1"/>
                </a:solidFill>
                <a:latin typeface="Cambria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3500" i="0" u="none" strike="noStrike" cap="none" dirty="0">
                <a:solidFill>
                  <a:schemeClr val="tx1"/>
                </a:solidFill>
                <a:latin typeface="Cambria" pitchFamily="18" charset="0"/>
                <a:ea typeface="Cambria"/>
                <a:cs typeface="Cambria"/>
                <a:sym typeface="Cambria"/>
              </a:rPr>
              <a:t>– </a:t>
            </a:r>
            <a:r>
              <a:rPr lang="en-US" sz="3500" i="0" u="none" strike="noStrike" cap="none" dirty="0" smtClean="0">
                <a:solidFill>
                  <a:schemeClr val="tx1"/>
                </a:solidFill>
                <a:latin typeface="Cambria" pitchFamily="18" charset="0"/>
                <a:ea typeface="Cambria"/>
                <a:cs typeface="Cambria"/>
                <a:sym typeface="Cambria"/>
              </a:rPr>
              <a:t> </a:t>
            </a:r>
            <a:r>
              <a:rPr lang="en-US" sz="3500" dirty="0" smtClean="0">
                <a:ln/>
                <a:solidFill>
                  <a:schemeClr val="tx1"/>
                </a:solidFill>
                <a:latin typeface="Cambria" pitchFamily="18" charset="0"/>
              </a:rPr>
              <a:t>CONTINUITY AND DIFFERENTIABILITY</a:t>
            </a:r>
            <a:endParaRPr lang="en-US" sz="35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72" name="Google Shape;17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84880" y="409863"/>
            <a:ext cx="1741981" cy="1071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1298" y="223009"/>
            <a:ext cx="1308102" cy="1370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5"/>
          <p:cNvPicPr preferRelativeResize="0"/>
          <p:nvPr/>
        </p:nvPicPr>
        <p:blipFill rotWithShape="1">
          <a:blip r:embed="rId5">
            <a:alphaModFix/>
          </a:blip>
          <a:srcRect l="-6086" t="-4756" b="35791"/>
          <a:stretch/>
        </p:blipFill>
        <p:spPr>
          <a:xfrm>
            <a:off x="5475418" y="487679"/>
            <a:ext cx="4706436" cy="88392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13/06/23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CONTINUITY AND DIFFERENTIABILITY/041 MATHEMATHICS/MADHANKUMAR A /MATHS/SNS ACADEMY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10</a:t>
            </a:fld>
            <a:endParaRPr/>
          </a:p>
        </p:txBody>
      </p:sp>
      <p:sp>
        <p:nvSpPr>
          <p:cNvPr id="298" name="Google Shape;298;p34"/>
          <p:cNvSpPr/>
          <p:nvPr/>
        </p:nvSpPr>
        <p:spPr>
          <a:xfrm>
            <a:off x="7284019" y="9251434"/>
            <a:ext cx="110040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4"/>
          <p:cNvSpPr/>
          <p:nvPr/>
        </p:nvSpPr>
        <p:spPr>
          <a:xfrm>
            <a:off x="741448" y="2838450"/>
            <a:ext cx="47700" cy="64197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13/06/23</a:t>
            </a:r>
            <a:endParaRPr/>
          </a:p>
        </p:txBody>
      </p:sp>
      <p:sp>
        <p:nvSpPr>
          <p:cNvPr id="301" name="Google Shape;301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10</a:t>
            </a:fld>
            <a:r>
              <a:rPr lang="en-US" dirty="0" smtClean="0"/>
              <a:t>/18</a:t>
            </a:r>
            <a:endParaRPr/>
          </a:p>
        </p:txBody>
      </p:sp>
      <p:sp>
        <p:nvSpPr>
          <p:cNvPr id="302" name="Google Shape;302;p34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CONTINUITY AND DIFFERENTIABILITY/041 MATHEMATHICS/MADHANKUMAR A /MATHS/SNS ACADEMY</a:t>
            </a:r>
            <a:endParaRPr/>
          </a:p>
        </p:txBody>
      </p:sp>
      <p:sp>
        <p:nvSpPr>
          <p:cNvPr id="16" name="Rectangle 15"/>
          <p:cNvSpPr/>
          <p:nvPr/>
        </p:nvSpPr>
        <p:spPr>
          <a:xfrm>
            <a:off x="2945593" y="1685303"/>
            <a:ext cx="54617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smtClean="0"/>
              <a:t>Differentiation of Implicit Functions:</a:t>
            </a:r>
            <a:endParaRPr lang="en-IN" sz="2400" b="1" dirty="0"/>
          </a:p>
        </p:txBody>
      </p:sp>
      <p:pic>
        <p:nvPicPr>
          <p:cNvPr id="20" name="Picture 19" descr="Picture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986" y="2246865"/>
            <a:ext cx="10239269" cy="2130416"/>
          </a:xfrm>
          <a:prstGeom prst="rect">
            <a:avLst/>
          </a:prstGeom>
        </p:spPr>
      </p:pic>
      <p:pic>
        <p:nvPicPr>
          <p:cNvPr id="21" name="Picture 20" descr="Picture3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859" y="4448576"/>
            <a:ext cx="8380906" cy="49749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768414" y="5135084"/>
            <a:ext cx="6050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>
                <a:solidFill>
                  <a:srgbClr val="FF0000"/>
                </a:solidFill>
              </a:rPr>
              <a:t>LOGARITHMIC DIFFERENTIATION</a:t>
            </a:r>
            <a:endParaRPr lang="en-IN" sz="2800" b="1" dirty="0">
              <a:solidFill>
                <a:srgbClr val="FF0000"/>
              </a:solidFill>
            </a:endParaRPr>
          </a:p>
        </p:txBody>
      </p:sp>
      <p:pic>
        <p:nvPicPr>
          <p:cNvPr id="24" name="Picture 23" descr="Picture3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9939" y="5684188"/>
            <a:ext cx="8472740" cy="2035896"/>
          </a:xfrm>
          <a:prstGeom prst="rect">
            <a:avLst/>
          </a:prstGeom>
        </p:spPr>
      </p:pic>
      <p:pic>
        <p:nvPicPr>
          <p:cNvPr id="25" name="Picture 24" descr="Picture3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6797" y="7761474"/>
            <a:ext cx="7399933" cy="499831"/>
          </a:xfrm>
          <a:prstGeom prst="rect">
            <a:avLst/>
          </a:prstGeom>
        </p:spPr>
      </p:pic>
      <p:pic>
        <p:nvPicPr>
          <p:cNvPr id="26" name="Picture 25" descr="Picture3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4706" y="8501030"/>
            <a:ext cx="7399933" cy="475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5"/>
          <p:cNvSpPr/>
          <p:nvPr/>
        </p:nvSpPr>
        <p:spPr>
          <a:xfrm>
            <a:off x="0" y="9258300"/>
            <a:ext cx="109836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13/06/23</a:t>
            </a:r>
            <a:endParaRPr/>
          </a:p>
        </p:txBody>
      </p:sp>
      <p:sp>
        <p:nvSpPr>
          <p:cNvPr id="317" name="Google Shape;317;p35"/>
          <p:cNvSpPr txBox="1">
            <a:spLocks noGrp="1"/>
          </p:cNvSpPr>
          <p:nvPr>
            <p:ph type="sldNum" idx="12"/>
          </p:nvPr>
        </p:nvSpPr>
        <p:spPr>
          <a:xfrm>
            <a:off x="15343909" y="9618519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11</a:t>
            </a:fld>
            <a:r>
              <a:rPr lang="en-US" dirty="0" smtClean="0"/>
              <a:t>/18</a:t>
            </a:r>
            <a:endParaRPr/>
          </a:p>
        </p:txBody>
      </p:sp>
      <p:sp>
        <p:nvSpPr>
          <p:cNvPr id="318" name="Google Shape;318;p35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CONTINUITY AND DIFFERENTIABILITY/041 MATHEMATHICS/MADHANKUMAR A /MATHS/SNS ACADEMY</a:t>
            </a:r>
            <a:endParaRPr/>
          </a:p>
        </p:txBody>
      </p:sp>
      <p:pic>
        <p:nvPicPr>
          <p:cNvPr id="15" name="Picture 14" descr="Picture3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973" y="1562950"/>
            <a:ext cx="9560506" cy="619141"/>
          </a:xfrm>
          <a:prstGeom prst="rect">
            <a:avLst/>
          </a:prstGeom>
        </p:spPr>
      </p:pic>
      <p:pic>
        <p:nvPicPr>
          <p:cNvPr id="18" name="Picture 17" descr="Picture3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8586" y="2276199"/>
            <a:ext cx="7863190" cy="871656"/>
          </a:xfrm>
          <a:prstGeom prst="rect">
            <a:avLst/>
          </a:prstGeom>
        </p:spPr>
      </p:pic>
      <p:pic>
        <p:nvPicPr>
          <p:cNvPr id="19" name="Picture 18" descr="Picture3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0295" y="3267078"/>
            <a:ext cx="7406028" cy="926515"/>
          </a:xfrm>
          <a:prstGeom prst="rect">
            <a:avLst/>
          </a:prstGeom>
        </p:spPr>
      </p:pic>
      <p:pic>
        <p:nvPicPr>
          <p:cNvPr id="20" name="Picture 19" descr="Picture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9058" y="4472423"/>
            <a:ext cx="7406028" cy="92651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213935" y="5779321"/>
            <a:ext cx="4440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dirty="0" smtClean="0"/>
              <a:t>Alternatively, we may write</a:t>
            </a:r>
            <a:endParaRPr lang="en-IN" sz="2800" dirty="0"/>
          </a:p>
        </p:txBody>
      </p:sp>
      <p:pic>
        <p:nvPicPr>
          <p:cNvPr id="23" name="Picture 22" descr="Picture4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7420" y="6517614"/>
            <a:ext cx="8088724" cy="49373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630660" y="7317175"/>
            <a:ext cx="5471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dirty="0" smtClean="0"/>
              <a:t>Differentiating with respect to x, we get</a:t>
            </a:r>
            <a:endParaRPr lang="en-IN" sz="2400" dirty="0"/>
          </a:p>
        </p:txBody>
      </p:sp>
      <p:pic>
        <p:nvPicPr>
          <p:cNvPr id="25" name="Picture 24" descr="Picture4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7823" y="7880642"/>
            <a:ext cx="7406028" cy="926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12</a:t>
            </a:fld>
            <a:endParaRPr/>
          </a:p>
        </p:txBody>
      </p:sp>
      <p:sp>
        <p:nvSpPr>
          <p:cNvPr id="327" name="Google Shape;327;p36"/>
          <p:cNvSpPr/>
          <p:nvPr/>
        </p:nvSpPr>
        <p:spPr>
          <a:xfrm>
            <a:off x="7284019" y="9251434"/>
            <a:ext cx="110040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36"/>
          <p:cNvSpPr/>
          <p:nvPr/>
        </p:nvSpPr>
        <p:spPr>
          <a:xfrm>
            <a:off x="741448" y="2838450"/>
            <a:ext cx="47700" cy="64197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3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13/06/23</a:t>
            </a:r>
            <a:endParaRPr/>
          </a:p>
        </p:txBody>
      </p:sp>
      <p:sp>
        <p:nvSpPr>
          <p:cNvPr id="330" name="Google Shape;330;p3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12</a:t>
            </a:fld>
            <a:r>
              <a:rPr lang="en-US" dirty="0" smtClean="0"/>
              <a:t>/18</a:t>
            </a:r>
            <a:endParaRPr/>
          </a:p>
        </p:txBody>
      </p:sp>
      <p:sp>
        <p:nvSpPr>
          <p:cNvPr id="331" name="Google Shape;331;p36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CONTINUITY AND DIFFERENTIABILITY/041 MATHEMATHICS/MADHANKUMAR A /MATHS/SNS ACADEMY</a:t>
            </a:r>
            <a:endParaRPr/>
          </a:p>
        </p:txBody>
      </p:sp>
      <p:sp>
        <p:nvSpPr>
          <p:cNvPr id="332" name="Google Shape;332;p36"/>
          <p:cNvSpPr/>
          <p:nvPr/>
        </p:nvSpPr>
        <p:spPr>
          <a:xfrm>
            <a:off x="3222893" y="455325"/>
            <a:ext cx="9665400" cy="11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019171" y="1706084"/>
            <a:ext cx="8703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>
                <a:solidFill>
                  <a:srgbClr val="FF0000"/>
                </a:solidFill>
              </a:rPr>
              <a:t>DIFFERENTIATION OF PARAMETRIC FUNCTIONS</a:t>
            </a:r>
            <a:endParaRPr lang="en-IN" sz="2800" b="1" dirty="0">
              <a:solidFill>
                <a:srgbClr val="FF0000"/>
              </a:solidFill>
            </a:endParaRPr>
          </a:p>
        </p:txBody>
      </p:sp>
      <p:pic>
        <p:nvPicPr>
          <p:cNvPr id="21" name="Picture 20" descr="Picture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178" y="2337725"/>
            <a:ext cx="8393499" cy="1164240"/>
          </a:xfrm>
          <a:prstGeom prst="rect">
            <a:avLst/>
          </a:prstGeom>
        </p:spPr>
      </p:pic>
      <p:pic>
        <p:nvPicPr>
          <p:cNvPr id="22" name="Picture 21" descr="Picture4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150" y="3439161"/>
            <a:ext cx="8009482" cy="1164240"/>
          </a:xfrm>
          <a:prstGeom prst="rect">
            <a:avLst/>
          </a:prstGeom>
        </p:spPr>
      </p:pic>
      <p:pic>
        <p:nvPicPr>
          <p:cNvPr id="23" name="Picture 22" descr="Picture4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8141" y="4719025"/>
            <a:ext cx="7936336" cy="68269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018772" y="5841667"/>
            <a:ext cx="12797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>
                <a:solidFill>
                  <a:srgbClr val="FF0000"/>
                </a:solidFill>
              </a:rPr>
              <a:t>DIFFERENTIATION OF A FUNCTION with respect to ANOTHER FUNCTION</a:t>
            </a:r>
            <a:endParaRPr lang="en-IN" sz="2800" b="1" dirty="0">
              <a:solidFill>
                <a:srgbClr val="FF0000"/>
              </a:solidFill>
            </a:endParaRPr>
          </a:p>
        </p:txBody>
      </p:sp>
      <p:pic>
        <p:nvPicPr>
          <p:cNvPr id="25" name="Picture 24" descr="Picture4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8650" y="6593274"/>
            <a:ext cx="8393499" cy="841179"/>
          </a:xfrm>
          <a:prstGeom prst="rect">
            <a:avLst/>
          </a:prstGeom>
        </p:spPr>
      </p:pic>
      <p:pic>
        <p:nvPicPr>
          <p:cNvPr id="26" name="Picture 25" descr="Picture48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4985" y="7637908"/>
            <a:ext cx="7095158" cy="8716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7"/>
          <p:cNvSpPr/>
          <p:nvPr/>
        </p:nvSpPr>
        <p:spPr>
          <a:xfrm>
            <a:off x="0" y="9258300"/>
            <a:ext cx="109836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3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13/06/23</a:t>
            </a:r>
            <a:endParaRPr/>
          </a:p>
        </p:txBody>
      </p:sp>
      <p:sp>
        <p:nvSpPr>
          <p:cNvPr id="347" name="Google Shape;347;p3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CONTINUITY AND DIFFERENTIABILITY/041 MATHEMATHICS/MADHANKUMAR A /MATHS/SNS ACADEMY</a:t>
            </a:r>
            <a:endParaRPr/>
          </a:p>
        </p:txBody>
      </p:sp>
      <p:sp>
        <p:nvSpPr>
          <p:cNvPr id="346" name="Google Shape;346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13</a:t>
            </a:fld>
            <a:r>
              <a:rPr lang="en-US" dirty="0" smtClean="0"/>
              <a:t>/18</a:t>
            </a:r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1979782" y="1664521"/>
            <a:ext cx="4379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>
                <a:solidFill>
                  <a:srgbClr val="002060"/>
                </a:solidFill>
              </a:rPr>
              <a:t>Second Order Derivative</a:t>
            </a:r>
            <a:endParaRPr lang="en-IN" sz="2800" b="1" dirty="0">
              <a:solidFill>
                <a:srgbClr val="002060"/>
              </a:solidFill>
            </a:endParaRPr>
          </a:p>
        </p:txBody>
      </p:sp>
      <p:pic>
        <p:nvPicPr>
          <p:cNvPr id="19" name="Picture 18" descr="Picture4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896" y="2316125"/>
            <a:ext cx="7863190" cy="1456824"/>
          </a:xfrm>
          <a:prstGeom prst="rect">
            <a:avLst/>
          </a:prstGeom>
        </p:spPr>
      </p:pic>
      <p:pic>
        <p:nvPicPr>
          <p:cNvPr id="21" name="Picture 20" descr="Picture5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993" y="4032939"/>
            <a:ext cx="10717357" cy="601406"/>
          </a:xfrm>
          <a:prstGeom prst="rect">
            <a:avLst/>
          </a:prstGeom>
        </p:spPr>
      </p:pic>
      <p:pic>
        <p:nvPicPr>
          <p:cNvPr id="22" name="Picture 21" descr="Picture5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362" y="4822667"/>
            <a:ext cx="6260075" cy="932611"/>
          </a:xfrm>
          <a:prstGeom prst="rect">
            <a:avLst/>
          </a:prstGeom>
        </p:spPr>
      </p:pic>
      <p:pic>
        <p:nvPicPr>
          <p:cNvPr id="23" name="Picture 22" descr="Picture5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8417" y="6236097"/>
            <a:ext cx="8167965" cy="68269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14</a:t>
            </a:fld>
            <a:endParaRPr/>
          </a:p>
        </p:txBody>
      </p:sp>
      <p:sp>
        <p:nvSpPr>
          <p:cNvPr id="361" name="Google Shape;361;p38"/>
          <p:cNvSpPr/>
          <p:nvPr/>
        </p:nvSpPr>
        <p:spPr>
          <a:xfrm>
            <a:off x="7284019" y="9251434"/>
            <a:ext cx="110040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3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13/06/23</a:t>
            </a:r>
            <a:endParaRPr/>
          </a:p>
        </p:txBody>
      </p:sp>
      <p:sp>
        <p:nvSpPr>
          <p:cNvPr id="364" name="Google Shape;364;p3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14</a:t>
            </a:fld>
            <a:r>
              <a:rPr lang="en-US" dirty="0" smtClean="0"/>
              <a:t>/18</a:t>
            </a:r>
            <a:endParaRPr/>
          </a:p>
        </p:txBody>
      </p:sp>
      <p:sp>
        <p:nvSpPr>
          <p:cNvPr id="365" name="Google Shape;365;p38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CONTINUITY AND DIFFERENTIABILITY/041 MATHEMATHICS/MADHANKUMAR A /MATHS/SNS ACADEMY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6297305" y="1290448"/>
            <a:ext cx="47900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MEAN VALUE THEOREMS</a:t>
            </a:r>
            <a:endParaRPr lang="en-I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20960" y="2433448"/>
            <a:ext cx="3140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smtClean="0"/>
              <a:t>ROLLE’S THEOREM</a:t>
            </a:r>
            <a:endParaRPr lang="en-IN" sz="2400" b="1" dirty="0"/>
          </a:p>
        </p:txBody>
      </p:sp>
      <p:pic>
        <p:nvPicPr>
          <p:cNvPr id="17" name="Picture 16" descr="Picture5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389" y="3538347"/>
            <a:ext cx="9757339" cy="1054435"/>
          </a:xfrm>
          <a:prstGeom prst="rect">
            <a:avLst/>
          </a:prstGeom>
        </p:spPr>
      </p:pic>
      <p:pic>
        <p:nvPicPr>
          <p:cNvPr id="22" name="Picture 21" descr="Picture5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2874" y="4959054"/>
            <a:ext cx="8076053" cy="245764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9"/>
          <p:cNvSpPr/>
          <p:nvPr/>
        </p:nvSpPr>
        <p:spPr>
          <a:xfrm>
            <a:off x="0" y="9258300"/>
            <a:ext cx="109836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3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13/06/23</a:t>
            </a:r>
            <a:endParaRPr/>
          </a:p>
        </p:txBody>
      </p:sp>
      <p:sp>
        <p:nvSpPr>
          <p:cNvPr id="382" name="Google Shape;382;p39"/>
          <p:cNvSpPr txBox="1">
            <a:spLocks noGrp="1"/>
          </p:cNvSpPr>
          <p:nvPr>
            <p:ph type="sldNum" idx="12"/>
          </p:nvPr>
        </p:nvSpPr>
        <p:spPr>
          <a:xfrm>
            <a:off x="15427036" y="963930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15</a:t>
            </a:fld>
            <a:r>
              <a:rPr lang="en-US" dirty="0" smtClean="0"/>
              <a:t>/18</a:t>
            </a:r>
            <a:endParaRPr/>
          </a:p>
        </p:txBody>
      </p:sp>
      <p:sp>
        <p:nvSpPr>
          <p:cNvPr id="383" name="Google Shape;383;p39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CONTINUITY AND DIFFERENTIABILITY/041 MATHEMATHICS/MADHANKUMAR A /MATHS/SNS ACADEMY</a:t>
            </a:r>
            <a:endParaRPr/>
          </a:p>
        </p:txBody>
      </p:sp>
      <p:sp>
        <p:nvSpPr>
          <p:cNvPr id="19" name="Rectangle 18"/>
          <p:cNvSpPr/>
          <p:nvPr/>
        </p:nvSpPr>
        <p:spPr>
          <a:xfrm>
            <a:off x="2468070" y="1664521"/>
            <a:ext cx="8013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>
                <a:hlinkClick r:id="rId3" action="ppaction://hlinkfile"/>
              </a:rPr>
              <a:t>Geometrical Interpretation of </a:t>
            </a:r>
            <a:r>
              <a:rPr lang="en-IN" sz="2800" b="1" dirty="0" err="1" smtClean="0">
                <a:hlinkClick r:id="rId3" action="ppaction://hlinkfile"/>
              </a:rPr>
              <a:t>Rolle’s</a:t>
            </a:r>
            <a:r>
              <a:rPr lang="en-IN" sz="2800" b="1" dirty="0" smtClean="0">
                <a:hlinkClick r:id="rId3" action="ppaction://hlinkfile"/>
              </a:rPr>
              <a:t> Theorem</a:t>
            </a:r>
            <a:endParaRPr lang="en-IN" sz="2800" b="1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61BB65C-B9A2-4FCF-9075-FDDB28120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489" y="2777810"/>
            <a:ext cx="13050983" cy="589279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16</a:t>
            </a:fld>
            <a:endParaRPr/>
          </a:p>
        </p:txBody>
      </p:sp>
      <p:sp>
        <p:nvSpPr>
          <p:cNvPr id="398" name="Google Shape;398;p40"/>
          <p:cNvSpPr/>
          <p:nvPr/>
        </p:nvSpPr>
        <p:spPr>
          <a:xfrm>
            <a:off x="7284019" y="9251434"/>
            <a:ext cx="110040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40"/>
          <p:cNvSpPr/>
          <p:nvPr/>
        </p:nvSpPr>
        <p:spPr>
          <a:xfrm>
            <a:off x="741448" y="2838450"/>
            <a:ext cx="47700" cy="64197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4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13/06/23</a:t>
            </a:r>
            <a:endParaRPr/>
          </a:p>
        </p:txBody>
      </p:sp>
      <p:sp>
        <p:nvSpPr>
          <p:cNvPr id="401" name="Google Shape;401;p4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16</a:t>
            </a:fld>
            <a:r>
              <a:rPr lang="en-US" dirty="0" smtClean="0"/>
              <a:t>/18</a:t>
            </a:r>
            <a:endParaRPr/>
          </a:p>
        </p:txBody>
      </p:sp>
      <p:sp>
        <p:nvSpPr>
          <p:cNvPr id="402" name="Google Shape;402;p40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CONTINUITY AND DIFFERENTIABILITY/041 MATHEMATHICS/MADHANKUMAR A /MATHS/SNS ACADEMY</a:t>
            </a:r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2047452" y="1685303"/>
            <a:ext cx="7074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LAGRANGE’S MEAN VALUE THEOREM</a:t>
            </a:r>
            <a:endParaRPr lang="en-I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 descr="Picture5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989" y="2787154"/>
            <a:ext cx="10096991" cy="1099046"/>
          </a:xfrm>
          <a:prstGeom prst="rect">
            <a:avLst/>
          </a:prstGeom>
        </p:spPr>
      </p:pic>
      <p:pic>
        <p:nvPicPr>
          <p:cNvPr id="20" name="Picture 19" descr="Picture5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6619" y="4285729"/>
            <a:ext cx="9239836" cy="303320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9"/>
          <p:cNvSpPr/>
          <p:nvPr/>
        </p:nvSpPr>
        <p:spPr>
          <a:xfrm>
            <a:off x="0" y="9258300"/>
            <a:ext cx="109836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3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13/06/23</a:t>
            </a:r>
            <a:endParaRPr/>
          </a:p>
        </p:txBody>
      </p:sp>
      <p:sp>
        <p:nvSpPr>
          <p:cNvPr id="382" name="Google Shape;382;p39"/>
          <p:cNvSpPr txBox="1">
            <a:spLocks noGrp="1"/>
          </p:cNvSpPr>
          <p:nvPr>
            <p:ph type="sldNum" idx="12"/>
          </p:nvPr>
        </p:nvSpPr>
        <p:spPr>
          <a:xfrm>
            <a:off x="15198436" y="966008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17</a:t>
            </a:fld>
            <a:r>
              <a:rPr lang="en-US" dirty="0" smtClean="0"/>
              <a:t>/18</a:t>
            </a:r>
            <a:endParaRPr/>
          </a:p>
        </p:txBody>
      </p:sp>
      <p:sp>
        <p:nvSpPr>
          <p:cNvPr id="383" name="Google Shape;383;p39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CONTINUITY AND DIFFERENTIABILITY/041 MATHEMATHICS/MADHANKUMAR A /MATHS/SNS ACADEMY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2203801" y="1913903"/>
            <a:ext cx="2159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Questions: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12128" y="2803708"/>
            <a:ext cx="910243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Examine whether the function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given by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continuous at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 0.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Discuss the continuity of the function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given by                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1.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 what value of λ is the function defined by 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Screenshot (228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119" y="6249636"/>
            <a:ext cx="4404784" cy="112790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10891" y="7521181"/>
            <a:ext cx="9144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continuous at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 0? What about continuity at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 1? 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18</a:t>
            </a:fld>
            <a:endParaRPr/>
          </a:p>
        </p:txBody>
      </p:sp>
      <p:sp>
        <p:nvSpPr>
          <p:cNvPr id="398" name="Google Shape;398;p40"/>
          <p:cNvSpPr/>
          <p:nvPr/>
        </p:nvSpPr>
        <p:spPr>
          <a:xfrm>
            <a:off x="7284019" y="9251434"/>
            <a:ext cx="110040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40"/>
          <p:cNvSpPr/>
          <p:nvPr/>
        </p:nvSpPr>
        <p:spPr>
          <a:xfrm>
            <a:off x="741448" y="2838450"/>
            <a:ext cx="47700" cy="64197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4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13/06/23</a:t>
            </a:r>
            <a:endParaRPr/>
          </a:p>
        </p:txBody>
      </p:sp>
      <p:sp>
        <p:nvSpPr>
          <p:cNvPr id="401" name="Google Shape;401;p4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18</a:t>
            </a:fld>
            <a:r>
              <a:rPr lang="en-US" dirty="0" smtClean="0"/>
              <a:t>/18</a:t>
            </a:r>
            <a:endParaRPr/>
          </a:p>
        </p:txBody>
      </p:sp>
      <p:sp>
        <p:nvSpPr>
          <p:cNvPr id="402" name="Google Shape;402;p40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CONTINUITY AND DIFFERENTIABILITY/041 MATHEMATHICS/MADHANKUMAR A /MATHS/SNS ACADEMY</a:t>
            </a:r>
            <a:endParaRPr/>
          </a:p>
        </p:txBody>
      </p:sp>
      <p:sp>
        <p:nvSpPr>
          <p:cNvPr id="11" name="object 6"/>
          <p:cNvSpPr txBox="1">
            <a:spLocks/>
          </p:cNvSpPr>
          <p:nvPr/>
        </p:nvSpPr>
        <p:spPr>
          <a:xfrm>
            <a:off x="2389909" y="2040082"/>
            <a:ext cx="539265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-9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R</a:t>
            </a:r>
            <a:r>
              <a:rPr kumimoji="0" lang="en-US" sz="4400" b="0" i="0" u="none" strike="noStrike" kern="0" cap="none" spc="-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efe</a:t>
            </a:r>
            <a:r>
              <a:rPr kumimoji="0" lang="en-US" sz="4400" b="0" i="0" u="none" strike="noStrike" kern="0" cap="none" spc="-7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r</a:t>
            </a:r>
            <a:r>
              <a:rPr kumimoji="0" lang="en-US" sz="4400" b="0" i="0" u="none" strike="noStrike" kern="0" cap="none" spc="-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en</a:t>
            </a:r>
            <a:r>
              <a:rPr kumimoji="0" lang="en-US" sz="4400" b="0" i="0" u="none" strike="noStrike" kern="0" cap="none" spc="-3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c</a:t>
            </a:r>
            <a:r>
              <a:rPr kumimoji="0" lang="en-US" sz="4400" b="0" i="0" u="none" strike="noStrike" kern="0" cap="none" spc="-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es</a:t>
            </a:r>
            <a:endParaRPr kumimoji="0" lang="en-US" sz="4400" b="0" i="0" u="none" strike="noStrike" kern="0" cap="none" spc="-5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5118" y="3036121"/>
            <a:ext cx="11606495" cy="5831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https://www.slideshare.net/SeyidKadher1/continuity-and-differentiability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https://www.aees.gov.in/htmldocs/downloads/XII_Class_Content/20200831/20200831-XII-Maths-Differentiability-2%20of%204-Ppt.pptx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https://www.cyut.edu.tw/~fmchang/docs/chapter2.ppt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https://d2cyt36b7wnvt9.cloudfront.net/exams/wp-content/uploads/2019/12/06154044/Maths_Ch-052.pdf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https://www.vedantu.com/ncert-solutions/ncert-solutions-class-12-maths-chapter-5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§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13/06/23</a:t>
            </a:r>
            <a:endParaRPr/>
          </a:p>
        </p:txBody>
      </p:sp>
      <p:sp>
        <p:nvSpPr>
          <p:cNvPr id="182" name="Google Shape;18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2</a:t>
            </a:fld>
            <a:r>
              <a:rPr lang="en-US" dirty="0" smtClean="0"/>
              <a:t>/18</a:t>
            </a:r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CONTINUITY AND DIFFERENTIABILITY/041 MATHEMATHICS/MADHANKUMAR A /MATHS/SNS ACADEMY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59720" y="1517073"/>
            <a:ext cx="7996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/>
                <a:solidFill>
                  <a:schemeClr val="accent3"/>
                </a:solidFill>
              </a:rPr>
              <a:t>CONTINUITY AND DIFFERENTIABILITY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1968217" y="2828303"/>
            <a:ext cx="2236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DERIVATIVES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47108" y="3498852"/>
            <a:ext cx="1357052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dirty="0" smtClean="0">
                <a:latin typeface="Bookman Old Style" pitchFamily="18" charset="0"/>
              </a:rPr>
              <a:t>Derivatives are met in many engineering and science problems, especially when modelling the behaviour of moving objects. </a:t>
            </a:r>
          </a:p>
          <a:p>
            <a:pPr algn="just"/>
            <a:r>
              <a:rPr lang="en-IN" sz="2800" dirty="0" smtClean="0">
                <a:latin typeface="Bookman Old Style" pitchFamily="18" charset="0"/>
              </a:rPr>
              <a:t>We use the derivative to determine the maximum and minimum values of particular functions (e.g. cost, strength, amount of material used in a building, profit, loss, etc.).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47665" y="6070267"/>
            <a:ext cx="6963766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IN" sz="2400" b="1" dirty="0" smtClean="0"/>
              <a:t>After studying this lesson, you will be able to :</a:t>
            </a:r>
            <a:endParaRPr lang="en-IN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909455" y="6795655"/>
            <a:ext cx="14401800" cy="2245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Bookman Old Style" pitchFamily="18" charset="0"/>
              </a:rPr>
              <a:t>Define and interpret geometrically the derivative of the function y= f(x) at x = c;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Bookman Old Style" pitchFamily="18" charset="0"/>
              </a:rPr>
              <a:t>Find the derivatives of the function of the form </a:t>
            </a:r>
            <a:r>
              <a:rPr lang="en-US" sz="2400" dirty="0" err="1" smtClean="0">
                <a:latin typeface="Bookman Old Style" pitchFamily="18" charset="0"/>
              </a:rPr>
              <a:t>cf</a:t>
            </a:r>
            <a:r>
              <a:rPr lang="en-US" sz="2400" dirty="0" smtClean="0">
                <a:latin typeface="Bookman Old Style" pitchFamily="18" charset="0"/>
              </a:rPr>
              <a:t>(x) , (f(x) </a:t>
            </a:r>
            <a:r>
              <a:rPr lang="en-US" sz="2400" dirty="0" smtClean="0">
                <a:latin typeface="Bookman Old Style" pitchFamily="18" charset="0"/>
                <a:ea typeface="Segoe UI Symbol"/>
              </a:rPr>
              <a:t>± g(x)) and polynomial functions;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Bookman Old Style" pitchFamily="18" charset="0"/>
                <a:ea typeface="Segoe UI Symbol"/>
              </a:rPr>
              <a:t>State and apply the results concerning derivatives of the product and quotient of two functions;</a:t>
            </a:r>
            <a:endParaRPr lang="en-US" sz="2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13/06/23</a:t>
            </a:r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3</a:t>
            </a:fld>
            <a:r>
              <a:rPr lang="en-US" dirty="0" smtClean="0"/>
              <a:t>/18</a:t>
            </a:r>
            <a:endParaRPr/>
          </a:p>
        </p:txBody>
      </p:sp>
      <p:sp>
        <p:nvSpPr>
          <p:cNvPr id="199" name="Google Shape;199;p27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CONTINUITY AND DIFFERENTIABILITY/041 MATHEMATHICS/MADHANKUMAR A /MATHS/SNS ACADEMY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306781" y="2065765"/>
            <a:ext cx="128639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400" dirty="0" smtClean="0">
                <a:latin typeface="Bookman Old Style" pitchFamily="18" charset="0"/>
              </a:rPr>
              <a:t>state and apply the chain rule for the derivative of a function;</a:t>
            </a: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400" dirty="0" smtClean="0">
                <a:latin typeface="Bookman Old Style" pitchFamily="18" charset="0"/>
              </a:rPr>
              <a:t>find the derivative of algebraic functions (including rational functions); and</a:t>
            </a: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400" dirty="0" smtClean="0">
                <a:latin typeface="Bookman Old Style" pitchFamily="18" charset="0"/>
              </a:rPr>
              <a:t>find second order derivative of a function.</a:t>
            </a:r>
            <a:endParaRPr lang="en-IN" sz="2400" dirty="0">
              <a:latin typeface="Bookman Old Style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48466" y="4158339"/>
            <a:ext cx="3959738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</a:rPr>
              <a:t>Differentiability at a point.</a:t>
            </a:r>
            <a:endParaRPr lang="en-IN" sz="2400" dirty="0">
              <a:solidFill>
                <a:srgbClr val="FF0000"/>
              </a:solidFill>
            </a:endParaRPr>
          </a:p>
        </p:txBody>
      </p:sp>
      <p:pic>
        <p:nvPicPr>
          <p:cNvPr id="10" name="Picture 9" descr="Picture1.png"/>
          <p:cNvPicPr>
            <a:picLocks noChangeAspect="1"/>
          </p:cNvPicPr>
          <p:nvPr/>
        </p:nvPicPr>
        <p:blipFill>
          <a:blip r:embed="rId3">
            <a:lum bright="-40000"/>
          </a:blip>
          <a:stretch>
            <a:fillRect/>
          </a:stretch>
        </p:blipFill>
        <p:spPr>
          <a:xfrm>
            <a:off x="2654317" y="4995855"/>
            <a:ext cx="8241111" cy="1084998"/>
          </a:xfrm>
          <a:prstGeom prst="rect">
            <a:avLst/>
          </a:prstGeom>
        </p:spPr>
      </p:pic>
      <p:pic>
        <p:nvPicPr>
          <p:cNvPr id="11" name="Picture 10" descr="Picture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6620" y="6214534"/>
            <a:ext cx="8304616" cy="1836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/>
          <p:nvPr/>
        </p:nvSpPr>
        <p:spPr>
          <a:xfrm>
            <a:off x="7284019" y="9251434"/>
            <a:ext cx="110040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8"/>
          <p:cNvSpPr/>
          <p:nvPr/>
        </p:nvSpPr>
        <p:spPr>
          <a:xfrm>
            <a:off x="17630775" y="2476500"/>
            <a:ext cx="47700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13/06/23</a:t>
            </a:r>
            <a:endParaRPr/>
          </a:p>
        </p:txBody>
      </p:sp>
      <p:sp>
        <p:nvSpPr>
          <p:cNvPr id="212" name="Google Shape;212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4</a:t>
            </a:fld>
            <a:r>
              <a:rPr lang="en-US" dirty="0" smtClean="0"/>
              <a:t>/18</a:t>
            </a:r>
            <a:endParaRPr/>
          </a:p>
        </p:txBody>
      </p:sp>
      <p:sp>
        <p:nvSpPr>
          <p:cNvPr id="213" name="Google Shape;213;p28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CONTINUITY AND DIFFERENTIABILITY/041 MATHEMATHICS/MADHANKUMAR A /MATHS/SNS ACADEMY</a:t>
            </a:r>
            <a:endParaRPr/>
          </a:p>
        </p:txBody>
      </p:sp>
      <p:pic>
        <p:nvPicPr>
          <p:cNvPr id="9" name="Picture 8" descr="Pictur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411" y="1347455"/>
            <a:ext cx="8161870" cy="2438199"/>
          </a:xfrm>
          <a:prstGeom prst="rect">
            <a:avLst/>
          </a:prstGeom>
        </p:spPr>
      </p:pic>
      <p:pic>
        <p:nvPicPr>
          <p:cNvPr id="10" name="Picture 9" descr="Picture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6140" y="4265159"/>
            <a:ext cx="5217115" cy="8276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001649" y="5509158"/>
            <a:ext cx="3959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>
                <a:solidFill>
                  <a:schemeClr val="tx1"/>
                </a:solidFill>
                <a:hlinkClick r:id="rId5" action="ppaction://hlinkfile"/>
              </a:rPr>
              <a:t>Geometrical meaning:</a:t>
            </a:r>
            <a:endParaRPr lang="en-IN" sz="2800" b="1" dirty="0">
              <a:solidFill>
                <a:schemeClr val="tx1"/>
              </a:solidFill>
            </a:endParaRPr>
          </a:p>
        </p:txBody>
      </p:sp>
      <p:pic>
        <p:nvPicPr>
          <p:cNvPr id="14" name="Picture 13" descr="Picture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7644" y="6210134"/>
            <a:ext cx="8241111" cy="2688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9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9"/>
          <p:cNvSpPr/>
          <p:nvPr/>
        </p:nvSpPr>
        <p:spPr>
          <a:xfrm flipH="1">
            <a:off x="17128350" y="1936063"/>
            <a:ext cx="66600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13/06/23</a:t>
            </a:r>
            <a:endParaRPr/>
          </a:p>
        </p:txBody>
      </p:sp>
      <p:sp>
        <p:nvSpPr>
          <p:cNvPr id="226" name="Google Shape;226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5</a:t>
            </a:fld>
            <a:r>
              <a:rPr lang="en-US" dirty="0" smtClean="0"/>
              <a:t>/18</a:t>
            </a:r>
            <a:endParaRPr/>
          </a:p>
        </p:txBody>
      </p:sp>
      <p:sp>
        <p:nvSpPr>
          <p:cNvPr id="227" name="Google Shape;227;p29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CONTINUITY AND DIFFERENTIABILITY/041 MATHEMATHICS/MADHANKUMAR A /MATHS/SNS ACADEMY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2318760" y="1809994"/>
            <a:ext cx="4539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</a:rPr>
              <a:t>Derivative of a function:</a:t>
            </a:r>
            <a:endParaRPr lang="en-IN" sz="2400" dirty="0">
              <a:solidFill>
                <a:srgbClr val="FF0000"/>
              </a:solidFill>
            </a:endParaRPr>
          </a:p>
        </p:txBody>
      </p:sp>
      <p:pic>
        <p:nvPicPr>
          <p:cNvPr id="10" name="Picture 9" descr="Picture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930" y="2459140"/>
            <a:ext cx="8545886" cy="2334575"/>
          </a:xfrm>
          <a:prstGeom prst="rect">
            <a:avLst/>
          </a:prstGeom>
        </p:spPr>
      </p:pic>
      <p:pic>
        <p:nvPicPr>
          <p:cNvPr id="11" name="Picture 10" descr="Picture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7918" y="5171520"/>
            <a:ext cx="5650525" cy="8167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668664" y="6714503"/>
            <a:ext cx="10955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dirty="0" smtClean="0">
                <a:latin typeface="Bookman Old Style" pitchFamily="18" charset="0"/>
              </a:rPr>
              <a:t>This definition of derivative is also called the first principle of derivative.</a:t>
            </a:r>
            <a:endParaRPr lang="en-IN" sz="24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0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13/06/23</a:t>
            </a:r>
            <a:endParaRPr/>
          </a:p>
        </p:txBody>
      </p:sp>
      <p:sp>
        <p:nvSpPr>
          <p:cNvPr id="239" name="Google Shape;23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6</a:t>
            </a:fld>
            <a:r>
              <a:rPr lang="en-US" dirty="0" smtClean="0"/>
              <a:t>/18</a:t>
            </a:r>
            <a:endParaRPr/>
          </a:p>
        </p:txBody>
      </p:sp>
      <p:sp>
        <p:nvSpPr>
          <p:cNvPr id="240" name="Google Shape;240;p30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CONTINUITY AND DIFFERENTIABILITY/041 MATHEMATHICS/MADHANKUMAR A /MATHS/SNS ACADEMY</a:t>
            </a:r>
            <a:endParaRPr/>
          </a:p>
        </p:txBody>
      </p:sp>
      <p:sp>
        <p:nvSpPr>
          <p:cNvPr id="241" name="Google Shape;241;p30"/>
          <p:cNvSpPr txBox="1"/>
          <p:nvPr/>
        </p:nvSpPr>
        <p:spPr>
          <a:xfrm>
            <a:off x="2240859" y="1337350"/>
            <a:ext cx="7001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720884" y="1622957"/>
            <a:ext cx="18229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/>
              <a:t>Theorem:</a:t>
            </a:r>
            <a:endParaRPr lang="en-IN" sz="2800" b="1" dirty="0"/>
          </a:p>
        </p:txBody>
      </p:sp>
      <p:pic>
        <p:nvPicPr>
          <p:cNvPr id="11" name="Picture 10" descr="Picture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309" y="2201186"/>
            <a:ext cx="8625128" cy="276735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783803" y="5322122"/>
            <a:ext cx="6840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/>
              <a:t>Derivative of some standard functions:</a:t>
            </a:r>
            <a:endParaRPr lang="en-IN" sz="2800" b="1" dirty="0"/>
          </a:p>
        </p:txBody>
      </p:sp>
      <p:pic>
        <p:nvPicPr>
          <p:cNvPr id="13" name="Picture 12" descr="Picture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4895" y="6091177"/>
            <a:ext cx="3395192" cy="640027"/>
          </a:xfrm>
          <a:prstGeom prst="rect">
            <a:avLst/>
          </a:prstGeom>
        </p:spPr>
      </p:pic>
      <p:pic>
        <p:nvPicPr>
          <p:cNvPr id="17" name="Picture 16" descr="Picture1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6763" y="7106438"/>
            <a:ext cx="2852692" cy="64612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rot="5400000">
            <a:off x="8052955" y="7408718"/>
            <a:ext cx="2639291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Picture1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5105" y="8103965"/>
            <a:ext cx="2980698" cy="646123"/>
          </a:xfrm>
          <a:prstGeom prst="rect">
            <a:avLst/>
          </a:prstGeom>
        </p:spPr>
      </p:pic>
      <p:pic>
        <p:nvPicPr>
          <p:cNvPr id="21" name="Picture 20" descr="Picture1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50984" y="5981173"/>
            <a:ext cx="2529631" cy="652218"/>
          </a:xfrm>
          <a:prstGeom prst="rect">
            <a:avLst/>
          </a:prstGeom>
        </p:spPr>
      </p:pic>
      <p:pic>
        <p:nvPicPr>
          <p:cNvPr id="22" name="Picture 21" descr="Picture1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25535" y="6877287"/>
            <a:ext cx="3578056" cy="688791"/>
          </a:xfrm>
          <a:prstGeom prst="rect">
            <a:avLst/>
          </a:prstGeom>
        </p:spPr>
      </p:pic>
      <p:pic>
        <p:nvPicPr>
          <p:cNvPr id="23" name="Picture 22" descr="Picture1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42127" y="7796411"/>
            <a:ext cx="2755164" cy="10118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1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1"/>
          <p:cNvSpPr/>
          <p:nvPr/>
        </p:nvSpPr>
        <p:spPr>
          <a:xfrm>
            <a:off x="17373598" y="28384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13/06/23</a:t>
            </a:r>
            <a:endParaRPr/>
          </a:p>
        </p:txBody>
      </p:sp>
      <p:sp>
        <p:nvSpPr>
          <p:cNvPr id="255" name="Google Shape;255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7</a:t>
            </a:fld>
            <a:r>
              <a:rPr lang="en-US" dirty="0" smtClean="0"/>
              <a:t>/18</a:t>
            </a:r>
            <a:endParaRPr/>
          </a:p>
        </p:txBody>
      </p:sp>
      <p:sp>
        <p:nvSpPr>
          <p:cNvPr id="256" name="Google Shape;256;p31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CONTINUITY AND DIFFERENTIABILITY/041 MATHEMATHICS/MADHANKUMAR A /MATHS/SNS ACADEMY</a:t>
            </a:r>
            <a:endParaRPr/>
          </a:p>
        </p:txBody>
      </p:sp>
      <p:pic>
        <p:nvPicPr>
          <p:cNvPr id="10" name="Picture 9" descr="Picture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276" y="2056457"/>
            <a:ext cx="3443956" cy="646123"/>
          </a:xfrm>
          <a:prstGeom prst="rect">
            <a:avLst/>
          </a:prstGeom>
        </p:spPr>
      </p:pic>
      <p:pic>
        <p:nvPicPr>
          <p:cNvPr id="25" name="Picture 24" descr="Picture1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2422" y="3078724"/>
            <a:ext cx="3443956" cy="646123"/>
          </a:xfrm>
          <a:prstGeom prst="rect">
            <a:avLst/>
          </a:prstGeom>
        </p:spPr>
      </p:pic>
      <p:pic>
        <p:nvPicPr>
          <p:cNvPr id="26" name="Picture 25" descr="Picture1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8512" y="4017943"/>
            <a:ext cx="3669489" cy="640027"/>
          </a:xfrm>
          <a:prstGeom prst="rect">
            <a:avLst/>
          </a:prstGeom>
        </p:spPr>
      </p:pic>
      <p:pic>
        <p:nvPicPr>
          <p:cNvPr id="27" name="Picture 26" descr="Picture1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7633" y="4975886"/>
            <a:ext cx="3821876" cy="640027"/>
          </a:xfrm>
          <a:prstGeom prst="rect">
            <a:avLst/>
          </a:prstGeom>
        </p:spPr>
      </p:pic>
      <p:pic>
        <p:nvPicPr>
          <p:cNvPr id="28" name="Picture 27" descr="Picture1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5520" y="5846743"/>
            <a:ext cx="4656959" cy="640027"/>
          </a:xfrm>
          <a:prstGeom prst="rect">
            <a:avLst/>
          </a:prstGeom>
        </p:spPr>
      </p:pic>
      <p:pic>
        <p:nvPicPr>
          <p:cNvPr id="29" name="Picture 28" descr="Picture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6754" y="6830379"/>
            <a:ext cx="3974264" cy="719269"/>
          </a:xfrm>
          <a:prstGeom prst="rect">
            <a:avLst/>
          </a:prstGeom>
        </p:spPr>
      </p:pic>
      <p:pic>
        <p:nvPicPr>
          <p:cNvPr id="30" name="Picture 29" descr="Picture2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68697" y="1931808"/>
            <a:ext cx="3974264" cy="719269"/>
          </a:xfrm>
          <a:prstGeom prst="rect">
            <a:avLst/>
          </a:prstGeom>
        </p:spPr>
      </p:pic>
      <p:pic>
        <p:nvPicPr>
          <p:cNvPr id="31" name="Picture 30" descr="Picture2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12240" y="2991638"/>
            <a:ext cx="3974264" cy="646123"/>
          </a:xfrm>
          <a:prstGeom prst="rect">
            <a:avLst/>
          </a:prstGeom>
        </p:spPr>
      </p:pic>
      <p:pic>
        <p:nvPicPr>
          <p:cNvPr id="32" name="Picture 31" descr="Picture2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34011" y="3930858"/>
            <a:ext cx="3974264" cy="640027"/>
          </a:xfrm>
          <a:prstGeom prst="rect">
            <a:avLst/>
          </a:prstGeom>
        </p:spPr>
      </p:pic>
      <p:pic>
        <p:nvPicPr>
          <p:cNvPr id="33" name="Picture 32" descr="Picture24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12240" y="4715503"/>
            <a:ext cx="3974264" cy="725364"/>
          </a:xfrm>
          <a:prstGeom prst="rect">
            <a:avLst/>
          </a:prstGeom>
        </p:spPr>
      </p:pic>
      <p:pic>
        <p:nvPicPr>
          <p:cNvPr id="34" name="Picture 33" descr="Picture2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12240" y="5629904"/>
            <a:ext cx="3974264" cy="725364"/>
          </a:xfrm>
          <a:prstGeom prst="rect">
            <a:avLst/>
          </a:prstGeom>
        </p:spPr>
      </p:pic>
      <p:pic>
        <p:nvPicPr>
          <p:cNvPr id="35" name="Picture 34" descr="Picture26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12240" y="6674495"/>
            <a:ext cx="3974264" cy="682696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 rot="5400000">
            <a:off x="5246915" y="4811485"/>
            <a:ext cx="5834743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2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2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13/06/23</a:t>
            </a:r>
            <a:endParaRPr/>
          </a:p>
        </p:txBody>
      </p:sp>
      <p:sp>
        <p:nvSpPr>
          <p:cNvPr id="269" name="Google Shape;269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8</a:t>
            </a:fld>
            <a:r>
              <a:rPr lang="en-US" dirty="0" smtClean="0"/>
              <a:t>/18</a:t>
            </a:r>
            <a:endParaRPr/>
          </a:p>
        </p:txBody>
      </p:sp>
      <p:sp>
        <p:nvSpPr>
          <p:cNvPr id="270" name="Google Shape;270;p32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CONTINUITY AND DIFFERENTIABILITY/041 MATHEMATHICS/MADHANKUMAR A /MATHS/SNS ACADEMY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409156" y="1456703"/>
            <a:ext cx="18229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/>
              <a:t>Theorem:</a:t>
            </a:r>
            <a:endParaRPr lang="en-IN" sz="2800" b="1" dirty="0"/>
          </a:p>
        </p:txBody>
      </p:sp>
      <p:pic>
        <p:nvPicPr>
          <p:cNvPr id="14" name="Picture 13" descr="Picture2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781" y="2451310"/>
            <a:ext cx="8314257" cy="646123"/>
          </a:xfrm>
          <a:prstGeom prst="rect">
            <a:avLst/>
          </a:prstGeom>
        </p:spPr>
      </p:pic>
      <p:pic>
        <p:nvPicPr>
          <p:cNvPr id="15" name="Picture 14" descr="Picture2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0908" y="3535013"/>
            <a:ext cx="8314257" cy="640027"/>
          </a:xfrm>
          <a:prstGeom prst="rect">
            <a:avLst/>
          </a:prstGeom>
        </p:spPr>
      </p:pic>
      <p:pic>
        <p:nvPicPr>
          <p:cNvPr id="16" name="Picture 15" descr="Picture2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5898" y="4848440"/>
            <a:ext cx="8297720" cy="1005757"/>
          </a:xfrm>
          <a:prstGeom prst="rect">
            <a:avLst/>
          </a:prstGeom>
        </p:spPr>
      </p:pic>
      <p:pic>
        <p:nvPicPr>
          <p:cNvPr id="17" name="Picture 16" descr="Picture3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6661" y="6257718"/>
            <a:ext cx="8256176" cy="105748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3"/>
          <p:cNvSpPr/>
          <p:nvPr/>
        </p:nvSpPr>
        <p:spPr>
          <a:xfrm>
            <a:off x="0" y="9258300"/>
            <a:ext cx="109836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3"/>
          <p:cNvSpPr/>
          <p:nvPr/>
        </p:nvSpPr>
        <p:spPr>
          <a:xfrm>
            <a:off x="17373598" y="25341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13/06/23</a:t>
            </a:r>
            <a:endParaRPr/>
          </a:p>
        </p:txBody>
      </p:sp>
      <p:sp>
        <p:nvSpPr>
          <p:cNvPr id="284" name="Google Shape;284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9</a:t>
            </a:fld>
            <a:r>
              <a:rPr lang="en-US" dirty="0" smtClean="0"/>
              <a:t>/18</a:t>
            </a:r>
            <a:endParaRPr/>
          </a:p>
        </p:txBody>
      </p:sp>
      <p:sp>
        <p:nvSpPr>
          <p:cNvPr id="285" name="Google Shape;285;p33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CONTINUITY AND DIFFERENTIABILITY/041 MATHEMATHICS/MADHANKUMAR A /MATHS/SNS ACADEMY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719867" y="1893121"/>
            <a:ext cx="9461244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IN" sz="2800" b="1" dirty="0" smtClean="0"/>
              <a:t>DIFFERENTIATION OF A FUNCTION OF A FUNCTION </a:t>
            </a:r>
            <a:endParaRPr lang="en-IN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711393" y="2849084"/>
            <a:ext cx="45592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</a:rPr>
              <a:t>Chain Rule for Differentiation:</a:t>
            </a:r>
            <a:endParaRPr lang="en-IN" sz="2400" b="1" dirty="0">
              <a:solidFill>
                <a:srgbClr val="FF0000"/>
              </a:solidFill>
            </a:endParaRPr>
          </a:p>
        </p:txBody>
      </p:sp>
      <p:pic>
        <p:nvPicPr>
          <p:cNvPr id="12" name="Picture 11" descr="Picture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759" y="3476667"/>
            <a:ext cx="8393499" cy="3541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558</Words>
  <Application>Microsoft Office PowerPoint</Application>
  <PresentationFormat>Custom</PresentationFormat>
  <Paragraphs>119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Bookman Old Style</vt:lpstr>
      <vt:lpstr>Wingdings</vt:lpstr>
      <vt:lpstr>Cambria</vt:lpstr>
      <vt:lpstr>Calibri</vt:lpstr>
      <vt:lpstr>Segoe UI Symbol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C.BHARATHIRA</dc:creator>
  <cp:lastModifiedBy>C.BHARATHIRAJA</cp:lastModifiedBy>
  <cp:revision>6</cp:revision>
  <dcterms:modified xsi:type="dcterms:W3CDTF">2023-05-18T06:29:53Z</dcterms:modified>
</cp:coreProperties>
</file>