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 id="268" r:id="rId14"/>
    <p:sldId id="269" r:id="rId15"/>
    <p:sldId id="270" r:id="rId16"/>
    <p:sldId id="271" r:id="rId17"/>
    <p:sldId id="272" r:id="rId18"/>
    <p:sldId id="273" r:id="rId19"/>
    <p:sldId id="274" r:id="rId20"/>
    <p:sldId id="275" r:id="rId21"/>
    <p:sldId id="276" r:id="rId22"/>
    <p:sldId id="278" r:id="rId23"/>
    <p:sldId id="27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91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unkumar Ramasamy" userId="e4595f340b3f0187" providerId="LiveId" clId="{240E6C4F-ACF9-4941-A36F-D22C54A4CE23}"/>
    <pc:docChg chg="undo redo custSel addSld modSld sldOrd">
      <pc:chgData name="Arunkumar Ramasamy" userId="e4595f340b3f0187" providerId="LiveId" clId="{240E6C4F-ACF9-4941-A36F-D22C54A4CE23}" dt="2025-06-29T23:21:00.624" v="1487" actId="6549"/>
      <pc:docMkLst>
        <pc:docMk/>
      </pc:docMkLst>
      <pc:sldChg chg="modSp mod">
        <pc:chgData name="Arunkumar Ramasamy" userId="e4595f340b3f0187" providerId="LiveId" clId="{240E6C4F-ACF9-4941-A36F-D22C54A4CE23}" dt="2025-06-29T15:39:56.723" v="15" actId="20577"/>
        <pc:sldMkLst>
          <pc:docMk/>
          <pc:sldMk cId="3660755521" sldId="262"/>
        </pc:sldMkLst>
        <pc:spChg chg="mod">
          <ac:chgData name="Arunkumar Ramasamy" userId="e4595f340b3f0187" providerId="LiveId" clId="{240E6C4F-ACF9-4941-A36F-D22C54A4CE23}" dt="2025-06-29T15:39:56.723" v="15" actId="20577"/>
          <ac:spMkLst>
            <pc:docMk/>
            <pc:sldMk cId="3660755521" sldId="262"/>
            <ac:spMk id="3" creationId="{4F2136A9-07EE-CF21-E6D9-0A428B65679F}"/>
          </ac:spMkLst>
        </pc:spChg>
      </pc:sldChg>
      <pc:sldChg chg="modSp mod">
        <pc:chgData name="Arunkumar Ramasamy" userId="e4595f340b3f0187" providerId="LiveId" clId="{240E6C4F-ACF9-4941-A36F-D22C54A4CE23}" dt="2025-06-29T15:39:30.657" v="5" actId="20577"/>
        <pc:sldMkLst>
          <pc:docMk/>
          <pc:sldMk cId="3961656622" sldId="264"/>
        </pc:sldMkLst>
        <pc:spChg chg="mod">
          <ac:chgData name="Arunkumar Ramasamy" userId="e4595f340b3f0187" providerId="LiveId" clId="{240E6C4F-ACF9-4941-A36F-D22C54A4CE23}" dt="2025-06-29T15:39:30.657" v="5" actId="20577"/>
          <ac:spMkLst>
            <pc:docMk/>
            <pc:sldMk cId="3961656622" sldId="264"/>
            <ac:spMk id="2" creationId="{744B42B4-4AAA-945D-6E7B-01DE70AC5888}"/>
          </ac:spMkLst>
        </pc:spChg>
      </pc:sldChg>
      <pc:sldChg chg="modSp new mod">
        <pc:chgData name="Arunkumar Ramasamy" userId="e4595f340b3f0187" providerId="LiveId" clId="{240E6C4F-ACF9-4941-A36F-D22C54A4CE23}" dt="2025-06-29T15:47:31.693" v="103"/>
        <pc:sldMkLst>
          <pc:docMk/>
          <pc:sldMk cId="2311712097" sldId="271"/>
        </pc:sldMkLst>
        <pc:spChg chg="mod">
          <ac:chgData name="Arunkumar Ramasamy" userId="e4595f340b3f0187" providerId="LiveId" clId="{240E6C4F-ACF9-4941-A36F-D22C54A4CE23}" dt="2025-06-29T15:41:40.435" v="21" actId="20577"/>
          <ac:spMkLst>
            <pc:docMk/>
            <pc:sldMk cId="2311712097" sldId="271"/>
            <ac:spMk id="2" creationId="{245B3F31-E21B-B074-ECF3-E3DFF4C7CE2D}"/>
          </ac:spMkLst>
        </pc:spChg>
        <pc:spChg chg="mod">
          <ac:chgData name="Arunkumar Ramasamy" userId="e4595f340b3f0187" providerId="LiveId" clId="{240E6C4F-ACF9-4941-A36F-D22C54A4CE23}" dt="2025-06-29T15:47:31.693" v="103"/>
          <ac:spMkLst>
            <pc:docMk/>
            <pc:sldMk cId="2311712097" sldId="271"/>
            <ac:spMk id="3" creationId="{FF241668-00DA-5C1A-3683-A3C708FC6B4B}"/>
          </ac:spMkLst>
        </pc:spChg>
      </pc:sldChg>
      <pc:sldChg chg="modSp new mod">
        <pc:chgData name="Arunkumar Ramasamy" userId="e4595f340b3f0187" providerId="LiveId" clId="{240E6C4F-ACF9-4941-A36F-D22C54A4CE23}" dt="2025-06-29T15:48:02.558" v="129" actId="20577"/>
        <pc:sldMkLst>
          <pc:docMk/>
          <pc:sldMk cId="2090359714" sldId="272"/>
        </pc:sldMkLst>
        <pc:spChg chg="mod">
          <ac:chgData name="Arunkumar Ramasamy" userId="e4595f340b3f0187" providerId="LiveId" clId="{240E6C4F-ACF9-4941-A36F-D22C54A4CE23}" dt="2025-06-29T15:48:02.558" v="129" actId="20577"/>
          <ac:spMkLst>
            <pc:docMk/>
            <pc:sldMk cId="2090359714" sldId="272"/>
            <ac:spMk id="2" creationId="{2494694F-2C20-C4B0-BDF2-99C49B87D7A5}"/>
          </ac:spMkLst>
        </pc:spChg>
      </pc:sldChg>
      <pc:sldChg chg="modSp new mod">
        <pc:chgData name="Arunkumar Ramasamy" userId="e4595f340b3f0187" providerId="LiveId" clId="{240E6C4F-ACF9-4941-A36F-D22C54A4CE23}" dt="2025-06-29T15:59:12.721" v="671" actId="20577"/>
        <pc:sldMkLst>
          <pc:docMk/>
          <pc:sldMk cId="2471881238" sldId="273"/>
        </pc:sldMkLst>
        <pc:spChg chg="mod">
          <ac:chgData name="Arunkumar Ramasamy" userId="e4595f340b3f0187" providerId="LiveId" clId="{240E6C4F-ACF9-4941-A36F-D22C54A4CE23}" dt="2025-06-29T15:50:01.761" v="181" actId="20577"/>
          <ac:spMkLst>
            <pc:docMk/>
            <pc:sldMk cId="2471881238" sldId="273"/>
            <ac:spMk id="2" creationId="{644E76A1-C5C9-C627-D728-887247C1C203}"/>
          </ac:spMkLst>
        </pc:spChg>
        <pc:spChg chg="mod">
          <ac:chgData name="Arunkumar Ramasamy" userId="e4595f340b3f0187" providerId="LiveId" clId="{240E6C4F-ACF9-4941-A36F-D22C54A4CE23}" dt="2025-06-29T15:59:12.721" v="671" actId="20577"/>
          <ac:spMkLst>
            <pc:docMk/>
            <pc:sldMk cId="2471881238" sldId="273"/>
            <ac:spMk id="3" creationId="{F998E349-B024-DD92-38E2-C297E0997BDD}"/>
          </ac:spMkLst>
        </pc:spChg>
      </pc:sldChg>
      <pc:sldChg chg="modSp new mod">
        <pc:chgData name="Arunkumar Ramasamy" userId="e4595f340b3f0187" providerId="LiveId" clId="{240E6C4F-ACF9-4941-A36F-D22C54A4CE23}" dt="2025-06-29T16:04:30.904" v="1100" actId="20577"/>
        <pc:sldMkLst>
          <pc:docMk/>
          <pc:sldMk cId="123013742" sldId="274"/>
        </pc:sldMkLst>
        <pc:spChg chg="mod">
          <ac:chgData name="Arunkumar Ramasamy" userId="e4595f340b3f0187" providerId="LiveId" clId="{240E6C4F-ACF9-4941-A36F-D22C54A4CE23}" dt="2025-06-29T15:59:35.826" v="673"/>
          <ac:spMkLst>
            <pc:docMk/>
            <pc:sldMk cId="123013742" sldId="274"/>
            <ac:spMk id="2" creationId="{DDFCE4B2-9D7A-62AC-ED2F-4A14C89E1824}"/>
          </ac:spMkLst>
        </pc:spChg>
        <pc:spChg chg="mod">
          <ac:chgData name="Arunkumar Ramasamy" userId="e4595f340b3f0187" providerId="LiveId" clId="{240E6C4F-ACF9-4941-A36F-D22C54A4CE23}" dt="2025-06-29T16:04:30.904" v="1100" actId="20577"/>
          <ac:spMkLst>
            <pc:docMk/>
            <pc:sldMk cId="123013742" sldId="274"/>
            <ac:spMk id="3" creationId="{6813B605-9E40-E533-B5E7-91554661EF6C}"/>
          </ac:spMkLst>
        </pc:spChg>
      </pc:sldChg>
      <pc:sldChg chg="modSp new mod ord">
        <pc:chgData name="Arunkumar Ramasamy" userId="e4595f340b3f0187" providerId="LiveId" clId="{240E6C4F-ACF9-4941-A36F-D22C54A4CE23}" dt="2025-06-29T16:11:18.794" v="1226" actId="20578"/>
        <pc:sldMkLst>
          <pc:docMk/>
          <pc:sldMk cId="945998719" sldId="275"/>
        </pc:sldMkLst>
        <pc:spChg chg="mod">
          <ac:chgData name="Arunkumar Ramasamy" userId="e4595f340b3f0187" providerId="LiveId" clId="{240E6C4F-ACF9-4941-A36F-D22C54A4CE23}" dt="2025-06-29T16:05:41.185" v="1164" actId="14100"/>
          <ac:spMkLst>
            <pc:docMk/>
            <pc:sldMk cId="945998719" sldId="275"/>
            <ac:spMk id="2" creationId="{0C025434-B751-0D19-0237-EF17127FF7DB}"/>
          </ac:spMkLst>
        </pc:spChg>
        <pc:spChg chg="mod">
          <ac:chgData name="Arunkumar Ramasamy" userId="e4595f340b3f0187" providerId="LiveId" clId="{240E6C4F-ACF9-4941-A36F-D22C54A4CE23}" dt="2025-06-29T16:11:01.036" v="1223" actId="6549"/>
          <ac:spMkLst>
            <pc:docMk/>
            <pc:sldMk cId="945998719" sldId="275"/>
            <ac:spMk id="3" creationId="{C1182D94-F5FB-3651-FF3D-BBC96F51E21E}"/>
          </ac:spMkLst>
        </pc:spChg>
      </pc:sldChg>
      <pc:sldChg chg="addSp delSp modSp new mod">
        <pc:chgData name="Arunkumar Ramasamy" userId="e4595f340b3f0187" providerId="LiveId" clId="{240E6C4F-ACF9-4941-A36F-D22C54A4CE23}" dt="2025-06-29T23:16:22.426" v="1367" actId="20577"/>
        <pc:sldMkLst>
          <pc:docMk/>
          <pc:sldMk cId="3893041875" sldId="276"/>
        </pc:sldMkLst>
        <pc:spChg chg="mod">
          <ac:chgData name="Arunkumar Ramasamy" userId="e4595f340b3f0187" providerId="LiveId" clId="{240E6C4F-ACF9-4941-A36F-D22C54A4CE23}" dt="2025-06-29T16:11:46.258" v="1235" actId="20577"/>
          <ac:spMkLst>
            <pc:docMk/>
            <pc:sldMk cId="3893041875" sldId="276"/>
            <ac:spMk id="2" creationId="{6844D009-1075-221F-1827-775C9A302E81}"/>
          </ac:spMkLst>
        </pc:spChg>
        <pc:spChg chg="mod">
          <ac:chgData name="Arunkumar Ramasamy" userId="e4595f340b3f0187" providerId="LiveId" clId="{240E6C4F-ACF9-4941-A36F-D22C54A4CE23}" dt="2025-06-29T23:16:22.426" v="1367" actId="20577"/>
          <ac:spMkLst>
            <pc:docMk/>
            <pc:sldMk cId="3893041875" sldId="276"/>
            <ac:spMk id="3" creationId="{0E9E4DF9-F54C-8A08-B416-16B5DB131D8E}"/>
          </ac:spMkLst>
        </pc:spChg>
        <pc:spChg chg="add del">
          <ac:chgData name="Arunkumar Ramasamy" userId="e4595f340b3f0187" providerId="LiveId" clId="{240E6C4F-ACF9-4941-A36F-D22C54A4CE23}" dt="2025-06-29T16:11:35.989" v="1228" actId="22"/>
          <ac:spMkLst>
            <pc:docMk/>
            <pc:sldMk cId="3893041875" sldId="276"/>
            <ac:spMk id="5" creationId="{5C753571-CA56-0E50-3C18-523514856AC7}"/>
          </ac:spMkLst>
        </pc:spChg>
      </pc:sldChg>
      <pc:sldChg chg="modSp new mod">
        <pc:chgData name="Arunkumar Ramasamy" userId="e4595f340b3f0187" providerId="LiveId" clId="{240E6C4F-ACF9-4941-A36F-D22C54A4CE23}" dt="2025-06-29T23:17:03.585" v="1370" actId="20577"/>
        <pc:sldMkLst>
          <pc:docMk/>
          <pc:sldMk cId="2126786480" sldId="277"/>
        </pc:sldMkLst>
        <pc:spChg chg="mod">
          <ac:chgData name="Arunkumar Ramasamy" userId="e4595f340b3f0187" providerId="LiveId" clId="{240E6C4F-ACF9-4941-A36F-D22C54A4CE23}" dt="2025-06-29T16:16:03.658" v="1362"/>
          <ac:spMkLst>
            <pc:docMk/>
            <pc:sldMk cId="2126786480" sldId="277"/>
            <ac:spMk id="2" creationId="{E5AC5698-A903-0CA7-F4B3-870C0ADA9888}"/>
          </ac:spMkLst>
        </pc:spChg>
        <pc:spChg chg="mod">
          <ac:chgData name="Arunkumar Ramasamy" userId="e4595f340b3f0187" providerId="LiveId" clId="{240E6C4F-ACF9-4941-A36F-D22C54A4CE23}" dt="2025-06-29T23:17:03.585" v="1370" actId="20577"/>
          <ac:spMkLst>
            <pc:docMk/>
            <pc:sldMk cId="2126786480" sldId="277"/>
            <ac:spMk id="3" creationId="{3C030C3F-5CE4-A379-26E6-9FAEFE44501F}"/>
          </ac:spMkLst>
        </pc:spChg>
      </pc:sldChg>
      <pc:sldChg chg="addSp delSp modSp new mod">
        <pc:chgData name="Arunkumar Ramasamy" userId="e4595f340b3f0187" providerId="LiveId" clId="{240E6C4F-ACF9-4941-A36F-D22C54A4CE23}" dt="2025-06-29T23:21:00.624" v="1487" actId="6549"/>
        <pc:sldMkLst>
          <pc:docMk/>
          <pc:sldMk cId="2363355530" sldId="278"/>
        </pc:sldMkLst>
        <pc:spChg chg="mod">
          <ac:chgData name="Arunkumar Ramasamy" userId="e4595f340b3f0187" providerId="LiveId" clId="{240E6C4F-ACF9-4941-A36F-D22C54A4CE23}" dt="2025-06-29T23:17:36.775" v="1374"/>
          <ac:spMkLst>
            <pc:docMk/>
            <pc:sldMk cId="2363355530" sldId="278"/>
            <ac:spMk id="2" creationId="{DBB2E007-6F31-A00E-F452-D68497942EB7}"/>
          </ac:spMkLst>
        </pc:spChg>
        <pc:spChg chg="mod">
          <ac:chgData name="Arunkumar Ramasamy" userId="e4595f340b3f0187" providerId="LiveId" clId="{240E6C4F-ACF9-4941-A36F-D22C54A4CE23}" dt="2025-06-29T23:21:00.624" v="1487" actId="6549"/>
          <ac:spMkLst>
            <pc:docMk/>
            <pc:sldMk cId="2363355530" sldId="278"/>
            <ac:spMk id="3" creationId="{EAB5409C-0473-B358-D8A2-30D96F5AE235}"/>
          </ac:spMkLst>
        </pc:spChg>
        <pc:spChg chg="add del">
          <ac:chgData name="Arunkumar Ramasamy" userId="e4595f340b3f0187" providerId="LiveId" clId="{240E6C4F-ACF9-4941-A36F-D22C54A4CE23}" dt="2025-06-29T23:17:34.382" v="1373" actId="22"/>
          <ac:spMkLst>
            <pc:docMk/>
            <pc:sldMk cId="2363355530" sldId="278"/>
            <ac:spMk id="5" creationId="{CCE5A8A2-AD8F-BA56-D9AB-1D3A72F9431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04B8D-C797-F913-3664-7D203BA1DE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B8FD9D4-01E0-CD4E-B743-AAFC61B0A6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A9C21D2-30FB-8201-9641-152E923BF9E3}"/>
              </a:ext>
            </a:extLst>
          </p:cNvPr>
          <p:cNvSpPr>
            <a:spLocks noGrp="1"/>
          </p:cNvSpPr>
          <p:nvPr>
            <p:ph type="dt" sz="half" idx="10"/>
          </p:nvPr>
        </p:nvSpPr>
        <p:spPr/>
        <p:txBody>
          <a:bodyPr/>
          <a:lstStyle/>
          <a:p>
            <a:fld id="{3CC28966-A51A-403F-AA52-6C2E145FB520}" type="datetimeFigureOut">
              <a:rPr lang="en-IN" smtClean="0"/>
              <a:t>30-06-2025</a:t>
            </a:fld>
            <a:endParaRPr lang="en-IN"/>
          </a:p>
        </p:txBody>
      </p:sp>
      <p:sp>
        <p:nvSpPr>
          <p:cNvPr id="5" name="Footer Placeholder 4">
            <a:extLst>
              <a:ext uri="{FF2B5EF4-FFF2-40B4-BE49-F238E27FC236}">
                <a16:creationId xmlns:a16="http://schemas.microsoft.com/office/drawing/2014/main" id="{86AA5D55-93F3-A316-307B-7C81FF00EC4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D574828-61D8-6DAB-8FB1-DF28D2588D27}"/>
              </a:ext>
            </a:extLst>
          </p:cNvPr>
          <p:cNvSpPr>
            <a:spLocks noGrp="1"/>
          </p:cNvSpPr>
          <p:nvPr>
            <p:ph type="sldNum" sz="quarter" idx="12"/>
          </p:nvPr>
        </p:nvSpPr>
        <p:spPr/>
        <p:txBody>
          <a:bodyPr/>
          <a:lstStyle/>
          <a:p>
            <a:fld id="{9AF6C7A5-5B17-4582-8A54-0A4223B36EB0}" type="slidenum">
              <a:rPr lang="en-IN" smtClean="0"/>
              <a:t>‹#›</a:t>
            </a:fld>
            <a:endParaRPr lang="en-IN"/>
          </a:p>
        </p:txBody>
      </p:sp>
    </p:spTree>
    <p:extLst>
      <p:ext uri="{BB962C8B-B14F-4D97-AF65-F5344CB8AC3E}">
        <p14:creationId xmlns:p14="http://schemas.microsoft.com/office/powerpoint/2010/main" val="2545369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D0483-7341-D225-4597-B5715C2C050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C3CB911-CC82-24A6-58B2-0D107E2661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723A0D4-7D0C-810A-0185-CB25FDD8DB62}"/>
              </a:ext>
            </a:extLst>
          </p:cNvPr>
          <p:cNvSpPr>
            <a:spLocks noGrp="1"/>
          </p:cNvSpPr>
          <p:nvPr>
            <p:ph type="dt" sz="half" idx="10"/>
          </p:nvPr>
        </p:nvSpPr>
        <p:spPr/>
        <p:txBody>
          <a:bodyPr/>
          <a:lstStyle/>
          <a:p>
            <a:fld id="{3CC28966-A51A-403F-AA52-6C2E145FB520}" type="datetimeFigureOut">
              <a:rPr lang="en-IN" smtClean="0"/>
              <a:t>30-06-2025</a:t>
            </a:fld>
            <a:endParaRPr lang="en-IN"/>
          </a:p>
        </p:txBody>
      </p:sp>
      <p:sp>
        <p:nvSpPr>
          <p:cNvPr id="5" name="Footer Placeholder 4">
            <a:extLst>
              <a:ext uri="{FF2B5EF4-FFF2-40B4-BE49-F238E27FC236}">
                <a16:creationId xmlns:a16="http://schemas.microsoft.com/office/drawing/2014/main" id="{E4436B8D-DA74-F8D3-C0AE-412F72BAC5B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E4AD0E4-58B0-B2AC-2DE9-A626F1AECBF7}"/>
              </a:ext>
            </a:extLst>
          </p:cNvPr>
          <p:cNvSpPr>
            <a:spLocks noGrp="1"/>
          </p:cNvSpPr>
          <p:nvPr>
            <p:ph type="sldNum" sz="quarter" idx="12"/>
          </p:nvPr>
        </p:nvSpPr>
        <p:spPr/>
        <p:txBody>
          <a:bodyPr/>
          <a:lstStyle/>
          <a:p>
            <a:fld id="{9AF6C7A5-5B17-4582-8A54-0A4223B36EB0}" type="slidenum">
              <a:rPr lang="en-IN" smtClean="0"/>
              <a:t>‹#›</a:t>
            </a:fld>
            <a:endParaRPr lang="en-IN"/>
          </a:p>
        </p:txBody>
      </p:sp>
    </p:spTree>
    <p:extLst>
      <p:ext uri="{BB962C8B-B14F-4D97-AF65-F5344CB8AC3E}">
        <p14:creationId xmlns:p14="http://schemas.microsoft.com/office/powerpoint/2010/main" val="2275409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54B114-D192-44CF-0855-437FAE222DA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8079100-B186-CD8E-5A97-5457E76811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76DE037-6178-9E7D-3856-56DE7BF7D6D4}"/>
              </a:ext>
            </a:extLst>
          </p:cNvPr>
          <p:cNvSpPr>
            <a:spLocks noGrp="1"/>
          </p:cNvSpPr>
          <p:nvPr>
            <p:ph type="dt" sz="half" idx="10"/>
          </p:nvPr>
        </p:nvSpPr>
        <p:spPr/>
        <p:txBody>
          <a:bodyPr/>
          <a:lstStyle/>
          <a:p>
            <a:fld id="{3CC28966-A51A-403F-AA52-6C2E145FB520}" type="datetimeFigureOut">
              <a:rPr lang="en-IN" smtClean="0"/>
              <a:t>30-06-2025</a:t>
            </a:fld>
            <a:endParaRPr lang="en-IN"/>
          </a:p>
        </p:txBody>
      </p:sp>
      <p:sp>
        <p:nvSpPr>
          <p:cNvPr id="5" name="Footer Placeholder 4">
            <a:extLst>
              <a:ext uri="{FF2B5EF4-FFF2-40B4-BE49-F238E27FC236}">
                <a16:creationId xmlns:a16="http://schemas.microsoft.com/office/drawing/2014/main" id="{C1E425D8-A555-4BC3-B16E-FF7A4B8C14B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EFBA19B-B065-F8A7-9A0C-55D8FE0F146E}"/>
              </a:ext>
            </a:extLst>
          </p:cNvPr>
          <p:cNvSpPr>
            <a:spLocks noGrp="1"/>
          </p:cNvSpPr>
          <p:nvPr>
            <p:ph type="sldNum" sz="quarter" idx="12"/>
          </p:nvPr>
        </p:nvSpPr>
        <p:spPr/>
        <p:txBody>
          <a:bodyPr/>
          <a:lstStyle/>
          <a:p>
            <a:fld id="{9AF6C7A5-5B17-4582-8A54-0A4223B36EB0}" type="slidenum">
              <a:rPr lang="en-IN" smtClean="0"/>
              <a:t>‹#›</a:t>
            </a:fld>
            <a:endParaRPr lang="en-IN"/>
          </a:p>
        </p:txBody>
      </p:sp>
    </p:spTree>
    <p:extLst>
      <p:ext uri="{BB962C8B-B14F-4D97-AF65-F5344CB8AC3E}">
        <p14:creationId xmlns:p14="http://schemas.microsoft.com/office/powerpoint/2010/main" val="2513265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16B84-1F36-A6A5-3F35-E824D8A5F97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28B9CCC-0D6C-8B7F-9B63-F097C60E4A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41F6275-3AB8-D7CF-46F0-DEDE7875E30A}"/>
              </a:ext>
            </a:extLst>
          </p:cNvPr>
          <p:cNvSpPr>
            <a:spLocks noGrp="1"/>
          </p:cNvSpPr>
          <p:nvPr>
            <p:ph type="dt" sz="half" idx="10"/>
          </p:nvPr>
        </p:nvSpPr>
        <p:spPr/>
        <p:txBody>
          <a:bodyPr/>
          <a:lstStyle/>
          <a:p>
            <a:fld id="{3CC28966-A51A-403F-AA52-6C2E145FB520}" type="datetimeFigureOut">
              <a:rPr lang="en-IN" smtClean="0"/>
              <a:t>30-06-2025</a:t>
            </a:fld>
            <a:endParaRPr lang="en-IN"/>
          </a:p>
        </p:txBody>
      </p:sp>
      <p:sp>
        <p:nvSpPr>
          <p:cNvPr id="5" name="Footer Placeholder 4">
            <a:extLst>
              <a:ext uri="{FF2B5EF4-FFF2-40B4-BE49-F238E27FC236}">
                <a16:creationId xmlns:a16="http://schemas.microsoft.com/office/drawing/2014/main" id="{6D3F2046-4757-E1D2-AF02-DABDC06BA48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5AAEFFB-7931-3FCB-4987-C3E667E75AEE}"/>
              </a:ext>
            </a:extLst>
          </p:cNvPr>
          <p:cNvSpPr>
            <a:spLocks noGrp="1"/>
          </p:cNvSpPr>
          <p:nvPr>
            <p:ph type="sldNum" sz="quarter" idx="12"/>
          </p:nvPr>
        </p:nvSpPr>
        <p:spPr/>
        <p:txBody>
          <a:bodyPr/>
          <a:lstStyle/>
          <a:p>
            <a:fld id="{9AF6C7A5-5B17-4582-8A54-0A4223B36EB0}" type="slidenum">
              <a:rPr lang="en-IN" smtClean="0"/>
              <a:t>‹#›</a:t>
            </a:fld>
            <a:endParaRPr lang="en-IN"/>
          </a:p>
        </p:txBody>
      </p:sp>
    </p:spTree>
    <p:extLst>
      <p:ext uri="{BB962C8B-B14F-4D97-AF65-F5344CB8AC3E}">
        <p14:creationId xmlns:p14="http://schemas.microsoft.com/office/powerpoint/2010/main" val="34309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A209A-B2E0-5362-F5CF-969933E3FE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CEF0897-B306-C6DC-CD16-B3FC910A87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51C84B-08E8-02A1-E2C6-2936B8D112FA}"/>
              </a:ext>
            </a:extLst>
          </p:cNvPr>
          <p:cNvSpPr>
            <a:spLocks noGrp="1"/>
          </p:cNvSpPr>
          <p:nvPr>
            <p:ph type="dt" sz="half" idx="10"/>
          </p:nvPr>
        </p:nvSpPr>
        <p:spPr/>
        <p:txBody>
          <a:bodyPr/>
          <a:lstStyle/>
          <a:p>
            <a:fld id="{3CC28966-A51A-403F-AA52-6C2E145FB520}" type="datetimeFigureOut">
              <a:rPr lang="en-IN" smtClean="0"/>
              <a:t>30-06-2025</a:t>
            </a:fld>
            <a:endParaRPr lang="en-IN"/>
          </a:p>
        </p:txBody>
      </p:sp>
      <p:sp>
        <p:nvSpPr>
          <p:cNvPr id="5" name="Footer Placeholder 4">
            <a:extLst>
              <a:ext uri="{FF2B5EF4-FFF2-40B4-BE49-F238E27FC236}">
                <a16:creationId xmlns:a16="http://schemas.microsoft.com/office/drawing/2014/main" id="{2847F553-9469-CF83-1629-8CD5E01583F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0B2B71B-2EF1-98EE-A536-98DB8AB47F15}"/>
              </a:ext>
            </a:extLst>
          </p:cNvPr>
          <p:cNvSpPr>
            <a:spLocks noGrp="1"/>
          </p:cNvSpPr>
          <p:nvPr>
            <p:ph type="sldNum" sz="quarter" idx="12"/>
          </p:nvPr>
        </p:nvSpPr>
        <p:spPr/>
        <p:txBody>
          <a:bodyPr/>
          <a:lstStyle/>
          <a:p>
            <a:fld id="{9AF6C7A5-5B17-4582-8A54-0A4223B36EB0}" type="slidenum">
              <a:rPr lang="en-IN" smtClean="0"/>
              <a:t>‹#›</a:t>
            </a:fld>
            <a:endParaRPr lang="en-IN"/>
          </a:p>
        </p:txBody>
      </p:sp>
    </p:spTree>
    <p:extLst>
      <p:ext uri="{BB962C8B-B14F-4D97-AF65-F5344CB8AC3E}">
        <p14:creationId xmlns:p14="http://schemas.microsoft.com/office/powerpoint/2010/main" val="133902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5F5F6-B991-24E7-EE38-CBA826D5618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80E476A-7997-A524-CE33-F2DD1F5F60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4C7A46B-8D3B-699B-1851-BF1DAAFDE4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4F83E5C-0830-F9E4-2665-164EB55F364A}"/>
              </a:ext>
            </a:extLst>
          </p:cNvPr>
          <p:cNvSpPr>
            <a:spLocks noGrp="1"/>
          </p:cNvSpPr>
          <p:nvPr>
            <p:ph type="dt" sz="half" idx="10"/>
          </p:nvPr>
        </p:nvSpPr>
        <p:spPr/>
        <p:txBody>
          <a:bodyPr/>
          <a:lstStyle/>
          <a:p>
            <a:fld id="{3CC28966-A51A-403F-AA52-6C2E145FB520}" type="datetimeFigureOut">
              <a:rPr lang="en-IN" smtClean="0"/>
              <a:t>30-06-2025</a:t>
            </a:fld>
            <a:endParaRPr lang="en-IN"/>
          </a:p>
        </p:txBody>
      </p:sp>
      <p:sp>
        <p:nvSpPr>
          <p:cNvPr id="6" name="Footer Placeholder 5">
            <a:extLst>
              <a:ext uri="{FF2B5EF4-FFF2-40B4-BE49-F238E27FC236}">
                <a16:creationId xmlns:a16="http://schemas.microsoft.com/office/drawing/2014/main" id="{11F5DDE0-8F7A-5E10-D0E4-3E88694F3A8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5DD90BC-F35C-4929-FA63-5D85D6F4BAD3}"/>
              </a:ext>
            </a:extLst>
          </p:cNvPr>
          <p:cNvSpPr>
            <a:spLocks noGrp="1"/>
          </p:cNvSpPr>
          <p:nvPr>
            <p:ph type="sldNum" sz="quarter" idx="12"/>
          </p:nvPr>
        </p:nvSpPr>
        <p:spPr/>
        <p:txBody>
          <a:bodyPr/>
          <a:lstStyle/>
          <a:p>
            <a:fld id="{9AF6C7A5-5B17-4582-8A54-0A4223B36EB0}" type="slidenum">
              <a:rPr lang="en-IN" smtClean="0"/>
              <a:t>‹#›</a:t>
            </a:fld>
            <a:endParaRPr lang="en-IN"/>
          </a:p>
        </p:txBody>
      </p:sp>
    </p:spTree>
    <p:extLst>
      <p:ext uri="{BB962C8B-B14F-4D97-AF65-F5344CB8AC3E}">
        <p14:creationId xmlns:p14="http://schemas.microsoft.com/office/powerpoint/2010/main" val="1234173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7F21E-6420-36FE-5DF3-D956B36983B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0DCBA54-1367-5FFB-1819-061D2117C3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0E9284-4380-C893-788A-790D7C98A8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A841583-52A3-5273-3822-28CF05C9CE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56F3D9-1C6B-9820-7B85-FAB5DA35F3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47DD0D1-E7E1-348C-16D1-13CE86FACA37}"/>
              </a:ext>
            </a:extLst>
          </p:cNvPr>
          <p:cNvSpPr>
            <a:spLocks noGrp="1"/>
          </p:cNvSpPr>
          <p:nvPr>
            <p:ph type="dt" sz="half" idx="10"/>
          </p:nvPr>
        </p:nvSpPr>
        <p:spPr/>
        <p:txBody>
          <a:bodyPr/>
          <a:lstStyle/>
          <a:p>
            <a:fld id="{3CC28966-A51A-403F-AA52-6C2E145FB520}" type="datetimeFigureOut">
              <a:rPr lang="en-IN" smtClean="0"/>
              <a:t>30-06-2025</a:t>
            </a:fld>
            <a:endParaRPr lang="en-IN"/>
          </a:p>
        </p:txBody>
      </p:sp>
      <p:sp>
        <p:nvSpPr>
          <p:cNvPr id="8" name="Footer Placeholder 7">
            <a:extLst>
              <a:ext uri="{FF2B5EF4-FFF2-40B4-BE49-F238E27FC236}">
                <a16:creationId xmlns:a16="http://schemas.microsoft.com/office/drawing/2014/main" id="{9A438007-B71B-C156-0BD4-77F67A065B6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78F06EEE-5CC8-A971-653A-6304CBD68E49}"/>
              </a:ext>
            </a:extLst>
          </p:cNvPr>
          <p:cNvSpPr>
            <a:spLocks noGrp="1"/>
          </p:cNvSpPr>
          <p:nvPr>
            <p:ph type="sldNum" sz="quarter" idx="12"/>
          </p:nvPr>
        </p:nvSpPr>
        <p:spPr/>
        <p:txBody>
          <a:bodyPr/>
          <a:lstStyle/>
          <a:p>
            <a:fld id="{9AF6C7A5-5B17-4582-8A54-0A4223B36EB0}" type="slidenum">
              <a:rPr lang="en-IN" smtClean="0"/>
              <a:t>‹#›</a:t>
            </a:fld>
            <a:endParaRPr lang="en-IN"/>
          </a:p>
        </p:txBody>
      </p:sp>
    </p:spTree>
    <p:extLst>
      <p:ext uri="{BB962C8B-B14F-4D97-AF65-F5344CB8AC3E}">
        <p14:creationId xmlns:p14="http://schemas.microsoft.com/office/powerpoint/2010/main" val="1392911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C872A-BDBC-8F89-C6B8-1BB05FB03CA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64F5426-E8A9-E21B-F3AB-9E8E020AE87D}"/>
              </a:ext>
            </a:extLst>
          </p:cNvPr>
          <p:cNvSpPr>
            <a:spLocks noGrp="1"/>
          </p:cNvSpPr>
          <p:nvPr>
            <p:ph type="dt" sz="half" idx="10"/>
          </p:nvPr>
        </p:nvSpPr>
        <p:spPr/>
        <p:txBody>
          <a:bodyPr/>
          <a:lstStyle/>
          <a:p>
            <a:fld id="{3CC28966-A51A-403F-AA52-6C2E145FB520}" type="datetimeFigureOut">
              <a:rPr lang="en-IN" smtClean="0"/>
              <a:t>30-06-2025</a:t>
            </a:fld>
            <a:endParaRPr lang="en-IN"/>
          </a:p>
        </p:txBody>
      </p:sp>
      <p:sp>
        <p:nvSpPr>
          <p:cNvPr id="4" name="Footer Placeholder 3">
            <a:extLst>
              <a:ext uri="{FF2B5EF4-FFF2-40B4-BE49-F238E27FC236}">
                <a16:creationId xmlns:a16="http://schemas.microsoft.com/office/drawing/2014/main" id="{96AF246A-7EF8-49E0-D18A-EDB5450493C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31DF575-619A-C0B8-BBCC-B8B310EA0630}"/>
              </a:ext>
            </a:extLst>
          </p:cNvPr>
          <p:cNvSpPr>
            <a:spLocks noGrp="1"/>
          </p:cNvSpPr>
          <p:nvPr>
            <p:ph type="sldNum" sz="quarter" idx="12"/>
          </p:nvPr>
        </p:nvSpPr>
        <p:spPr/>
        <p:txBody>
          <a:bodyPr/>
          <a:lstStyle/>
          <a:p>
            <a:fld id="{9AF6C7A5-5B17-4582-8A54-0A4223B36EB0}" type="slidenum">
              <a:rPr lang="en-IN" smtClean="0"/>
              <a:t>‹#›</a:t>
            </a:fld>
            <a:endParaRPr lang="en-IN"/>
          </a:p>
        </p:txBody>
      </p:sp>
    </p:spTree>
    <p:extLst>
      <p:ext uri="{BB962C8B-B14F-4D97-AF65-F5344CB8AC3E}">
        <p14:creationId xmlns:p14="http://schemas.microsoft.com/office/powerpoint/2010/main" val="2952780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D02AA4-750E-D947-699A-E1B1E416AAC3}"/>
              </a:ext>
            </a:extLst>
          </p:cNvPr>
          <p:cNvSpPr>
            <a:spLocks noGrp="1"/>
          </p:cNvSpPr>
          <p:nvPr>
            <p:ph type="dt" sz="half" idx="10"/>
          </p:nvPr>
        </p:nvSpPr>
        <p:spPr/>
        <p:txBody>
          <a:bodyPr/>
          <a:lstStyle/>
          <a:p>
            <a:fld id="{3CC28966-A51A-403F-AA52-6C2E145FB520}" type="datetimeFigureOut">
              <a:rPr lang="en-IN" smtClean="0"/>
              <a:t>30-06-2025</a:t>
            </a:fld>
            <a:endParaRPr lang="en-IN"/>
          </a:p>
        </p:txBody>
      </p:sp>
      <p:sp>
        <p:nvSpPr>
          <p:cNvPr id="3" name="Footer Placeholder 2">
            <a:extLst>
              <a:ext uri="{FF2B5EF4-FFF2-40B4-BE49-F238E27FC236}">
                <a16:creationId xmlns:a16="http://schemas.microsoft.com/office/drawing/2014/main" id="{D61057C9-E76B-563E-B140-04D8625B703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F4ADF41-C4E3-574A-3754-B36EE52D1B06}"/>
              </a:ext>
            </a:extLst>
          </p:cNvPr>
          <p:cNvSpPr>
            <a:spLocks noGrp="1"/>
          </p:cNvSpPr>
          <p:nvPr>
            <p:ph type="sldNum" sz="quarter" idx="12"/>
          </p:nvPr>
        </p:nvSpPr>
        <p:spPr/>
        <p:txBody>
          <a:bodyPr/>
          <a:lstStyle/>
          <a:p>
            <a:fld id="{9AF6C7A5-5B17-4582-8A54-0A4223B36EB0}" type="slidenum">
              <a:rPr lang="en-IN" smtClean="0"/>
              <a:t>‹#›</a:t>
            </a:fld>
            <a:endParaRPr lang="en-IN"/>
          </a:p>
        </p:txBody>
      </p:sp>
    </p:spTree>
    <p:extLst>
      <p:ext uri="{BB962C8B-B14F-4D97-AF65-F5344CB8AC3E}">
        <p14:creationId xmlns:p14="http://schemas.microsoft.com/office/powerpoint/2010/main" val="288099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F45E7-7A06-EAB5-9024-A7DECC58C0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447B159-DA96-CEA4-7227-6B31669198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C47F9F4-2321-6EC3-9032-7B2D381B74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E23776-6C47-1032-AB69-4529BFDF1C91}"/>
              </a:ext>
            </a:extLst>
          </p:cNvPr>
          <p:cNvSpPr>
            <a:spLocks noGrp="1"/>
          </p:cNvSpPr>
          <p:nvPr>
            <p:ph type="dt" sz="half" idx="10"/>
          </p:nvPr>
        </p:nvSpPr>
        <p:spPr/>
        <p:txBody>
          <a:bodyPr/>
          <a:lstStyle/>
          <a:p>
            <a:fld id="{3CC28966-A51A-403F-AA52-6C2E145FB520}" type="datetimeFigureOut">
              <a:rPr lang="en-IN" smtClean="0"/>
              <a:t>30-06-2025</a:t>
            </a:fld>
            <a:endParaRPr lang="en-IN"/>
          </a:p>
        </p:txBody>
      </p:sp>
      <p:sp>
        <p:nvSpPr>
          <p:cNvPr id="6" name="Footer Placeholder 5">
            <a:extLst>
              <a:ext uri="{FF2B5EF4-FFF2-40B4-BE49-F238E27FC236}">
                <a16:creationId xmlns:a16="http://schemas.microsoft.com/office/drawing/2014/main" id="{A6CEB006-737F-C882-04DA-9BD43410441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9EC5880-AF09-30AE-FCEC-7371CD34A1B9}"/>
              </a:ext>
            </a:extLst>
          </p:cNvPr>
          <p:cNvSpPr>
            <a:spLocks noGrp="1"/>
          </p:cNvSpPr>
          <p:nvPr>
            <p:ph type="sldNum" sz="quarter" idx="12"/>
          </p:nvPr>
        </p:nvSpPr>
        <p:spPr/>
        <p:txBody>
          <a:bodyPr/>
          <a:lstStyle/>
          <a:p>
            <a:fld id="{9AF6C7A5-5B17-4582-8A54-0A4223B36EB0}" type="slidenum">
              <a:rPr lang="en-IN" smtClean="0"/>
              <a:t>‹#›</a:t>
            </a:fld>
            <a:endParaRPr lang="en-IN"/>
          </a:p>
        </p:txBody>
      </p:sp>
    </p:spTree>
    <p:extLst>
      <p:ext uri="{BB962C8B-B14F-4D97-AF65-F5344CB8AC3E}">
        <p14:creationId xmlns:p14="http://schemas.microsoft.com/office/powerpoint/2010/main" val="2698891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D457D-71E5-ADE1-A822-C1469050AC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4AC537F7-99B0-DC38-7A69-DBCD6DBED0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95A4CD5-CE33-1B02-F6A8-F3C36C611A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F0888E-5B5C-77C4-4EC7-DC90634564EE}"/>
              </a:ext>
            </a:extLst>
          </p:cNvPr>
          <p:cNvSpPr>
            <a:spLocks noGrp="1"/>
          </p:cNvSpPr>
          <p:nvPr>
            <p:ph type="dt" sz="half" idx="10"/>
          </p:nvPr>
        </p:nvSpPr>
        <p:spPr/>
        <p:txBody>
          <a:bodyPr/>
          <a:lstStyle/>
          <a:p>
            <a:fld id="{3CC28966-A51A-403F-AA52-6C2E145FB520}" type="datetimeFigureOut">
              <a:rPr lang="en-IN" smtClean="0"/>
              <a:t>30-06-2025</a:t>
            </a:fld>
            <a:endParaRPr lang="en-IN"/>
          </a:p>
        </p:txBody>
      </p:sp>
      <p:sp>
        <p:nvSpPr>
          <p:cNvPr id="6" name="Footer Placeholder 5">
            <a:extLst>
              <a:ext uri="{FF2B5EF4-FFF2-40B4-BE49-F238E27FC236}">
                <a16:creationId xmlns:a16="http://schemas.microsoft.com/office/drawing/2014/main" id="{0C63CAEA-F0B4-6159-D62E-D3D7E9D649A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464EA4E-77C6-4EAA-D0C9-092C57FA5493}"/>
              </a:ext>
            </a:extLst>
          </p:cNvPr>
          <p:cNvSpPr>
            <a:spLocks noGrp="1"/>
          </p:cNvSpPr>
          <p:nvPr>
            <p:ph type="sldNum" sz="quarter" idx="12"/>
          </p:nvPr>
        </p:nvSpPr>
        <p:spPr/>
        <p:txBody>
          <a:bodyPr/>
          <a:lstStyle/>
          <a:p>
            <a:fld id="{9AF6C7A5-5B17-4582-8A54-0A4223B36EB0}" type="slidenum">
              <a:rPr lang="en-IN" smtClean="0"/>
              <a:t>‹#›</a:t>
            </a:fld>
            <a:endParaRPr lang="en-IN"/>
          </a:p>
        </p:txBody>
      </p:sp>
    </p:spTree>
    <p:extLst>
      <p:ext uri="{BB962C8B-B14F-4D97-AF65-F5344CB8AC3E}">
        <p14:creationId xmlns:p14="http://schemas.microsoft.com/office/powerpoint/2010/main" val="3166221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F65C2B-9EEC-E2DC-579A-17D15C31F3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8CE36D0-1B01-6DB2-CEB0-7F2783D822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5E8698F-E8AD-567D-89A0-6E712672ED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28966-A51A-403F-AA52-6C2E145FB520}" type="datetimeFigureOut">
              <a:rPr lang="en-IN" smtClean="0"/>
              <a:t>30-06-2025</a:t>
            </a:fld>
            <a:endParaRPr lang="en-IN"/>
          </a:p>
        </p:txBody>
      </p:sp>
      <p:sp>
        <p:nvSpPr>
          <p:cNvPr id="5" name="Footer Placeholder 4">
            <a:extLst>
              <a:ext uri="{FF2B5EF4-FFF2-40B4-BE49-F238E27FC236}">
                <a16:creationId xmlns:a16="http://schemas.microsoft.com/office/drawing/2014/main" id="{AA2830C5-F458-321E-0010-2712294EAF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66765D9-BD48-E3A5-04C8-0CD4AD4F99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F6C7A5-5B17-4582-8A54-0A4223B36EB0}" type="slidenum">
              <a:rPr lang="en-IN" smtClean="0"/>
              <a:t>‹#›</a:t>
            </a:fld>
            <a:endParaRPr lang="en-IN"/>
          </a:p>
        </p:txBody>
      </p:sp>
    </p:spTree>
    <p:extLst>
      <p:ext uri="{BB962C8B-B14F-4D97-AF65-F5344CB8AC3E}">
        <p14:creationId xmlns:p14="http://schemas.microsoft.com/office/powerpoint/2010/main" val="2870943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2B8BC-EC80-7C20-99B6-6282EA7744CA}"/>
              </a:ext>
            </a:extLst>
          </p:cNvPr>
          <p:cNvSpPr>
            <a:spLocks noGrp="1"/>
          </p:cNvSpPr>
          <p:nvPr>
            <p:ph type="ctrTitle"/>
          </p:nvPr>
        </p:nvSpPr>
        <p:spPr/>
        <p:txBody>
          <a:bodyPr/>
          <a:lstStyle/>
          <a:p>
            <a:r>
              <a:rPr lang="en-IN" dirty="0"/>
              <a:t>Ch 3 – Current Electricity</a:t>
            </a:r>
          </a:p>
        </p:txBody>
      </p:sp>
      <p:sp>
        <p:nvSpPr>
          <p:cNvPr id="3" name="Subtitle 2">
            <a:extLst>
              <a:ext uri="{FF2B5EF4-FFF2-40B4-BE49-F238E27FC236}">
                <a16:creationId xmlns:a16="http://schemas.microsoft.com/office/drawing/2014/main" id="{DDEE9B9D-3DE9-ED2E-37FD-B09E7B9AEB85}"/>
              </a:ext>
            </a:extLst>
          </p:cNvPr>
          <p:cNvSpPr>
            <a:spLocks noGrp="1"/>
          </p:cNvSpPr>
          <p:nvPr>
            <p:ph type="subTitle" idx="1"/>
          </p:nvPr>
        </p:nvSpPr>
        <p:spPr/>
        <p:txBody>
          <a:bodyPr/>
          <a:lstStyle/>
          <a:p>
            <a:endParaRPr lang="en-IN"/>
          </a:p>
        </p:txBody>
      </p:sp>
      <p:pic>
        <p:nvPicPr>
          <p:cNvPr id="4" name="Picture 3" descr="logo_left_resized.png"/>
          <p:cNvPicPr>
            <a:picLocks noChangeAspect="1"/>
          </p:cNvPicPr>
          <p:nvPr/>
        </p:nvPicPr>
        <p:blipFill>
          <a:blip r:embed="rId2"/>
          <a:stretch>
            <a:fillRect/>
          </a:stretch>
        </p:blipFill>
        <p:spPr>
          <a:xfrm>
            <a:off x="182880" y="91440"/>
            <a:ext cx="694944" cy="731520"/>
          </a:xfrm>
          <a:prstGeom prst="rect">
            <a:avLst/>
          </a:prstGeom>
        </p:spPr>
      </p:pic>
      <p:pic>
        <p:nvPicPr>
          <p:cNvPr id="5" name="Picture 4" descr="logo_right_resized.png"/>
          <p:cNvPicPr>
            <a:picLocks noChangeAspect="1"/>
          </p:cNvPicPr>
          <p:nvPr/>
        </p:nvPicPr>
        <p:blipFill>
          <a:blip r:embed="rId3"/>
          <a:stretch>
            <a:fillRect/>
          </a:stretch>
        </p:blipFill>
        <p:spPr>
          <a:xfrm>
            <a:off x="8046720" y="91440"/>
            <a:ext cx="1239864" cy="731520"/>
          </a:xfrm>
          <a:prstGeom prst="rect">
            <a:avLst/>
          </a:prstGeom>
        </p:spPr>
      </p:pic>
    </p:spTree>
    <p:extLst>
      <p:ext uri="{BB962C8B-B14F-4D97-AF65-F5344CB8AC3E}">
        <p14:creationId xmlns:p14="http://schemas.microsoft.com/office/powerpoint/2010/main" val="3169804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54E19-46E9-D273-2C47-2D13D73A944C}"/>
              </a:ext>
            </a:extLst>
          </p:cNvPr>
          <p:cNvSpPr>
            <a:spLocks noGrp="1"/>
          </p:cNvSpPr>
          <p:nvPr>
            <p:ph type="title"/>
          </p:nvPr>
        </p:nvSpPr>
        <p:spPr/>
        <p:txBody>
          <a:bodyPr/>
          <a:lstStyle/>
          <a:p>
            <a:r>
              <a:rPr lang="en-IN" dirty="0"/>
              <a:t>Graph(Ohm’s Law): Straight line passing through the origin</a:t>
            </a:r>
          </a:p>
        </p:txBody>
      </p:sp>
      <p:pic>
        <p:nvPicPr>
          <p:cNvPr id="6" name="Content Placeholder 5">
            <a:extLst>
              <a:ext uri="{FF2B5EF4-FFF2-40B4-BE49-F238E27FC236}">
                <a16:creationId xmlns:a16="http://schemas.microsoft.com/office/drawing/2014/main" id="{0D73A41D-45E5-82C0-69AB-C68BE7430402}"/>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200" y="2058194"/>
            <a:ext cx="5181600" cy="3886200"/>
          </a:xfrm>
        </p:spPr>
      </p:pic>
      <p:pic>
        <p:nvPicPr>
          <p:cNvPr id="8" name="Content Placeholder 7">
            <a:extLst>
              <a:ext uri="{FF2B5EF4-FFF2-40B4-BE49-F238E27FC236}">
                <a16:creationId xmlns:a16="http://schemas.microsoft.com/office/drawing/2014/main" id="{628D4DC5-2F9F-CB82-5FD9-EC26959ED4D7}"/>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34679" y="2236498"/>
            <a:ext cx="5056642" cy="3529591"/>
          </a:xfrm>
        </p:spPr>
      </p:pic>
      <p:pic>
        <p:nvPicPr>
          <p:cNvPr id="9" name="Picture 8" descr="logo_left_resized.png"/>
          <p:cNvPicPr>
            <a:picLocks noChangeAspect="1"/>
          </p:cNvPicPr>
          <p:nvPr/>
        </p:nvPicPr>
        <p:blipFill>
          <a:blip r:embed="rId4"/>
          <a:stretch>
            <a:fillRect/>
          </a:stretch>
        </p:blipFill>
        <p:spPr>
          <a:xfrm>
            <a:off x="182880" y="91440"/>
            <a:ext cx="694944" cy="731520"/>
          </a:xfrm>
          <a:prstGeom prst="rect">
            <a:avLst/>
          </a:prstGeom>
        </p:spPr>
      </p:pic>
      <p:pic>
        <p:nvPicPr>
          <p:cNvPr id="10" name="Picture 9" descr="logo_right_resized.png"/>
          <p:cNvPicPr>
            <a:picLocks noChangeAspect="1"/>
          </p:cNvPicPr>
          <p:nvPr/>
        </p:nvPicPr>
        <p:blipFill>
          <a:blip r:embed="rId5"/>
          <a:stretch>
            <a:fillRect/>
          </a:stretch>
        </p:blipFill>
        <p:spPr>
          <a:xfrm>
            <a:off x="10601077" y="91440"/>
            <a:ext cx="1239864" cy="731520"/>
          </a:xfrm>
          <a:prstGeom prst="rect">
            <a:avLst/>
          </a:prstGeom>
        </p:spPr>
      </p:pic>
    </p:spTree>
    <p:extLst>
      <p:ext uri="{BB962C8B-B14F-4D97-AF65-F5344CB8AC3E}">
        <p14:creationId xmlns:p14="http://schemas.microsoft.com/office/powerpoint/2010/main" val="2159206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13E9D-3CBB-0593-4BBD-1E1F6E48E2CB}"/>
              </a:ext>
            </a:extLst>
          </p:cNvPr>
          <p:cNvSpPr>
            <a:spLocks noGrp="1"/>
          </p:cNvSpPr>
          <p:nvPr>
            <p:ph type="title"/>
          </p:nvPr>
        </p:nvSpPr>
        <p:spPr/>
        <p:txBody>
          <a:bodyPr/>
          <a:lstStyle/>
          <a:p>
            <a:r>
              <a:rPr lang="en-IN" dirty="0"/>
              <a:t>Resistance and cause of resistance:</a:t>
            </a:r>
          </a:p>
        </p:txBody>
      </p:sp>
      <p:sp>
        <p:nvSpPr>
          <p:cNvPr id="4" name="Content Placeholder 3">
            <a:extLst>
              <a:ext uri="{FF2B5EF4-FFF2-40B4-BE49-F238E27FC236}">
                <a16:creationId xmlns:a16="http://schemas.microsoft.com/office/drawing/2014/main" id="{2FCC869A-5907-FFE9-03A3-C2F66420FA36}"/>
              </a:ext>
            </a:extLst>
          </p:cNvPr>
          <p:cNvSpPr>
            <a:spLocks noGrp="1"/>
          </p:cNvSpPr>
          <p:nvPr>
            <p:ph idx="1"/>
          </p:nvPr>
        </p:nvSpPr>
        <p:spPr/>
        <p:txBody>
          <a:bodyPr/>
          <a:lstStyle/>
          <a:p>
            <a:r>
              <a:rPr lang="en-US" dirty="0"/>
              <a:t>The obstruction offered to the flow of current by the conductor. </a:t>
            </a:r>
          </a:p>
          <a:p>
            <a:r>
              <a:rPr lang="en-US" dirty="0"/>
              <a:t>The wire is not hollow but filled with atoms. The negatively charged electrons were obstructed by copper ions.</a:t>
            </a:r>
          </a:p>
          <a:p>
            <a:r>
              <a:rPr lang="en-US" dirty="0"/>
              <a:t>The material itself is offering resistance and the copper atoms present in the material is offering resistance to the flow of electrons and therefore we can conclude these copper atoms are the cause for the resistance and hence the velocity is slow. So, we are naming it as drift velocity.</a:t>
            </a:r>
          </a:p>
          <a:p>
            <a:endParaRPr lang="en-US" dirty="0"/>
          </a:p>
          <a:p>
            <a:endParaRPr lang="en-IN" dirty="0"/>
          </a:p>
        </p:txBody>
      </p:sp>
      <p:pic>
        <p:nvPicPr>
          <p:cNvPr id="5" name="Picture 4" descr="logo_left_resized.png"/>
          <p:cNvPicPr>
            <a:picLocks noChangeAspect="1"/>
          </p:cNvPicPr>
          <p:nvPr/>
        </p:nvPicPr>
        <p:blipFill>
          <a:blip r:embed="rId2"/>
          <a:stretch>
            <a:fillRect/>
          </a:stretch>
        </p:blipFill>
        <p:spPr>
          <a:xfrm>
            <a:off x="182880" y="91440"/>
            <a:ext cx="694944" cy="731520"/>
          </a:xfrm>
          <a:prstGeom prst="rect">
            <a:avLst/>
          </a:prstGeom>
        </p:spPr>
      </p:pic>
      <p:pic>
        <p:nvPicPr>
          <p:cNvPr id="6" name="Picture 5" descr="logo_right_resized.png"/>
          <p:cNvPicPr>
            <a:picLocks noChangeAspect="1"/>
          </p:cNvPicPr>
          <p:nvPr/>
        </p:nvPicPr>
        <p:blipFill>
          <a:blip r:embed="rId3"/>
          <a:stretch>
            <a:fillRect/>
          </a:stretch>
        </p:blipFill>
        <p:spPr>
          <a:xfrm>
            <a:off x="8046720" y="91440"/>
            <a:ext cx="1239864" cy="731520"/>
          </a:xfrm>
          <a:prstGeom prst="rect">
            <a:avLst/>
          </a:prstGeom>
        </p:spPr>
      </p:pic>
    </p:spTree>
    <p:extLst>
      <p:ext uri="{BB962C8B-B14F-4D97-AF65-F5344CB8AC3E}">
        <p14:creationId xmlns:p14="http://schemas.microsoft.com/office/powerpoint/2010/main" val="3254553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413FC-399F-BB0F-BD08-1E6C7AE708F5}"/>
              </a:ext>
            </a:extLst>
          </p:cNvPr>
          <p:cNvSpPr>
            <a:spLocks noGrp="1"/>
          </p:cNvSpPr>
          <p:nvPr>
            <p:ph type="title"/>
          </p:nvPr>
        </p:nvSpPr>
        <p:spPr/>
        <p:txBody>
          <a:bodyPr/>
          <a:lstStyle/>
          <a:p>
            <a:r>
              <a:rPr lang="en-IN" dirty="0"/>
              <a:t>Resistance by ohm’s law:</a:t>
            </a:r>
          </a:p>
        </p:txBody>
      </p:sp>
      <p:sp>
        <p:nvSpPr>
          <p:cNvPr id="3" name="Content Placeholder 2">
            <a:extLst>
              <a:ext uri="{FF2B5EF4-FFF2-40B4-BE49-F238E27FC236}">
                <a16:creationId xmlns:a16="http://schemas.microsoft.com/office/drawing/2014/main" id="{FB8E58E3-A63B-B6E3-AEE5-018639829049}"/>
              </a:ext>
            </a:extLst>
          </p:cNvPr>
          <p:cNvSpPr>
            <a:spLocks noGrp="1"/>
          </p:cNvSpPr>
          <p:nvPr>
            <p:ph idx="1"/>
          </p:nvPr>
        </p:nvSpPr>
        <p:spPr/>
        <p:txBody>
          <a:bodyPr/>
          <a:lstStyle/>
          <a:p>
            <a:r>
              <a:rPr lang="en-US" dirty="0"/>
              <a:t>Resistance of a conductor is numerically equal to the potential difference across its ends divided by the current through conductor.</a:t>
            </a:r>
          </a:p>
          <a:p>
            <a:r>
              <a:rPr lang="en-IN" dirty="0"/>
              <a:t>R = V / I</a:t>
            </a:r>
          </a:p>
          <a:p>
            <a:r>
              <a:rPr lang="en-IN" dirty="0"/>
              <a:t>I = V /R</a:t>
            </a:r>
          </a:p>
          <a:p>
            <a:r>
              <a:rPr lang="en-US" dirty="0"/>
              <a:t>If you increase the voltage, the factor R's relationship with I is higher the R, smaller the current, and vice versa.</a:t>
            </a:r>
          </a:p>
          <a:p>
            <a:endParaRPr lang="en-IN" dirty="0"/>
          </a:p>
        </p:txBody>
      </p:sp>
      <p:pic>
        <p:nvPicPr>
          <p:cNvPr id="4" name="Picture 3" descr="logo_left_resized.png"/>
          <p:cNvPicPr>
            <a:picLocks noChangeAspect="1"/>
          </p:cNvPicPr>
          <p:nvPr/>
        </p:nvPicPr>
        <p:blipFill>
          <a:blip r:embed="rId2"/>
          <a:stretch>
            <a:fillRect/>
          </a:stretch>
        </p:blipFill>
        <p:spPr>
          <a:xfrm>
            <a:off x="182880" y="91440"/>
            <a:ext cx="694944" cy="731520"/>
          </a:xfrm>
          <a:prstGeom prst="rect">
            <a:avLst/>
          </a:prstGeom>
        </p:spPr>
      </p:pic>
      <p:pic>
        <p:nvPicPr>
          <p:cNvPr id="5" name="Picture 4" descr="logo_right_resized.png"/>
          <p:cNvPicPr>
            <a:picLocks noChangeAspect="1"/>
          </p:cNvPicPr>
          <p:nvPr/>
        </p:nvPicPr>
        <p:blipFill>
          <a:blip r:embed="rId3"/>
          <a:stretch>
            <a:fillRect/>
          </a:stretch>
        </p:blipFill>
        <p:spPr>
          <a:xfrm>
            <a:off x="8046720" y="91440"/>
            <a:ext cx="1239864" cy="731520"/>
          </a:xfrm>
          <a:prstGeom prst="rect">
            <a:avLst/>
          </a:prstGeom>
        </p:spPr>
      </p:pic>
    </p:spTree>
    <p:extLst>
      <p:ext uri="{BB962C8B-B14F-4D97-AF65-F5344CB8AC3E}">
        <p14:creationId xmlns:p14="http://schemas.microsoft.com/office/powerpoint/2010/main" val="2265450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FDBA9-6471-421E-85A6-09E7C1BF2A26}"/>
              </a:ext>
            </a:extLst>
          </p:cNvPr>
          <p:cNvSpPr>
            <a:spLocks noGrp="1"/>
          </p:cNvSpPr>
          <p:nvPr>
            <p:ph type="title"/>
          </p:nvPr>
        </p:nvSpPr>
        <p:spPr/>
        <p:txBody>
          <a:bodyPr/>
          <a:lstStyle/>
          <a:p>
            <a:r>
              <a:rPr lang="en-IN" dirty="0"/>
              <a:t>Conductance(G):</a:t>
            </a:r>
          </a:p>
        </p:txBody>
      </p:sp>
      <p:sp>
        <p:nvSpPr>
          <p:cNvPr id="3" name="Content Placeholder 2">
            <a:extLst>
              <a:ext uri="{FF2B5EF4-FFF2-40B4-BE49-F238E27FC236}">
                <a16:creationId xmlns:a16="http://schemas.microsoft.com/office/drawing/2014/main" id="{2726F3D2-7CFE-5EFB-0840-6ECB9939A149}"/>
              </a:ext>
            </a:extLst>
          </p:cNvPr>
          <p:cNvSpPr>
            <a:spLocks noGrp="1"/>
          </p:cNvSpPr>
          <p:nvPr>
            <p:ph idx="1"/>
          </p:nvPr>
        </p:nvSpPr>
        <p:spPr/>
        <p:txBody>
          <a:bodyPr/>
          <a:lstStyle/>
          <a:p>
            <a:r>
              <a:rPr lang="en-US" dirty="0"/>
              <a:t>The reciprocal of resistance</a:t>
            </a:r>
          </a:p>
          <a:p>
            <a:r>
              <a:rPr lang="en-US" dirty="0"/>
              <a:t> symbol G</a:t>
            </a:r>
          </a:p>
          <a:p>
            <a:r>
              <a:rPr lang="en-US" dirty="0"/>
              <a:t> where G = 1 / R, </a:t>
            </a:r>
          </a:p>
          <a:p>
            <a:r>
              <a:rPr lang="en-US" dirty="0"/>
              <a:t>unit 1 / </a:t>
            </a:r>
            <a:r>
              <a:rPr lang="el-GR" dirty="0"/>
              <a:t>ꭥ</a:t>
            </a:r>
            <a:r>
              <a:rPr lang="en-US" dirty="0"/>
              <a:t>  = </a:t>
            </a:r>
            <a:r>
              <a:rPr lang="el-GR" dirty="0"/>
              <a:t>ꭥ</a:t>
            </a:r>
            <a:r>
              <a:rPr lang="en-IN" dirty="0"/>
              <a:t>-1    or </a:t>
            </a:r>
            <a:r>
              <a:rPr lang="en-US" dirty="0"/>
              <a:t> mho, or Siemens(S)</a:t>
            </a:r>
          </a:p>
          <a:p>
            <a:endParaRPr lang="en-IN" dirty="0"/>
          </a:p>
        </p:txBody>
      </p:sp>
      <p:pic>
        <p:nvPicPr>
          <p:cNvPr id="4" name="Picture 3" descr="logo_left_resized.png"/>
          <p:cNvPicPr>
            <a:picLocks noChangeAspect="1"/>
          </p:cNvPicPr>
          <p:nvPr/>
        </p:nvPicPr>
        <p:blipFill>
          <a:blip r:embed="rId2"/>
          <a:stretch>
            <a:fillRect/>
          </a:stretch>
        </p:blipFill>
        <p:spPr>
          <a:xfrm>
            <a:off x="182880" y="91440"/>
            <a:ext cx="694944" cy="731520"/>
          </a:xfrm>
          <a:prstGeom prst="rect">
            <a:avLst/>
          </a:prstGeom>
        </p:spPr>
      </p:pic>
      <p:pic>
        <p:nvPicPr>
          <p:cNvPr id="5" name="Picture 4" descr="logo_right_resized.png"/>
          <p:cNvPicPr>
            <a:picLocks noChangeAspect="1"/>
          </p:cNvPicPr>
          <p:nvPr/>
        </p:nvPicPr>
        <p:blipFill>
          <a:blip r:embed="rId3"/>
          <a:stretch>
            <a:fillRect/>
          </a:stretch>
        </p:blipFill>
        <p:spPr>
          <a:xfrm>
            <a:off x="8046720" y="91440"/>
            <a:ext cx="1239864" cy="731520"/>
          </a:xfrm>
          <a:prstGeom prst="rect">
            <a:avLst/>
          </a:prstGeom>
        </p:spPr>
      </p:pic>
    </p:spTree>
    <p:extLst>
      <p:ext uri="{BB962C8B-B14F-4D97-AF65-F5344CB8AC3E}">
        <p14:creationId xmlns:p14="http://schemas.microsoft.com/office/powerpoint/2010/main" val="1071479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D895A-6DEB-DB65-5AB9-A68C218F2960}"/>
              </a:ext>
            </a:extLst>
          </p:cNvPr>
          <p:cNvSpPr>
            <a:spLocks noGrp="1"/>
          </p:cNvSpPr>
          <p:nvPr>
            <p:ph type="title"/>
          </p:nvPr>
        </p:nvSpPr>
        <p:spPr>
          <a:xfrm>
            <a:off x="576470" y="365125"/>
            <a:ext cx="10777330" cy="1325563"/>
          </a:xfrm>
        </p:spPr>
        <p:txBody>
          <a:bodyPr/>
          <a:lstStyle/>
          <a:p>
            <a:r>
              <a:rPr lang="en-US" dirty="0"/>
              <a:t>Factors affecting the resistance of a conductor:</a:t>
            </a:r>
            <a:endParaRPr lang="en-IN" dirty="0"/>
          </a:p>
        </p:txBody>
      </p:sp>
      <p:sp>
        <p:nvSpPr>
          <p:cNvPr id="3" name="Content Placeholder 2">
            <a:extLst>
              <a:ext uri="{FF2B5EF4-FFF2-40B4-BE49-F238E27FC236}">
                <a16:creationId xmlns:a16="http://schemas.microsoft.com/office/drawing/2014/main" id="{F56EC7AA-5996-EDDC-C107-3AB11B3A998D}"/>
              </a:ext>
            </a:extLst>
          </p:cNvPr>
          <p:cNvSpPr>
            <a:spLocks noGrp="1"/>
          </p:cNvSpPr>
          <p:nvPr>
            <p:ph idx="1"/>
          </p:nvPr>
        </p:nvSpPr>
        <p:spPr/>
        <p:txBody>
          <a:bodyPr/>
          <a:lstStyle/>
          <a:p>
            <a:r>
              <a:rPr lang="en-US" dirty="0"/>
              <a:t> </a:t>
            </a:r>
            <a:r>
              <a:rPr lang="en-US" dirty="0">
                <a:highlight>
                  <a:srgbClr val="FFFF00"/>
                </a:highlight>
              </a:rPr>
              <a:t>Nature of conductor :(</a:t>
            </a:r>
            <a:r>
              <a:rPr lang="en-US" dirty="0"/>
              <a:t>like aluminum, iron, and copper)</a:t>
            </a:r>
          </a:p>
          <a:p>
            <a:r>
              <a:rPr lang="en-US" dirty="0">
                <a:highlight>
                  <a:srgbClr val="FFFF00"/>
                </a:highlight>
              </a:rPr>
              <a:t>Length of the conductor: </a:t>
            </a:r>
            <a:r>
              <a:rPr lang="en-US" dirty="0"/>
              <a:t>Longer the wire, more copper atoms will be there to obstruct the flow of electrons. Therefore, it will offer more resistance. So, R is directly proportional to L. </a:t>
            </a:r>
          </a:p>
          <a:p>
            <a:r>
              <a:rPr lang="en-US" dirty="0">
                <a:highlight>
                  <a:srgbClr val="FFFF00"/>
                </a:highlight>
              </a:rPr>
              <a:t>Thickness of the wire: </a:t>
            </a:r>
            <a:r>
              <a:rPr lang="en-US" dirty="0"/>
              <a:t>If area is more, there will be more space for the electrons to move. So, R is inversely proportional to 1 by a. </a:t>
            </a:r>
          </a:p>
          <a:p>
            <a:r>
              <a:rPr lang="en-US" dirty="0">
                <a:highlight>
                  <a:srgbClr val="FFFF00"/>
                </a:highlight>
              </a:rPr>
              <a:t>Temperature of the conductor:</a:t>
            </a:r>
          </a:p>
          <a:p>
            <a:endParaRPr lang="en-IN" dirty="0"/>
          </a:p>
        </p:txBody>
      </p:sp>
      <p:pic>
        <p:nvPicPr>
          <p:cNvPr id="4" name="Picture 3" descr="logo_left_resized.png"/>
          <p:cNvPicPr>
            <a:picLocks noChangeAspect="1"/>
          </p:cNvPicPr>
          <p:nvPr/>
        </p:nvPicPr>
        <p:blipFill>
          <a:blip r:embed="rId2"/>
          <a:stretch>
            <a:fillRect/>
          </a:stretch>
        </p:blipFill>
        <p:spPr>
          <a:xfrm>
            <a:off x="182880" y="91440"/>
            <a:ext cx="694944" cy="731520"/>
          </a:xfrm>
          <a:prstGeom prst="rect">
            <a:avLst/>
          </a:prstGeom>
        </p:spPr>
      </p:pic>
      <p:pic>
        <p:nvPicPr>
          <p:cNvPr id="5" name="Picture 4" descr="logo_right_resized.png"/>
          <p:cNvPicPr>
            <a:picLocks noChangeAspect="1"/>
          </p:cNvPicPr>
          <p:nvPr/>
        </p:nvPicPr>
        <p:blipFill>
          <a:blip r:embed="rId3"/>
          <a:stretch>
            <a:fillRect/>
          </a:stretch>
        </p:blipFill>
        <p:spPr>
          <a:xfrm>
            <a:off x="8046720" y="91440"/>
            <a:ext cx="1239864" cy="731520"/>
          </a:xfrm>
          <a:prstGeom prst="rect">
            <a:avLst/>
          </a:prstGeom>
        </p:spPr>
      </p:pic>
    </p:spTree>
    <p:extLst>
      <p:ext uri="{BB962C8B-B14F-4D97-AF65-F5344CB8AC3E}">
        <p14:creationId xmlns:p14="http://schemas.microsoft.com/office/powerpoint/2010/main" val="495498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15F01-2973-637C-C9C5-913875FF1295}"/>
              </a:ext>
            </a:extLst>
          </p:cNvPr>
          <p:cNvSpPr>
            <a:spLocks noGrp="1"/>
          </p:cNvSpPr>
          <p:nvPr>
            <p:ph type="title"/>
          </p:nvPr>
        </p:nvSpPr>
        <p:spPr/>
        <p:txBody>
          <a:bodyPr/>
          <a:lstStyle/>
          <a:p>
            <a:r>
              <a:rPr lang="en-IN" dirty="0"/>
              <a:t>Relationship with temperature and Resistance of a material:</a:t>
            </a:r>
          </a:p>
        </p:txBody>
      </p:sp>
      <p:graphicFrame>
        <p:nvGraphicFramePr>
          <p:cNvPr id="4" name="Content Placeholder 3">
            <a:extLst>
              <a:ext uri="{FF2B5EF4-FFF2-40B4-BE49-F238E27FC236}">
                <a16:creationId xmlns:a16="http://schemas.microsoft.com/office/drawing/2014/main" id="{191BBE6F-D843-8F61-60FD-CF5961B127DB}"/>
              </a:ext>
            </a:extLst>
          </p:cNvPr>
          <p:cNvGraphicFramePr>
            <a:graphicFrameLocks noGrp="1"/>
          </p:cNvGraphicFramePr>
          <p:nvPr>
            <p:ph idx="1"/>
            <p:extLst>
              <p:ext uri="{D42A27DB-BD31-4B8C-83A1-F6EECF244321}">
                <p14:modId xmlns:p14="http://schemas.microsoft.com/office/powerpoint/2010/main" val="2693962258"/>
              </p:ext>
            </p:extLst>
          </p:nvPr>
        </p:nvGraphicFramePr>
        <p:xfrm>
          <a:off x="838200" y="1948070"/>
          <a:ext cx="10515600" cy="3925956"/>
        </p:xfrm>
        <a:graphic>
          <a:graphicData uri="http://schemas.openxmlformats.org/drawingml/2006/table">
            <a:tbl>
              <a:tblPr/>
              <a:tblGrid>
                <a:gridCol w="3505200">
                  <a:extLst>
                    <a:ext uri="{9D8B030D-6E8A-4147-A177-3AD203B41FA5}">
                      <a16:colId xmlns:a16="http://schemas.microsoft.com/office/drawing/2014/main" val="2397828598"/>
                    </a:ext>
                  </a:extLst>
                </a:gridCol>
                <a:gridCol w="3505200">
                  <a:extLst>
                    <a:ext uri="{9D8B030D-6E8A-4147-A177-3AD203B41FA5}">
                      <a16:colId xmlns:a16="http://schemas.microsoft.com/office/drawing/2014/main" val="354368886"/>
                    </a:ext>
                  </a:extLst>
                </a:gridCol>
                <a:gridCol w="3505200">
                  <a:extLst>
                    <a:ext uri="{9D8B030D-6E8A-4147-A177-3AD203B41FA5}">
                      <a16:colId xmlns:a16="http://schemas.microsoft.com/office/drawing/2014/main" val="1511892480"/>
                    </a:ext>
                  </a:extLst>
                </a:gridCol>
              </a:tblGrid>
              <a:tr h="981489">
                <a:tc>
                  <a:txBody>
                    <a:bodyPr/>
                    <a:lstStyle/>
                    <a:p>
                      <a:r>
                        <a:rPr lang="en-IN" b="1"/>
                        <a:t>Material Type</a:t>
                      </a:r>
                      <a:endParaRPr lang="en-IN"/>
                    </a:p>
                  </a:txBody>
                  <a:tcPr anchor="ctr">
                    <a:lnL>
                      <a:noFill/>
                    </a:lnL>
                    <a:lnR>
                      <a:noFill/>
                    </a:lnR>
                    <a:lnT>
                      <a:noFill/>
                    </a:lnT>
                    <a:lnB>
                      <a:noFill/>
                    </a:lnB>
                    <a:noFill/>
                  </a:tcPr>
                </a:tc>
                <a:tc>
                  <a:txBody>
                    <a:bodyPr/>
                    <a:lstStyle/>
                    <a:p>
                      <a:r>
                        <a:rPr lang="en-IN" b="1"/>
                        <a:t>Temperature ↑ → Resistance</a:t>
                      </a:r>
                      <a:endParaRPr lang="en-IN"/>
                    </a:p>
                  </a:txBody>
                  <a:tcPr anchor="ctr">
                    <a:lnL>
                      <a:noFill/>
                    </a:lnL>
                    <a:lnR>
                      <a:noFill/>
                    </a:lnR>
                    <a:lnT>
                      <a:noFill/>
                    </a:lnT>
                    <a:lnB>
                      <a:noFill/>
                    </a:lnB>
                    <a:noFill/>
                  </a:tcPr>
                </a:tc>
                <a:tc>
                  <a:txBody>
                    <a:bodyPr/>
                    <a:lstStyle/>
                    <a:p>
                      <a:r>
                        <a:rPr lang="en-IN" b="1"/>
                        <a:t>Proportionality</a:t>
                      </a:r>
                      <a:endParaRPr lang="en-IN"/>
                    </a:p>
                  </a:txBody>
                  <a:tcPr anchor="ctr">
                    <a:lnL>
                      <a:noFill/>
                    </a:lnL>
                    <a:lnR>
                      <a:noFill/>
                    </a:lnR>
                    <a:lnT>
                      <a:noFill/>
                    </a:lnT>
                    <a:lnB>
                      <a:noFill/>
                    </a:lnB>
                    <a:noFill/>
                  </a:tcPr>
                </a:tc>
                <a:extLst>
                  <a:ext uri="{0D108BD9-81ED-4DB2-BD59-A6C34878D82A}">
                    <a16:rowId xmlns:a16="http://schemas.microsoft.com/office/drawing/2014/main" val="2841476589"/>
                  </a:ext>
                </a:extLst>
              </a:tr>
              <a:tr h="981489">
                <a:tc>
                  <a:txBody>
                    <a:bodyPr/>
                    <a:lstStyle/>
                    <a:p>
                      <a:r>
                        <a:rPr lang="en-IN"/>
                        <a:t>Metals (Conductors)</a:t>
                      </a:r>
                    </a:p>
                  </a:txBody>
                  <a:tcPr anchor="ctr">
                    <a:lnL>
                      <a:noFill/>
                    </a:lnL>
                    <a:lnR>
                      <a:noFill/>
                    </a:lnR>
                    <a:lnT>
                      <a:noFill/>
                    </a:lnT>
                    <a:lnB>
                      <a:noFill/>
                    </a:lnB>
                    <a:noFill/>
                  </a:tcPr>
                </a:tc>
                <a:tc>
                  <a:txBody>
                    <a:bodyPr/>
                    <a:lstStyle/>
                    <a:p>
                      <a:r>
                        <a:rPr lang="en-IN"/>
                        <a:t>Increases</a:t>
                      </a:r>
                    </a:p>
                  </a:txBody>
                  <a:tcPr anchor="ctr">
                    <a:lnL>
                      <a:noFill/>
                    </a:lnL>
                    <a:lnR>
                      <a:noFill/>
                    </a:lnR>
                    <a:lnT>
                      <a:noFill/>
                    </a:lnT>
                    <a:lnB>
                      <a:noFill/>
                    </a:lnB>
                    <a:noFill/>
                  </a:tcPr>
                </a:tc>
                <a:tc>
                  <a:txBody>
                    <a:bodyPr/>
                    <a:lstStyle/>
                    <a:p>
                      <a:r>
                        <a:rPr lang="en-IN"/>
                        <a:t>Direct</a:t>
                      </a:r>
                    </a:p>
                  </a:txBody>
                  <a:tcPr anchor="ctr">
                    <a:lnL>
                      <a:noFill/>
                    </a:lnL>
                    <a:lnR>
                      <a:noFill/>
                    </a:lnR>
                    <a:lnT>
                      <a:noFill/>
                    </a:lnT>
                    <a:lnB>
                      <a:noFill/>
                    </a:lnB>
                    <a:noFill/>
                  </a:tcPr>
                </a:tc>
                <a:extLst>
                  <a:ext uri="{0D108BD9-81ED-4DB2-BD59-A6C34878D82A}">
                    <a16:rowId xmlns:a16="http://schemas.microsoft.com/office/drawing/2014/main" val="3171512858"/>
                  </a:ext>
                </a:extLst>
              </a:tr>
              <a:tr h="981489">
                <a:tc>
                  <a:txBody>
                    <a:bodyPr/>
                    <a:lstStyle/>
                    <a:p>
                      <a:r>
                        <a:rPr lang="en-IN"/>
                        <a:t>Semiconductors</a:t>
                      </a:r>
                    </a:p>
                  </a:txBody>
                  <a:tcPr anchor="ctr">
                    <a:lnL>
                      <a:noFill/>
                    </a:lnL>
                    <a:lnR>
                      <a:noFill/>
                    </a:lnR>
                    <a:lnT>
                      <a:noFill/>
                    </a:lnT>
                    <a:lnB>
                      <a:noFill/>
                    </a:lnB>
                    <a:noFill/>
                  </a:tcPr>
                </a:tc>
                <a:tc>
                  <a:txBody>
                    <a:bodyPr/>
                    <a:lstStyle/>
                    <a:p>
                      <a:r>
                        <a:rPr lang="en-IN"/>
                        <a:t>Decreases</a:t>
                      </a:r>
                    </a:p>
                  </a:txBody>
                  <a:tcPr anchor="ctr">
                    <a:lnL>
                      <a:noFill/>
                    </a:lnL>
                    <a:lnR>
                      <a:noFill/>
                    </a:lnR>
                    <a:lnT>
                      <a:noFill/>
                    </a:lnT>
                    <a:lnB>
                      <a:noFill/>
                    </a:lnB>
                    <a:noFill/>
                  </a:tcPr>
                </a:tc>
                <a:tc>
                  <a:txBody>
                    <a:bodyPr/>
                    <a:lstStyle/>
                    <a:p>
                      <a:r>
                        <a:rPr lang="en-IN"/>
                        <a:t>Inverse</a:t>
                      </a:r>
                    </a:p>
                  </a:txBody>
                  <a:tcPr anchor="ctr">
                    <a:lnL>
                      <a:noFill/>
                    </a:lnL>
                    <a:lnR>
                      <a:noFill/>
                    </a:lnR>
                    <a:lnT>
                      <a:noFill/>
                    </a:lnT>
                    <a:lnB>
                      <a:noFill/>
                    </a:lnB>
                    <a:noFill/>
                  </a:tcPr>
                </a:tc>
                <a:extLst>
                  <a:ext uri="{0D108BD9-81ED-4DB2-BD59-A6C34878D82A}">
                    <a16:rowId xmlns:a16="http://schemas.microsoft.com/office/drawing/2014/main" val="1401787708"/>
                  </a:ext>
                </a:extLst>
              </a:tr>
              <a:tr h="981489">
                <a:tc>
                  <a:txBody>
                    <a:bodyPr/>
                    <a:lstStyle/>
                    <a:p>
                      <a:r>
                        <a:rPr lang="en-IN"/>
                        <a:t>Insulators</a:t>
                      </a:r>
                    </a:p>
                  </a:txBody>
                  <a:tcPr anchor="ctr">
                    <a:lnL>
                      <a:noFill/>
                    </a:lnL>
                    <a:lnR>
                      <a:noFill/>
                    </a:lnR>
                    <a:lnT>
                      <a:noFill/>
                    </a:lnT>
                    <a:lnB>
                      <a:noFill/>
                    </a:lnB>
                    <a:noFill/>
                  </a:tcPr>
                </a:tc>
                <a:tc>
                  <a:txBody>
                    <a:bodyPr/>
                    <a:lstStyle/>
                    <a:p>
                      <a:r>
                        <a:rPr lang="en-IN"/>
                        <a:t>Usually constant/high</a:t>
                      </a:r>
                    </a:p>
                  </a:txBody>
                  <a:tcPr anchor="ctr">
                    <a:lnL>
                      <a:noFill/>
                    </a:lnL>
                    <a:lnR>
                      <a:noFill/>
                    </a:lnR>
                    <a:lnT>
                      <a:noFill/>
                    </a:lnT>
                    <a:lnB>
                      <a:noFill/>
                    </a:lnB>
                    <a:noFill/>
                  </a:tcPr>
                </a:tc>
                <a:tc>
                  <a:txBody>
                    <a:bodyPr/>
                    <a:lstStyle/>
                    <a:p>
                      <a:r>
                        <a:rPr lang="en-IN" dirty="0"/>
                        <a:t>Not clearly defined</a:t>
                      </a:r>
                    </a:p>
                  </a:txBody>
                  <a:tcPr anchor="ctr">
                    <a:lnL>
                      <a:noFill/>
                    </a:lnL>
                    <a:lnR>
                      <a:noFill/>
                    </a:lnR>
                    <a:lnT>
                      <a:noFill/>
                    </a:lnT>
                    <a:lnB>
                      <a:noFill/>
                    </a:lnB>
                    <a:noFill/>
                  </a:tcPr>
                </a:tc>
                <a:extLst>
                  <a:ext uri="{0D108BD9-81ED-4DB2-BD59-A6C34878D82A}">
                    <a16:rowId xmlns:a16="http://schemas.microsoft.com/office/drawing/2014/main" val="1310100290"/>
                  </a:ext>
                </a:extLst>
              </a:tr>
            </a:tbl>
          </a:graphicData>
        </a:graphic>
      </p:graphicFrame>
      <p:pic>
        <p:nvPicPr>
          <p:cNvPr id="5" name="Picture 4" descr="logo_left_resized.png"/>
          <p:cNvPicPr>
            <a:picLocks noChangeAspect="1"/>
          </p:cNvPicPr>
          <p:nvPr/>
        </p:nvPicPr>
        <p:blipFill>
          <a:blip r:embed="rId2"/>
          <a:stretch>
            <a:fillRect/>
          </a:stretch>
        </p:blipFill>
        <p:spPr>
          <a:xfrm>
            <a:off x="182880" y="91440"/>
            <a:ext cx="694944" cy="731520"/>
          </a:xfrm>
          <a:prstGeom prst="rect">
            <a:avLst/>
          </a:prstGeom>
        </p:spPr>
      </p:pic>
      <p:pic>
        <p:nvPicPr>
          <p:cNvPr id="6" name="Picture 5" descr="logo_right_resized.png"/>
          <p:cNvPicPr>
            <a:picLocks noChangeAspect="1"/>
          </p:cNvPicPr>
          <p:nvPr/>
        </p:nvPicPr>
        <p:blipFill>
          <a:blip r:embed="rId3"/>
          <a:stretch>
            <a:fillRect/>
          </a:stretch>
        </p:blipFill>
        <p:spPr>
          <a:xfrm>
            <a:off x="8046720" y="91440"/>
            <a:ext cx="1239864" cy="731520"/>
          </a:xfrm>
          <a:prstGeom prst="rect">
            <a:avLst/>
          </a:prstGeom>
        </p:spPr>
      </p:pic>
    </p:spTree>
    <p:extLst>
      <p:ext uri="{BB962C8B-B14F-4D97-AF65-F5344CB8AC3E}">
        <p14:creationId xmlns:p14="http://schemas.microsoft.com/office/powerpoint/2010/main" val="2428475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B3F31-E21B-B074-ECF3-E3DFF4C7CE2D}"/>
              </a:ext>
            </a:extLst>
          </p:cNvPr>
          <p:cNvSpPr>
            <a:spLocks noGrp="1"/>
          </p:cNvSpPr>
          <p:nvPr>
            <p:ph type="title"/>
          </p:nvPr>
        </p:nvSpPr>
        <p:spPr/>
        <p:txBody>
          <a:bodyPr/>
          <a:lstStyle/>
          <a:p>
            <a:r>
              <a:rPr lang="en-IN" dirty="0"/>
              <a:t>Mobility(</a:t>
            </a:r>
            <a:r>
              <a:rPr lang="el-GR" dirty="0"/>
              <a:t>μ</a:t>
            </a:r>
            <a:r>
              <a:rPr lang="en-IN" dirty="0"/>
              <a:t>):</a:t>
            </a:r>
          </a:p>
        </p:txBody>
      </p:sp>
      <p:sp>
        <p:nvSpPr>
          <p:cNvPr id="3" name="Content Placeholder 2">
            <a:extLst>
              <a:ext uri="{FF2B5EF4-FFF2-40B4-BE49-F238E27FC236}">
                <a16:creationId xmlns:a16="http://schemas.microsoft.com/office/drawing/2014/main" id="{FF241668-00DA-5C1A-3683-A3C708FC6B4B}"/>
              </a:ext>
            </a:extLst>
          </p:cNvPr>
          <p:cNvSpPr>
            <a:spLocks noGrp="1"/>
          </p:cNvSpPr>
          <p:nvPr>
            <p:ph idx="1"/>
          </p:nvPr>
        </p:nvSpPr>
        <p:spPr/>
        <p:txBody>
          <a:bodyPr/>
          <a:lstStyle/>
          <a:p>
            <a:r>
              <a:rPr lang="en-IN" dirty="0"/>
              <a:t>Defined as the magnitude of drift velocity per unit electric field.</a:t>
            </a:r>
          </a:p>
          <a:p>
            <a:r>
              <a:rPr lang="en-IN" dirty="0"/>
              <a:t>μ = | </a:t>
            </a:r>
            <a:r>
              <a:rPr lang="en-IN" dirty="0" err="1"/>
              <a:t>V</a:t>
            </a:r>
            <a:r>
              <a:rPr lang="en-IN" sz="1800" dirty="0" err="1"/>
              <a:t>d</a:t>
            </a:r>
            <a:r>
              <a:rPr lang="en-IN" dirty="0"/>
              <a:t> |/ E</a:t>
            </a:r>
          </a:p>
          <a:p>
            <a:r>
              <a:rPr lang="en-IN" dirty="0"/>
              <a:t> </a:t>
            </a:r>
            <a:r>
              <a:rPr lang="en-IN" dirty="0" err="1"/>
              <a:t>V</a:t>
            </a:r>
            <a:r>
              <a:rPr lang="en-IN" sz="1800" dirty="0" err="1"/>
              <a:t>d</a:t>
            </a:r>
            <a:r>
              <a:rPr lang="en-IN" dirty="0"/>
              <a:t> = </a:t>
            </a:r>
            <a:r>
              <a:rPr lang="en-IN" dirty="0" err="1"/>
              <a:t>eEτ</a:t>
            </a:r>
            <a:r>
              <a:rPr lang="en-IN" dirty="0"/>
              <a:t>/m</a:t>
            </a:r>
          </a:p>
          <a:p>
            <a:r>
              <a:rPr lang="en-IN" dirty="0"/>
              <a:t>μ = </a:t>
            </a:r>
            <a:r>
              <a:rPr lang="en-IN" dirty="0" err="1"/>
              <a:t>eτ</a:t>
            </a:r>
            <a:r>
              <a:rPr lang="en-IN" dirty="0"/>
              <a:t>/m</a:t>
            </a:r>
          </a:p>
          <a:p>
            <a:r>
              <a:rPr lang="en-IN" dirty="0"/>
              <a:t>SI Unit: m</a:t>
            </a:r>
            <a:r>
              <a:rPr lang="en-IN" baseline="30000" dirty="0"/>
              <a:t>2</a:t>
            </a:r>
            <a:r>
              <a:rPr lang="en-IN" dirty="0"/>
              <a:t>/ Vs</a:t>
            </a:r>
          </a:p>
          <a:p>
            <a:endParaRPr lang="en-IN" dirty="0"/>
          </a:p>
          <a:p>
            <a:endParaRPr lang="en-IN" dirty="0"/>
          </a:p>
          <a:p>
            <a:endParaRPr lang="en-IN" dirty="0"/>
          </a:p>
        </p:txBody>
      </p:sp>
    </p:spTree>
    <p:extLst>
      <p:ext uri="{BB962C8B-B14F-4D97-AF65-F5344CB8AC3E}">
        <p14:creationId xmlns:p14="http://schemas.microsoft.com/office/powerpoint/2010/main" val="2311712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4694F-2C20-C4B0-BDF2-99C49B87D7A5}"/>
              </a:ext>
            </a:extLst>
          </p:cNvPr>
          <p:cNvSpPr>
            <a:spLocks noGrp="1"/>
          </p:cNvSpPr>
          <p:nvPr>
            <p:ph type="title"/>
          </p:nvPr>
        </p:nvSpPr>
        <p:spPr/>
        <p:txBody>
          <a:bodyPr/>
          <a:lstStyle/>
          <a:p>
            <a:r>
              <a:rPr lang="en-IN" dirty="0"/>
              <a:t>Limitations Of Ohm’s Law:</a:t>
            </a:r>
          </a:p>
        </p:txBody>
      </p:sp>
      <p:sp>
        <p:nvSpPr>
          <p:cNvPr id="3" name="Content Placeholder 2">
            <a:extLst>
              <a:ext uri="{FF2B5EF4-FFF2-40B4-BE49-F238E27FC236}">
                <a16:creationId xmlns:a16="http://schemas.microsoft.com/office/drawing/2014/main" id="{503F1ACD-CE95-3C67-EB23-F93B991C5D90}"/>
              </a:ext>
            </a:extLst>
          </p:cNvPr>
          <p:cNvSpPr>
            <a:spLocks noGrp="1"/>
          </p:cNvSpPr>
          <p:nvPr>
            <p:ph idx="1"/>
          </p:nvPr>
        </p:nvSpPr>
        <p:spPr/>
        <p:txBody>
          <a:bodyPr/>
          <a:lstStyle/>
          <a:p>
            <a:endParaRPr lang="en-IN" dirty="0"/>
          </a:p>
        </p:txBody>
      </p:sp>
    </p:spTree>
    <p:extLst>
      <p:ext uri="{BB962C8B-B14F-4D97-AF65-F5344CB8AC3E}">
        <p14:creationId xmlns:p14="http://schemas.microsoft.com/office/powerpoint/2010/main" val="2090359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E76A1-C5C9-C627-D728-887247C1C203}"/>
              </a:ext>
            </a:extLst>
          </p:cNvPr>
          <p:cNvSpPr>
            <a:spLocks noGrp="1"/>
          </p:cNvSpPr>
          <p:nvPr>
            <p:ph type="title"/>
          </p:nvPr>
        </p:nvSpPr>
        <p:spPr/>
        <p:txBody>
          <a:bodyPr/>
          <a:lstStyle/>
          <a:p>
            <a:r>
              <a:rPr lang="en-IN" dirty="0"/>
              <a:t>Effect of temperature on Resistance and Resistivity:</a:t>
            </a:r>
          </a:p>
        </p:txBody>
      </p:sp>
      <p:sp>
        <p:nvSpPr>
          <p:cNvPr id="3" name="Content Placeholder 2">
            <a:extLst>
              <a:ext uri="{FF2B5EF4-FFF2-40B4-BE49-F238E27FC236}">
                <a16:creationId xmlns:a16="http://schemas.microsoft.com/office/drawing/2014/main" id="{F998E349-B024-DD92-38E2-C297E0997BDD}"/>
              </a:ext>
            </a:extLst>
          </p:cNvPr>
          <p:cNvSpPr>
            <a:spLocks noGrp="1"/>
          </p:cNvSpPr>
          <p:nvPr>
            <p:ph idx="1"/>
          </p:nvPr>
        </p:nvSpPr>
        <p:spPr>
          <a:xfrm>
            <a:off x="838200" y="1825624"/>
            <a:ext cx="10515600" cy="4783897"/>
          </a:xfrm>
        </p:spPr>
        <p:txBody>
          <a:bodyPr>
            <a:normAutofit/>
          </a:bodyPr>
          <a:lstStyle/>
          <a:p>
            <a:r>
              <a:rPr lang="en-IN" dirty="0"/>
              <a:t>The difference between resistors and resistivity is that no dimensional factor l/A in resistivity formula.</a:t>
            </a:r>
          </a:p>
          <a:p>
            <a:r>
              <a:rPr lang="en-IN" dirty="0"/>
              <a:t>R = ml / ne</a:t>
            </a:r>
            <a:r>
              <a:rPr lang="en-IN" baseline="30000" dirty="0"/>
              <a:t>2</a:t>
            </a:r>
            <a:r>
              <a:rPr lang="en-IN" dirty="0"/>
              <a:t>τA</a:t>
            </a:r>
          </a:p>
          <a:p>
            <a:r>
              <a:rPr lang="en-IN" dirty="0"/>
              <a:t>ρ =  m / ne</a:t>
            </a:r>
            <a:r>
              <a:rPr lang="en-IN" baseline="30000" dirty="0"/>
              <a:t>2</a:t>
            </a:r>
            <a:r>
              <a:rPr lang="en-IN" dirty="0"/>
              <a:t>τ</a:t>
            </a:r>
          </a:p>
          <a:p>
            <a:r>
              <a:rPr lang="en-IN" dirty="0"/>
              <a:t>Mass of an electron have no connection with temperature as it is a constant.</a:t>
            </a:r>
          </a:p>
          <a:p>
            <a:r>
              <a:rPr lang="en-IN" dirty="0"/>
              <a:t>Length of the wire ‘l’ will change on heating(raising the temperature). We can ignore that, since the change is very small.</a:t>
            </a:r>
          </a:p>
          <a:p>
            <a:r>
              <a:rPr lang="en-IN" dirty="0"/>
              <a:t>n -&gt; electron density will start to increase since more number of free electrons were getting energy. As temp. </a:t>
            </a:r>
            <a:r>
              <a:rPr lang="en-IN" dirty="0" err="1"/>
              <a:t>inc</a:t>
            </a:r>
            <a:r>
              <a:rPr lang="en-IN" dirty="0"/>
              <a:t>, n increases.</a:t>
            </a:r>
          </a:p>
        </p:txBody>
      </p:sp>
    </p:spTree>
    <p:extLst>
      <p:ext uri="{BB962C8B-B14F-4D97-AF65-F5344CB8AC3E}">
        <p14:creationId xmlns:p14="http://schemas.microsoft.com/office/powerpoint/2010/main" val="2471881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CE4B2-9D7A-62AC-ED2F-4A14C89E1824}"/>
              </a:ext>
            </a:extLst>
          </p:cNvPr>
          <p:cNvSpPr>
            <a:spLocks noGrp="1"/>
          </p:cNvSpPr>
          <p:nvPr>
            <p:ph type="title"/>
          </p:nvPr>
        </p:nvSpPr>
        <p:spPr/>
        <p:txBody>
          <a:bodyPr/>
          <a:lstStyle/>
          <a:p>
            <a:r>
              <a:rPr lang="en-IN" dirty="0"/>
              <a:t>Effect of temperature on Resistance and Resistivity:</a:t>
            </a:r>
          </a:p>
        </p:txBody>
      </p:sp>
      <p:sp>
        <p:nvSpPr>
          <p:cNvPr id="3" name="Content Placeholder 2">
            <a:extLst>
              <a:ext uri="{FF2B5EF4-FFF2-40B4-BE49-F238E27FC236}">
                <a16:creationId xmlns:a16="http://schemas.microsoft.com/office/drawing/2014/main" id="{6813B605-9E40-E533-B5E7-91554661EF6C}"/>
              </a:ext>
            </a:extLst>
          </p:cNvPr>
          <p:cNvSpPr>
            <a:spLocks noGrp="1"/>
          </p:cNvSpPr>
          <p:nvPr>
            <p:ph idx="1"/>
          </p:nvPr>
        </p:nvSpPr>
        <p:spPr/>
        <p:txBody>
          <a:bodyPr/>
          <a:lstStyle/>
          <a:p>
            <a:r>
              <a:rPr lang="en-IN" dirty="0"/>
              <a:t>Charge of an electron remains constant.</a:t>
            </a:r>
          </a:p>
          <a:p>
            <a:r>
              <a:rPr lang="en-IN" dirty="0"/>
              <a:t>τ, the average relaxation time will start to decrease, as increase in temperature provides more heat energy to the electrons and therefore more collisions(hits). Time for relaxation will get reduced.</a:t>
            </a:r>
          </a:p>
          <a:p>
            <a:r>
              <a:rPr lang="en-IN" dirty="0"/>
              <a:t>There will be a small change in area of cross section A and it can be ignored.</a:t>
            </a:r>
          </a:p>
          <a:p>
            <a:r>
              <a:rPr lang="en-IN" dirty="0"/>
              <a:t>Since we are ignoring the factors l and A, both R and ρ are same. </a:t>
            </a:r>
          </a:p>
          <a:p>
            <a:endParaRPr lang="en-IN" dirty="0"/>
          </a:p>
        </p:txBody>
      </p:sp>
    </p:spTree>
    <p:extLst>
      <p:ext uri="{BB962C8B-B14F-4D97-AF65-F5344CB8AC3E}">
        <p14:creationId xmlns:p14="http://schemas.microsoft.com/office/powerpoint/2010/main" val="123013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0A0AA-8455-CA25-65B4-F1AA45C4424D}"/>
              </a:ext>
            </a:extLst>
          </p:cNvPr>
          <p:cNvSpPr>
            <a:spLocks noGrp="1"/>
          </p:cNvSpPr>
          <p:nvPr>
            <p:ph type="title"/>
          </p:nvPr>
        </p:nvSpPr>
        <p:spPr/>
        <p:txBody>
          <a:bodyPr/>
          <a:lstStyle/>
          <a:p>
            <a:r>
              <a:rPr lang="en-IN" dirty="0"/>
              <a:t>Current Electricity:</a:t>
            </a:r>
          </a:p>
        </p:txBody>
      </p:sp>
      <p:sp>
        <p:nvSpPr>
          <p:cNvPr id="3" name="Content Placeholder 2">
            <a:extLst>
              <a:ext uri="{FF2B5EF4-FFF2-40B4-BE49-F238E27FC236}">
                <a16:creationId xmlns:a16="http://schemas.microsoft.com/office/drawing/2014/main" id="{3E8336C5-1F65-7D87-F59A-8EB5B3BF13D3}"/>
              </a:ext>
            </a:extLst>
          </p:cNvPr>
          <p:cNvSpPr>
            <a:spLocks noGrp="1"/>
          </p:cNvSpPr>
          <p:nvPr>
            <p:ph idx="1"/>
          </p:nvPr>
        </p:nvSpPr>
        <p:spPr/>
        <p:txBody>
          <a:bodyPr/>
          <a:lstStyle/>
          <a:p>
            <a:r>
              <a:rPr lang="en-IN" dirty="0"/>
              <a:t>Study of electric charges in motion[motion- change in position w.r.to object]</a:t>
            </a:r>
          </a:p>
          <a:p>
            <a:r>
              <a:rPr lang="en-IN" dirty="0"/>
              <a:t>Branch of physics which deals with dynamic state of charge </a:t>
            </a:r>
          </a:p>
          <a:p>
            <a:pPr marL="0" indent="0">
              <a:buNone/>
            </a:pPr>
            <a:r>
              <a:rPr lang="en-IN" dirty="0">
                <a:highlight>
                  <a:srgbClr val="FFFF00"/>
                </a:highlight>
              </a:rPr>
              <a:t>Examples:</a:t>
            </a:r>
          </a:p>
          <a:p>
            <a:r>
              <a:rPr lang="en-IN" dirty="0"/>
              <a:t>When charge flows through a filament of a light bulb, it glows</a:t>
            </a:r>
          </a:p>
          <a:p>
            <a:r>
              <a:rPr lang="en-IN" dirty="0"/>
              <a:t>When charge flows through the circuit of a computer, it works</a:t>
            </a:r>
          </a:p>
          <a:p>
            <a:r>
              <a:rPr lang="en-IN" dirty="0"/>
              <a:t>Television, torch, fan and all other appliances work when charge flows through them.</a:t>
            </a:r>
          </a:p>
        </p:txBody>
      </p:sp>
      <p:pic>
        <p:nvPicPr>
          <p:cNvPr id="4" name="Picture 3" descr="logo_left_resized.png"/>
          <p:cNvPicPr>
            <a:picLocks noChangeAspect="1"/>
          </p:cNvPicPr>
          <p:nvPr/>
        </p:nvPicPr>
        <p:blipFill>
          <a:blip r:embed="rId2"/>
          <a:stretch>
            <a:fillRect/>
          </a:stretch>
        </p:blipFill>
        <p:spPr>
          <a:xfrm>
            <a:off x="182880" y="91440"/>
            <a:ext cx="694944" cy="731520"/>
          </a:xfrm>
          <a:prstGeom prst="rect">
            <a:avLst/>
          </a:prstGeom>
        </p:spPr>
      </p:pic>
      <p:pic>
        <p:nvPicPr>
          <p:cNvPr id="5" name="Picture 4" descr="logo_right_resized.png"/>
          <p:cNvPicPr>
            <a:picLocks noChangeAspect="1"/>
          </p:cNvPicPr>
          <p:nvPr/>
        </p:nvPicPr>
        <p:blipFill>
          <a:blip r:embed="rId3"/>
          <a:stretch>
            <a:fillRect/>
          </a:stretch>
        </p:blipFill>
        <p:spPr>
          <a:xfrm>
            <a:off x="8046720" y="91440"/>
            <a:ext cx="1239864" cy="731520"/>
          </a:xfrm>
          <a:prstGeom prst="rect">
            <a:avLst/>
          </a:prstGeom>
        </p:spPr>
      </p:pic>
    </p:spTree>
    <p:extLst>
      <p:ext uri="{BB962C8B-B14F-4D97-AF65-F5344CB8AC3E}">
        <p14:creationId xmlns:p14="http://schemas.microsoft.com/office/powerpoint/2010/main" val="11710976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25434-B751-0D19-0237-EF17127FF7DB}"/>
              </a:ext>
            </a:extLst>
          </p:cNvPr>
          <p:cNvSpPr>
            <a:spLocks noGrp="1"/>
          </p:cNvSpPr>
          <p:nvPr>
            <p:ph type="title"/>
          </p:nvPr>
        </p:nvSpPr>
        <p:spPr>
          <a:xfrm>
            <a:off x="838200" y="365125"/>
            <a:ext cx="10515600" cy="1076049"/>
          </a:xfrm>
        </p:spPr>
        <p:txBody>
          <a:bodyPr/>
          <a:lstStyle/>
          <a:p>
            <a:r>
              <a:rPr lang="en-IN" dirty="0"/>
              <a:t>Effect of temperature in conductors:</a:t>
            </a:r>
          </a:p>
        </p:txBody>
      </p:sp>
      <p:sp>
        <p:nvSpPr>
          <p:cNvPr id="3" name="Content Placeholder 2">
            <a:extLst>
              <a:ext uri="{FF2B5EF4-FFF2-40B4-BE49-F238E27FC236}">
                <a16:creationId xmlns:a16="http://schemas.microsoft.com/office/drawing/2014/main" id="{C1182D94-F5FB-3651-FF3D-BBC96F51E21E}"/>
              </a:ext>
            </a:extLst>
          </p:cNvPr>
          <p:cNvSpPr>
            <a:spLocks noGrp="1"/>
          </p:cNvSpPr>
          <p:nvPr>
            <p:ph idx="1"/>
          </p:nvPr>
        </p:nvSpPr>
        <p:spPr>
          <a:xfrm>
            <a:off x="838200" y="1441174"/>
            <a:ext cx="10515600" cy="4735789"/>
          </a:xfrm>
        </p:spPr>
        <p:txBody>
          <a:bodyPr/>
          <a:lstStyle/>
          <a:p>
            <a:r>
              <a:rPr lang="en-US" dirty="0"/>
              <a:t>For conductors, n is approximately equal to </a:t>
            </a:r>
            <a:r>
              <a:rPr lang="en-IN" dirty="0"/>
              <a:t>10</a:t>
            </a:r>
            <a:r>
              <a:rPr lang="en-IN" baseline="30000" dirty="0"/>
              <a:t>28</a:t>
            </a:r>
            <a:r>
              <a:rPr lang="en-US" dirty="0"/>
              <a:t>.</a:t>
            </a:r>
          </a:p>
          <a:p>
            <a:r>
              <a:rPr lang="en-US" dirty="0"/>
              <a:t> Temperature increase won't make much increase in electron density n. If you heat up the wire by some temperature, there is no significant increase in n. </a:t>
            </a:r>
          </a:p>
          <a:p>
            <a:r>
              <a:rPr lang="en-US" dirty="0"/>
              <a:t>Already there are so many electrons, </a:t>
            </a:r>
            <a:r>
              <a:rPr lang="en-IN" dirty="0"/>
              <a:t>10</a:t>
            </a:r>
            <a:r>
              <a:rPr lang="en-IN" baseline="30000" dirty="0"/>
              <a:t>28</a:t>
            </a:r>
            <a:r>
              <a:rPr lang="en-US" dirty="0"/>
              <a:t> a huge value. If you increase the temperature, only few electrons will add up.</a:t>
            </a:r>
          </a:p>
          <a:p>
            <a:r>
              <a:rPr lang="en-US" dirty="0"/>
              <a:t> But </a:t>
            </a:r>
            <a:r>
              <a:rPr lang="el-GR" dirty="0"/>
              <a:t>τ</a:t>
            </a:r>
            <a:r>
              <a:rPr lang="en-US" dirty="0"/>
              <a:t> is the dominating factor. Since there were more collisions and therefore a decrease in time for relaxation. As temperature increases, resistance, resistivity increases since τ decreases. As temperature increases, collision becomes more and n have no significance change, therefore </a:t>
            </a:r>
            <a:r>
              <a:rPr lang="en-IN" dirty="0"/>
              <a:t>ρ</a:t>
            </a:r>
            <a:r>
              <a:rPr lang="en-US" dirty="0"/>
              <a:t> increases.</a:t>
            </a:r>
          </a:p>
          <a:p>
            <a:endParaRPr lang="en-IN" dirty="0"/>
          </a:p>
        </p:txBody>
      </p:sp>
    </p:spTree>
    <p:extLst>
      <p:ext uri="{BB962C8B-B14F-4D97-AF65-F5344CB8AC3E}">
        <p14:creationId xmlns:p14="http://schemas.microsoft.com/office/powerpoint/2010/main" val="9459987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4D009-1075-221F-1827-775C9A302E81}"/>
              </a:ext>
            </a:extLst>
          </p:cNvPr>
          <p:cNvSpPr>
            <a:spLocks noGrp="1"/>
          </p:cNvSpPr>
          <p:nvPr>
            <p:ph type="title"/>
          </p:nvPr>
        </p:nvSpPr>
        <p:spPr/>
        <p:txBody>
          <a:bodyPr/>
          <a:lstStyle/>
          <a:p>
            <a:r>
              <a:rPr lang="en-IN" dirty="0"/>
              <a:t>Effect of temperature in Semiconductors:</a:t>
            </a:r>
          </a:p>
        </p:txBody>
      </p:sp>
      <p:sp>
        <p:nvSpPr>
          <p:cNvPr id="3" name="Content Placeholder 2">
            <a:extLst>
              <a:ext uri="{FF2B5EF4-FFF2-40B4-BE49-F238E27FC236}">
                <a16:creationId xmlns:a16="http://schemas.microsoft.com/office/drawing/2014/main" id="{0E9E4DF9-F54C-8A08-B416-16B5DB131D8E}"/>
              </a:ext>
            </a:extLst>
          </p:cNvPr>
          <p:cNvSpPr>
            <a:spLocks noGrp="1"/>
          </p:cNvSpPr>
          <p:nvPr>
            <p:ph idx="1"/>
          </p:nvPr>
        </p:nvSpPr>
        <p:spPr/>
        <p:txBody>
          <a:bodyPr/>
          <a:lstStyle/>
          <a:p>
            <a:r>
              <a:rPr lang="en-US" dirty="0"/>
              <a:t>Semiconductors were neither good conductors nor insulators. Example: silicon, germanium. </a:t>
            </a:r>
          </a:p>
          <a:p>
            <a:r>
              <a:rPr lang="en-US" dirty="0"/>
              <a:t>As we heat up semiconductors, while we are increasing the temperature, typically l and A were ignored and n and τ are the critical factors. </a:t>
            </a:r>
          </a:p>
          <a:p>
            <a:r>
              <a:rPr lang="en-US" dirty="0"/>
              <a:t>As the temperature increases, huge increase in n, since semiconductors do not have huge number of electrons at room temperature. When we raise the temperature, there will be a huge increase in electrons and collisions will be more, so τ will get decreased.</a:t>
            </a:r>
          </a:p>
          <a:p>
            <a:endParaRPr lang="en-IN" dirty="0"/>
          </a:p>
        </p:txBody>
      </p:sp>
    </p:spTree>
    <p:extLst>
      <p:ext uri="{BB962C8B-B14F-4D97-AF65-F5344CB8AC3E}">
        <p14:creationId xmlns:p14="http://schemas.microsoft.com/office/powerpoint/2010/main" val="38930418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2E007-6F31-A00E-F452-D68497942EB7}"/>
              </a:ext>
            </a:extLst>
          </p:cNvPr>
          <p:cNvSpPr>
            <a:spLocks noGrp="1"/>
          </p:cNvSpPr>
          <p:nvPr>
            <p:ph type="title"/>
          </p:nvPr>
        </p:nvSpPr>
        <p:spPr/>
        <p:txBody>
          <a:bodyPr/>
          <a:lstStyle/>
          <a:p>
            <a:r>
              <a:rPr lang="en-IN" dirty="0"/>
              <a:t>Effect of temperature in Semiconductors:</a:t>
            </a:r>
          </a:p>
        </p:txBody>
      </p:sp>
      <p:sp>
        <p:nvSpPr>
          <p:cNvPr id="3" name="Content Placeholder 2">
            <a:extLst>
              <a:ext uri="{FF2B5EF4-FFF2-40B4-BE49-F238E27FC236}">
                <a16:creationId xmlns:a16="http://schemas.microsoft.com/office/drawing/2014/main" id="{EAB5409C-0473-B358-D8A2-30D96F5AE235}"/>
              </a:ext>
            </a:extLst>
          </p:cNvPr>
          <p:cNvSpPr>
            <a:spLocks noGrp="1"/>
          </p:cNvSpPr>
          <p:nvPr>
            <p:ph idx="1"/>
          </p:nvPr>
        </p:nvSpPr>
        <p:spPr/>
        <p:txBody>
          <a:bodyPr/>
          <a:lstStyle/>
          <a:p>
            <a:r>
              <a:rPr lang="en-IN" dirty="0"/>
              <a:t>ρ =  m / ne</a:t>
            </a:r>
            <a:r>
              <a:rPr lang="en-IN" baseline="30000" dirty="0"/>
              <a:t>2</a:t>
            </a:r>
            <a:r>
              <a:rPr lang="en-IN" dirty="0"/>
              <a:t>τ</a:t>
            </a:r>
          </a:p>
          <a:p>
            <a:r>
              <a:rPr lang="en-IN" dirty="0"/>
              <a:t>As n increases, resistivity falls.</a:t>
            </a:r>
          </a:p>
          <a:p>
            <a:r>
              <a:rPr lang="en-IN" dirty="0"/>
              <a:t>Hence, as temp. increases, ρ decreases.</a:t>
            </a:r>
          </a:p>
          <a:p>
            <a:pPr marL="0" indent="0">
              <a:buNone/>
            </a:pPr>
            <a:r>
              <a:rPr lang="en-IN"/>
              <a:t> </a:t>
            </a:r>
            <a:endParaRPr lang="en-IN" dirty="0"/>
          </a:p>
          <a:p>
            <a:pPr marL="0" indent="0">
              <a:buNone/>
            </a:pPr>
            <a:endParaRPr lang="en-IN" dirty="0"/>
          </a:p>
          <a:p>
            <a:endParaRPr lang="en-IN" dirty="0"/>
          </a:p>
          <a:p>
            <a:endParaRPr lang="en-IN" dirty="0"/>
          </a:p>
        </p:txBody>
      </p:sp>
    </p:spTree>
    <p:extLst>
      <p:ext uri="{BB962C8B-B14F-4D97-AF65-F5344CB8AC3E}">
        <p14:creationId xmlns:p14="http://schemas.microsoft.com/office/powerpoint/2010/main" val="2363355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C5698-A903-0CA7-F4B3-870C0ADA9888}"/>
              </a:ext>
            </a:extLst>
          </p:cNvPr>
          <p:cNvSpPr>
            <a:spLocks noGrp="1"/>
          </p:cNvSpPr>
          <p:nvPr>
            <p:ph type="title"/>
          </p:nvPr>
        </p:nvSpPr>
        <p:spPr/>
        <p:txBody>
          <a:bodyPr/>
          <a:lstStyle/>
          <a:p>
            <a:r>
              <a:rPr lang="en-IN"/>
              <a:t>Effect of temperature in Semiconductors:</a:t>
            </a:r>
            <a:endParaRPr lang="en-IN" dirty="0"/>
          </a:p>
        </p:txBody>
      </p:sp>
      <p:sp>
        <p:nvSpPr>
          <p:cNvPr id="3" name="Content Placeholder 2">
            <a:extLst>
              <a:ext uri="{FF2B5EF4-FFF2-40B4-BE49-F238E27FC236}">
                <a16:creationId xmlns:a16="http://schemas.microsoft.com/office/drawing/2014/main" id="{3C030C3F-5CE4-A379-26E6-9FAEFE44501F}"/>
              </a:ext>
            </a:extLst>
          </p:cNvPr>
          <p:cNvSpPr>
            <a:spLocks noGrp="1"/>
          </p:cNvSpPr>
          <p:nvPr>
            <p:ph idx="1"/>
          </p:nvPr>
        </p:nvSpPr>
        <p:spPr/>
        <p:txBody>
          <a:bodyPr/>
          <a:lstStyle/>
          <a:p>
            <a:r>
              <a:rPr lang="en-US" dirty="0"/>
              <a:t>Alloys are homogeneous mixture of metals like nichrome, constantan, and manganin. For certain alloys like nichrome, constantan and manganin, there for a small increase in temperature, there is hardly much change in </a:t>
            </a:r>
            <a:r>
              <a:rPr lang="en-IN" dirty="0"/>
              <a:t>ρ</a:t>
            </a:r>
            <a:r>
              <a:rPr lang="en-US" dirty="0"/>
              <a:t>.</a:t>
            </a:r>
          </a:p>
          <a:p>
            <a:endParaRPr lang="en-IN" dirty="0"/>
          </a:p>
        </p:txBody>
      </p:sp>
    </p:spTree>
    <p:extLst>
      <p:ext uri="{BB962C8B-B14F-4D97-AF65-F5344CB8AC3E}">
        <p14:creationId xmlns:p14="http://schemas.microsoft.com/office/powerpoint/2010/main" val="2126786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F96B3-A41A-527C-1DF7-BDB66D0BFB12}"/>
              </a:ext>
            </a:extLst>
          </p:cNvPr>
          <p:cNvSpPr>
            <a:spLocks noGrp="1"/>
          </p:cNvSpPr>
          <p:nvPr>
            <p:ph type="title"/>
          </p:nvPr>
        </p:nvSpPr>
        <p:spPr/>
        <p:txBody>
          <a:bodyPr/>
          <a:lstStyle/>
          <a:p>
            <a:r>
              <a:rPr lang="en-IN" dirty="0"/>
              <a:t>Electric Current:</a:t>
            </a:r>
          </a:p>
        </p:txBody>
      </p:sp>
      <p:sp>
        <p:nvSpPr>
          <p:cNvPr id="3" name="Content Placeholder 2">
            <a:extLst>
              <a:ext uri="{FF2B5EF4-FFF2-40B4-BE49-F238E27FC236}">
                <a16:creationId xmlns:a16="http://schemas.microsoft.com/office/drawing/2014/main" id="{5F3AAB33-D6A4-255C-7230-6DCF93374706}"/>
              </a:ext>
            </a:extLst>
          </p:cNvPr>
          <p:cNvSpPr>
            <a:spLocks noGrp="1"/>
          </p:cNvSpPr>
          <p:nvPr>
            <p:ph idx="1"/>
          </p:nvPr>
        </p:nvSpPr>
        <p:spPr/>
        <p:txBody>
          <a:bodyPr/>
          <a:lstStyle/>
          <a:p>
            <a:r>
              <a:rPr lang="en-IN" dirty="0"/>
              <a:t>Flow of charge in a conductor under a potential difference maintained between the ends of a conductor constitutes an electric current.</a:t>
            </a:r>
          </a:p>
          <a:p>
            <a:r>
              <a:rPr lang="en-IN" dirty="0"/>
              <a:t>When a charge flows in a conductor from one place to the other in a particular direction, then this flow of charge is called ‘electric current’.</a:t>
            </a:r>
          </a:p>
          <a:p>
            <a:r>
              <a:rPr lang="en-IN" dirty="0"/>
              <a:t>It is measured by the rate of flow of charge I = Q / t.</a:t>
            </a:r>
          </a:p>
          <a:p>
            <a:r>
              <a:rPr lang="en-IN" dirty="0"/>
              <a:t>SI Unit: ampere (A)</a:t>
            </a:r>
          </a:p>
          <a:p>
            <a:pPr marL="0" indent="0">
              <a:buNone/>
            </a:pPr>
            <a:endParaRPr lang="en-IN" dirty="0"/>
          </a:p>
          <a:p>
            <a:endParaRPr lang="en-IN" dirty="0"/>
          </a:p>
        </p:txBody>
      </p:sp>
      <p:pic>
        <p:nvPicPr>
          <p:cNvPr id="4" name="Picture 3" descr="logo_left_resized.png"/>
          <p:cNvPicPr>
            <a:picLocks noChangeAspect="1"/>
          </p:cNvPicPr>
          <p:nvPr/>
        </p:nvPicPr>
        <p:blipFill>
          <a:blip r:embed="rId2"/>
          <a:stretch>
            <a:fillRect/>
          </a:stretch>
        </p:blipFill>
        <p:spPr>
          <a:xfrm>
            <a:off x="182880" y="91440"/>
            <a:ext cx="694944" cy="731520"/>
          </a:xfrm>
          <a:prstGeom prst="rect">
            <a:avLst/>
          </a:prstGeom>
        </p:spPr>
      </p:pic>
      <p:pic>
        <p:nvPicPr>
          <p:cNvPr id="5" name="Picture 4" descr="logo_right_resized.png"/>
          <p:cNvPicPr>
            <a:picLocks noChangeAspect="1"/>
          </p:cNvPicPr>
          <p:nvPr/>
        </p:nvPicPr>
        <p:blipFill>
          <a:blip r:embed="rId3"/>
          <a:stretch>
            <a:fillRect/>
          </a:stretch>
        </p:blipFill>
        <p:spPr>
          <a:xfrm>
            <a:off x="8046720" y="91440"/>
            <a:ext cx="1239864" cy="731520"/>
          </a:xfrm>
          <a:prstGeom prst="rect">
            <a:avLst/>
          </a:prstGeom>
        </p:spPr>
      </p:pic>
    </p:spTree>
    <p:extLst>
      <p:ext uri="{BB962C8B-B14F-4D97-AF65-F5344CB8AC3E}">
        <p14:creationId xmlns:p14="http://schemas.microsoft.com/office/powerpoint/2010/main" val="266884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412F6-B2C0-21DF-F151-0914C57645AF}"/>
              </a:ext>
            </a:extLst>
          </p:cNvPr>
          <p:cNvSpPr>
            <a:spLocks noGrp="1"/>
          </p:cNvSpPr>
          <p:nvPr>
            <p:ph type="title"/>
          </p:nvPr>
        </p:nvSpPr>
        <p:spPr/>
        <p:txBody>
          <a:bodyPr/>
          <a:lstStyle/>
          <a:p>
            <a:r>
              <a:rPr lang="en-IN" dirty="0"/>
              <a:t>Electric Current:</a:t>
            </a:r>
          </a:p>
        </p:txBody>
      </p:sp>
      <p:sp>
        <p:nvSpPr>
          <p:cNvPr id="3" name="Content Placeholder 2">
            <a:extLst>
              <a:ext uri="{FF2B5EF4-FFF2-40B4-BE49-F238E27FC236}">
                <a16:creationId xmlns:a16="http://schemas.microsoft.com/office/drawing/2014/main" id="{65E9EAC7-CE8E-91A4-57DE-6D217D5EF3F1}"/>
              </a:ext>
            </a:extLst>
          </p:cNvPr>
          <p:cNvSpPr>
            <a:spLocks noGrp="1"/>
          </p:cNvSpPr>
          <p:nvPr>
            <p:ph idx="1"/>
          </p:nvPr>
        </p:nvSpPr>
        <p:spPr/>
        <p:txBody>
          <a:bodyPr/>
          <a:lstStyle/>
          <a:p>
            <a:r>
              <a:rPr lang="en-IN" dirty="0"/>
              <a:t>By convention, electric current flows from positive to negative</a:t>
            </a:r>
          </a:p>
          <a:p>
            <a:r>
              <a:rPr lang="en-IN" dirty="0"/>
              <a:t>Electronic or electric current flows from negative to positive side.</a:t>
            </a:r>
          </a:p>
          <a:p>
            <a:r>
              <a:rPr lang="en-IN" dirty="0"/>
              <a:t>Electric current is a scalar quantity:</a:t>
            </a:r>
          </a:p>
          <a:p>
            <a:r>
              <a:rPr lang="en-IN" dirty="0"/>
              <a:t>Though it has both magnitude and direction, yet it is a scalar quantity. This is because the laws of ordinary algebra are used to add electric currents and the laws of vector addition are not applicable to the addition of electric currents. </a:t>
            </a:r>
          </a:p>
        </p:txBody>
      </p:sp>
      <p:pic>
        <p:nvPicPr>
          <p:cNvPr id="4" name="Picture 3" descr="logo_left_resized.png"/>
          <p:cNvPicPr>
            <a:picLocks noChangeAspect="1"/>
          </p:cNvPicPr>
          <p:nvPr/>
        </p:nvPicPr>
        <p:blipFill>
          <a:blip r:embed="rId2"/>
          <a:stretch>
            <a:fillRect/>
          </a:stretch>
        </p:blipFill>
        <p:spPr>
          <a:xfrm>
            <a:off x="182880" y="91440"/>
            <a:ext cx="694944" cy="731520"/>
          </a:xfrm>
          <a:prstGeom prst="rect">
            <a:avLst/>
          </a:prstGeom>
        </p:spPr>
      </p:pic>
      <p:pic>
        <p:nvPicPr>
          <p:cNvPr id="5" name="Picture 4" descr="logo_right_resized.png"/>
          <p:cNvPicPr>
            <a:picLocks noChangeAspect="1"/>
          </p:cNvPicPr>
          <p:nvPr/>
        </p:nvPicPr>
        <p:blipFill>
          <a:blip r:embed="rId3"/>
          <a:stretch>
            <a:fillRect/>
          </a:stretch>
        </p:blipFill>
        <p:spPr>
          <a:xfrm>
            <a:off x="8046720" y="91440"/>
            <a:ext cx="1239864" cy="731520"/>
          </a:xfrm>
          <a:prstGeom prst="rect">
            <a:avLst/>
          </a:prstGeom>
        </p:spPr>
      </p:pic>
    </p:spTree>
    <p:extLst>
      <p:ext uri="{BB962C8B-B14F-4D97-AF65-F5344CB8AC3E}">
        <p14:creationId xmlns:p14="http://schemas.microsoft.com/office/powerpoint/2010/main" val="340698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D4CAC-8C61-84CC-3719-0093D5E93063}"/>
              </a:ext>
            </a:extLst>
          </p:cNvPr>
          <p:cNvSpPr>
            <a:spLocks noGrp="1"/>
          </p:cNvSpPr>
          <p:nvPr>
            <p:ph type="title"/>
          </p:nvPr>
        </p:nvSpPr>
        <p:spPr/>
        <p:txBody>
          <a:bodyPr/>
          <a:lstStyle/>
          <a:p>
            <a:r>
              <a:rPr lang="en-IN" dirty="0" err="1"/>
              <a:t>Numericals</a:t>
            </a:r>
            <a:r>
              <a:rPr lang="en-IN" dirty="0"/>
              <a:t>:</a:t>
            </a:r>
          </a:p>
        </p:txBody>
      </p:sp>
      <p:sp>
        <p:nvSpPr>
          <p:cNvPr id="3" name="Content Placeholder 2">
            <a:extLst>
              <a:ext uri="{FF2B5EF4-FFF2-40B4-BE49-F238E27FC236}">
                <a16:creationId xmlns:a16="http://schemas.microsoft.com/office/drawing/2014/main" id="{62891ECA-994C-3643-A8F5-56E6941A25BA}"/>
              </a:ext>
            </a:extLst>
          </p:cNvPr>
          <p:cNvSpPr>
            <a:spLocks noGrp="1"/>
          </p:cNvSpPr>
          <p:nvPr>
            <p:ph idx="1"/>
          </p:nvPr>
        </p:nvSpPr>
        <p:spPr/>
        <p:txBody>
          <a:bodyPr/>
          <a:lstStyle/>
          <a:p>
            <a:r>
              <a:rPr lang="en-IN" dirty="0"/>
              <a:t>In a circuit, charge Q = (3t</a:t>
            </a:r>
            <a:r>
              <a:rPr lang="en-IN" baseline="30000" dirty="0"/>
              <a:t>2</a:t>
            </a:r>
            <a:r>
              <a:rPr lang="en-IN" dirty="0"/>
              <a:t> + 5t)c. Find average current from 0 to 4s.</a:t>
            </a:r>
          </a:p>
          <a:p>
            <a:pPr marL="0" indent="0">
              <a:buNone/>
            </a:pPr>
            <a:r>
              <a:rPr lang="en-IN" dirty="0"/>
              <a:t>Also find the instantaneous current at t = 2s.</a:t>
            </a:r>
          </a:p>
          <a:p>
            <a:pPr marL="0" indent="0">
              <a:buNone/>
            </a:pPr>
            <a:endParaRPr lang="en-IN" dirty="0"/>
          </a:p>
          <a:p>
            <a:r>
              <a:rPr lang="en-IN" dirty="0"/>
              <a:t>In a circuit, I = (2t</a:t>
            </a:r>
            <a:r>
              <a:rPr lang="en-IN" baseline="30000" dirty="0"/>
              <a:t>2</a:t>
            </a:r>
            <a:r>
              <a:rPr lang="en-IN" dirty="0"/>
              <a:t> + 3)A. Find the number of electrons that flow between 0 to 10s.</a:t>
            </a:r>
          </a:p>
          <a:p>
            <a:endParaRPr lang="en-IN" dirty="0"/>
          </a:p>
        </p:txBody>
      </p:sp>
      <p:pic>
        <p:nvPicPr>
          <p:cNvPr id="4" name="Picture 3" descr="logo_left_resized.png"/>
          <p:cNvPicPr>
            <a:picLocks noChangeAspect="1"/>
          </p:cNvPicPr>
          <p:nvPr/>
        </p:nvPicPr>
        <p:blipFill>
          <a:blip r:embed="rId2"/>
          <a:stretch>
            <a:fillRect/>
          </a:stretch>
        </p:blipFill>
        <p:spPr>
          <a:xfrm>
            <a:off x="182880" y="91440"/>
            <a:ext cx="694944" cy="731520"/>
          </a:xfrm>
          <a:prstGeom prst="rect">
            <a:avLst/>
          </a:prstGeom>
        </p:spPr>
      </p:pic>
      <p:pic>
        <p:nvPicPr>
          <p:cNvPr id="5" name="Picture 4" descr="logo_right_resized.png"/>
          <p:cNvPicPr>
            <a:picLocks noChangeAspect="1"/>
          </p:cNvPicPr>
          <p:nvPr/>
        </p:nvPicPr>
        <p:blipFill>
          <a:blip r:embed="rId3"/>
          <a:stretch>
            <a:fillRect/>
          </a:stretch>
        </p:blipFill>
        <p:spPr>
          <a:xfrm>
            <a:off x="8046720" y="91440"/>
            <a:ext cx="1239864" cy="731520"/>
          </a:xfrm>
          <a:prstGeom prst="rect">
            <a:avLst/>
          </a:prstGeom>
        </p:spPr>
      </p:pic>
    </p:spTree>
    <p:extLst>
      <p:ext uri="{BB962C8B-B14F-4D97-AF65-F5344CB8AC3E}">
        <p14:creationId xmlns:p14="http://schemas.microsoft.com/office/powerpoint/2010/main" val="1259411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D914C-335B-F262-5A80-1362A2F61B69}"/>
              </a:ext>
            </a:extLst>
          </p:cNvPr>
          <p:cNvSpPr>
            <a:spLocks noGrp="1"/>
          </p:cNvSpPr>
          <p:nvPr>
            <p:ph type="title"/>
          </p:nvPr>
        </p:nvSpPr>
        <p:spPr/>
        <p:txBody>
          <a:bodyPr/>
          <a:lstStyle/>
          <a:p>
            <a:r>
              <a:rPr lang="en-IN" dirty="0"/>
              <a:t>Free electrons:</a:t>
            </a:r>
          </a:p>
        </p:txBody>
      </p:sp>
      <p:sp>
        <p:nvSpPr>
          <p:cNvPr id="3" name="Content Placeholder 2">
            <a:extLst>
              <a:ext uri="{FF2B5EF4-FFF2-40B4-BE49-F238E27FC236}">
                <a16:creationId xmlns:a16="http://schemas.microsoft.com/office/drawing/2014/main" id="{F85107F5-7265-7692-37A9-95E9D846A6A5}"/>
              </a:ext>
            </a:extLst>
          </p:cNvPr>
          <p:cNvSpPr>
            <a:spLocks noGrp="1"/>
          </p:cNvSpPr>
          <p:nvPr>
            <p:ph idx="1"/>
          </p:nvPr>
        </p:nvSpPr>
        <p:spPr/>
        <p:txBody>
          <a:bodyPr/>
          <a:lstStyle/>
          <a:p>
            <a:r>
              <a:rPr lang="en-IN" dirty="0"/>
              <a:t>Free electrons are valence electrons that hop from one atom to another.</a:t>
            </a:r>
          </a:p>
          <a:p>
            <a:r>
              <a:rPr lang="en-IN" dirty="0"/>
              <a:t>Metals have 10</a:t>
            </a:r>
            <a:r>
              <a:rPr lang="en-IN" baseline="30000" dirty="0"/>
              <a:t>28</a:t>
            </a:r>
            <a:r>
              <a:rPr lang="en-IN" dirty="0"/>
              <a:t>  electrons /</a:t>
            </a:r>
          </a:p>
          <a:p>
            <a:r>
              <a:rPr lang="en-IN" dirty="0"/>
              <a:t>In the absence of external electric field, electrons move in random direction(due to thermal energy) and no flow in a particular direction. </a:t>
            </a:r>
          </a:p>
          <a:p>
            <a:pPr marL="0" indent="0">
              <a:buNone/>
            </a:pPr>
            <a:r>
              <a:rPr lang="en-IN" dirty="0"/>
              <a:t>   Average velocity will be zero and no net electric current.</a:t>
            </a:r>
          </a:p>
          <a:p>
            <a:r>
              <a:rPr lang="en-IN" dirty="0"/>
              <a:t>Speed of electrons = 10 </a:t>
            </a:r>
            <a:r>
              <a:rPr lang="en-IN" baseline="30000" dirty="0"/>
              <a:t>5</a:t>
            </a:r>
            <a:r>
              <a:rPr lang="en-IN" dirty="0"/>
              <a:t> m/s</a:t>
            </a:r>
          </a:p>
          <a:p>
            <a:pPr marL="0" indent="0">
              <a:buNone/>
            </a:pPr>
            <a:endParaRPr lang="en-IN" dirty="0"/>
          </a:p>
          <a:p>
            <a:endParaRPr lang="en-IN" dirty="0"/>
          </a:p>
        </p:txBody>
      </p:sp>
      <p:pic>
        <p:nvPicPr>
          <p:cNvPr id="4" name="Picture 3" descr="logo_left_resized.png"/>
          <p:cNvPicPr>
            <a:picLocks noChangeAspect="1"/>
          </p:cNvPicPr>
          <p:nvPr/>
        </p:nvPicPr>
        <p:blipFill>
          <a:blip r:embed="rId2"/>
          <a:stretch>
            <a:fillRect/>
          </a:stretch>
        </p:blipFill>
        <p:spPr>
          <a:xfrm>
            <a:off x="182880" y="91440"/>
            <a:ext cx="694944" cy="731520"/>
          </a:xfrm>
          <a:prstGeom prst="rect">
            <a:avLst/>
          </a:prstGeom>
        </p:spPr>
      </p:pic>
      <p:pic>
        <p:nvPicPr>
          <p:cNvPr id="5" name="Picture 4" descr="logo_right_resized.png"/>
          <p:cNvPicPr>
            <a:picLocks noChangeAspect="1"/>
          </p:cNvPicPr>
          <p:nvPr/>
        </p:nvPicPr>
        <p:blipFill>
          <a:blip r:embed="rId3"/>
          <a:stretch>
            <a:fillRect/>
          </a:stretch>
        </p:blipFill>
        <p:spPr>
          <a:xfrm>
            <a:off x="8046720" y="91440"/>
            <a:ext cx="1239864" cy="731520"/>
          </a:xfrm>
          <a:prstGeom prst="rect">
            <a:avLst/>
          </a:prstGeom>
        </p:spPr>
      </p:pic>
    </p:spTree>
    <p:extLst>
      <p:ext uri="{BB962C8B-B14F-4D97-AF65-F5344CB8AC3E}">
        <p14:creationId xmlns:p14="http://schemas.microsoft.com/office/powerpoint/2010/main" val="2436045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8FC6F-5809-73F8-7ACC-243D22F52DCB}"/>
              </a:ext>
            </a:extLst>
          </p:cNvPr>
          <p:cNvSpPr>
            <a:spLocks noGrp="1"/>
          </p:cNvSpPr>
          <p:nvPr>
            <p:ph type="title"/>
          </p:nvPr>
        </p:nvSpPr>
        <p:spPr/>
        <p:txBody>
          <a:bodyPr/>
          <a:lstStyle/>
          <a:p>
            <a:r>
              <a:rPr lang="en-IN" dirty="0"/>
              <a:t>In the presence of electric field:</a:t>
            </a:r>
          </a:p>
        </p:txBody>
      </p:sp>
      <p:sp>
        <p:nvSpPr>
          <p:cNvPr id="3" name="Content Placeholder 2">
            <a:extLst>
              <a:ext uri="{FF2B5EF4-FFF2-40B4-BE49-F238E27FC236}">
                <a16:creationId xmlns:a16="http://schemas.microsoft.com/office/drawing/2014/main" id="{4F2136A9-07EE-CF21-E6D9-0A428B65679F}"/>
              </a:ext>
            </a:extLst>
          </p:cNvPr>
          <p:cNvSpPr>
            <a:spLocks noGrp="1"/>
          </p:cNvSpPr>
          <p:nvPr>
            <p:ph idx="1"/>
          </p:nvPr>
        </p:nvSpPr>
        <p:spPr/>
        <p:txBody>
          <a:bodyPr/>
          <a:lstStyle/>
          <a:p>
            <a:r>
              <a:rPr lang="en-IN" dirty="0"/>
              <a:t>When you apply voltage, there will be an electric field from +</a:t>
            </a:r>
            <a:r>
              <a:rPr lang="en-IN" dirty="0" err="1"/>
              <a:t>ve</a:t>
            </a:r>
            <a:r>
              <a:rPr lang="en-IN" dirty="0"/>
              <a:t> to</a:t>
            </a:r>
          </a:p>
          <a:p>
            <a:pPr marL="0" indent="0">
              <a:buNone/>
            </a:pPr>
            <a:r>
              <a:rPr lang="en-IN" dirty="0"/>
              <a:t> –</a:t>
            </a:r>
            <a:r>
              <a:rPr lang="en-IN" dirty="0" err="1"/>
              <a:t>ve</a:t>
            </a:r>
            <a:r>
              <a:rPr lang="en-IN" dirty="0"/>
              <a:t>. </a:t>
            </a:r>
          </a:p>
          <a:p>
            <a:r>
              <a:rPr lang="en-IN" dirty="0"/>
              <a:t>Force on each electron will be F = </a:t>
            </a:r>
            <a:r>
              <a:rPr lang="en-IN" dirty="0" err="1"/>
              <a:t>qE</a:t>
            </a:r>
            <a:r>
              <a:rPr lang="en-IN" dirty="0"/>
              <a:t> [since electric field is force per unit charge]</a:t>
            </a:r>
          </a:p>
          <a:p>
            <a:r>
              <a:rPr lang="en-IN" dirty="0">
                <a:highlight>
                  <a:srgbClr val="FFFF00"/>
                </a:highlight>
              </a:rPr>
              <a:t>F = -</a:t>
            </a:r>
            <a:r>
              <a:rPr lang="en-IN" dirty="0" err="1">
                <a:highlight>
                  <a:srgbClr val="FFFF00"/>
                </a:highlight>
              </a:rPr>
              <a:t>eE</a:t>
            </a:r>
            <a:r>
              <a:rPr lang="en-IN" dirty="0">
                <a:highlight>
                  <a:srgbClr val="FFFF00"/>
                </a:highlight>
              </a:rPr>
              <a:t> </a:t>
            </a:r>
            <a:r>
              <a:rPr lang="en-IN" dirty="0"/>
              <a:t>(-e represents </a:t>
            </a:r>
            <a:r>
              <a:rPr lang="en-IN" b="1" dirty="0"/>
              <a:t>charge of an electron = 1.6 X 10-</a:t>
            </a:r>
            <a:r>
              <a:rPr lang="en-IN" b="1" baseline="30000" dirty="0"/>
              <a:t>19</a:t>
            </a:r>
            <a:r>
              <a:rPr lang="en-IN" b="1" dirty="0"/>
              <a:t>C</a:t>
            </a:r>
            <a:r>
              <a:rPr lang="en-IN" dirty="0"/>
              <a:t>) </a:t>
            </a:r>
          </a:p>
          <a:p>
            <a:r>
              <a:rPr lang="en-IN" b="1" dirty="0"/>
              <a:t>Mass of electron = 9.1 X 10-</a:t>
            </a:r>
            <a:r>
              <a:rPr lang="en-IN" b="1" baseline="30000" dirty="0"/>
              <a:t>31 </a:t>
            </a:r>
            <a:r>
              <a:rPr lang="en-IN" b="1" dirty="0"/>
              <a:t>C</a:t>
            </a:r>
          </a:p>
          <a:p>
            <a:r>
              <a:rPr lang="en-IN" dirty="0"/>
              <a:t>The electron experiences a force(from negative to positive) in the direction opposite to the electric field(from positive to negative).</a:t>
            </a:r>
          </a:p>
        </p:txBody>
      </p:sp>
      <p:pic>
        <p:nvPicPr>
          <p:cNvPr id="4" name="Picture 3" descr="logo_left_resized.png"/>
          <p:cNvPicPr>
            <a:picLocks noChangeAspect="1"/>
          </p:cNvPicPr>
          <p:nvPr/>
        </p:nvPicPr>
        <p:blipFill>
          <a:blip r:embed="rId2"/>
          <a:stretch>
            <a:fillRect/>
          </a:stretch>
        </p:blipFill>
        <p:spPr>
          <a:xfrm>
            <a:off x="182880" y="91440"/>
            <a:ext cx="694944" cy="731520"/>
          </a:xfrm>
          <a:prstGeom prst="rect">
            <a:avLst/>
          </a:prstGeom>
        </p:spPr>
      </p:pic>
      <p:pic>
        <p:nvPicPr>
          <p:cNvPr id="5" name="Picture 4" descr="logo_right_resized.png"/>
          <p:cNvPicPr>
            <a:picLocks noChangeAspect="1"/>
          </p:cNvPicPr>
          <p:nvPr/>
        </p:nvPicPr>
        <p:blipFill>
          <a:blip r:embed="rId3"/>
          <a:stretch>
            <a:fillRect/>
          </a:stretch>
        </p:blipFill>
        <p:spPr>
          <a:xfrm>
            <a:off x="8046720" y="91440"/>
            <a:ext cx="1239864" cy="731520"/>
          </a:xfrm>
          <a:prstGeom prst="rect">
            <a:avLst/>
          </a:prstGeom>
        </p:spPr>
      </p:pic>
    </p:spTree>
    <p:extLst>
      <p:ext uri="{BB962C8B-B14F-4D97-AF65-F5344CB8AC3E}">
        <p14:creationId xmlns:p14="http://schemas.microsoft.com/office/powerpoint/2010/main" val="3660755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AF21F-BAD0-3B4F-E7D2-CB56282FE2FF}"/>
              </a:ext>
            </a:extLst>
          </p:cNvPr>
          <p:cNvSpPr>
            <a:spLocks noGrp="1"/>
          </p:cNvSpPr>
          <p:nvPr>
            <p:ph type="title"/>
          </p:nvPr>
        </p:nvSpPr>
        <p:spPr/>
        <p:txBody>
          <a:bodyPr/>
          <a:lstStyle/>
          <a:p>
            <a:r>
              <a:rPr lang="en-IN" dirty="0"/>
              <a:t>In the presence of electric field:</a:t>
            </a:r>
          </a:p>
        </p:txBody>
      </p:sp>
      <p:sp>
        <p:nvSpPr>
          <p:cNvPr id="3" name="Content Placeholder 2">
            <a:extLst>
              <a:ext uri="{FF2B5EF4-FFF2-40B4-BE49-F238E27FC236}">
                <a16:creationId xmlns:a16="http://schemas.microsoft.com/office/drawing/2014/main" id="{5CDDA4E3-55E4-5626-4805-9837815E684C}"/>
              </a:ext>
            </a:extLst>
          </p:cNvPr>
          <p:cNvSpPr>
            <a:spLocks noGrp="1"/>
          </p:cNvSpPr>
          <p:nvPr>
            <p:ph idx="1"/>
          </p:nvPr>
        </p:nvSpPr>
        <p:spPr/>
        <p:txBody>
          <a:bodyPr/>
          <a:lstStyle/>
          <a:p>
            <a:r>
              <a:rPr lang="en-IN" dirty="0">
                <a:highlight>
                  <a:srgbClr val="FFFF00"/>
                </a:highlight>
              </a:rPr>
              <a:t>a= F / m = -</a:t>
            </a:r>
            <a:r>
              <a:rPr lang="en-IN" dirty="0" err="1">
                <a:highlight>
                  <a:srgbClr val="FFFF00"/>
                </a:highlight>
              </a:rPr>
              <a:t>eE</a:t>
            </a:r>
            <a:r>
              <a:rPr lang="en-IN" dirty="0">
                <a:highlight>
                  <a:srgbClr val="FFFF00"/>
                </a:highlight>
              </a:rPr>
              <a:t> / m</a:t>
            </a:r>
          </a:p>
          <a:p>
            <a:r>
              <a:rPr lang="en-IN" dirty="0"/>
              <a:t>But this acceleration is only for a short time. It moves, collides with copper atom, it moves, collides with copper atom…..Because of this continuous collisions, they move slowly across the wire.</a:t>
            </a:r>
          </a:p>
          <a:p>
            <a:r>
              <a:rPr lang="en-IN" dirty="0">
                <a:highlight>
                  <a:srgbClr val="FFFF00"/>
                </a:highlight>
              </a:rPr>
              <a:t>Note:</a:t>
            </a:r>
          </a:p>
          <a:p>
            <a:r>
              <a:rPr lang="en-IN" dirty="0"/>
              <a:t>1 coulomb of charge = 1 / 1.6 X 10-</a:t>
            </a:r>
            <a:r>
              <a:rPr lang="en-IN" baseline="30000" dirty="0"/>
              <a:t>19</a:t>
            </a:r>
            <a:r>
              <a:rPr lang="en-IN" dirty="0"/>
              <a:t>  = 6.25 X 10 </a:t>
            </a:r>
            <a:r>
              <a:rPr lang="en-IN" baseline="30000" dirty="0"/>
              <a:t>18 </a:t>
            </a:r>
            <a:r>
              <a:rPr lang="en-IN" dirty="0"/>
              <a:t>electrons per second.</a:t>
            </a:r>
          </a:p>
          <a:p>
            <a:endParaRPr lang="en-IN" dirty="0"/>
          </a:p>
        </p:txBody>
      </p:sp>
      <p:pic>
        <p:nvPicPr>
          <p:cNvPr id="4" name="Picture 3" descr="logo_left_resized.png"/>
          <p:cNvPicPr>
            <a:picLocks noChangeAspect="1"/>
          </p:cNvPicPr>
          <p:nvPr/>
        </p:nvPicPr>
        <p:blipFill>
          <a:blip r:embed="rId2"/>
          <a:stretch>
            <a:fillRect/>
          </a:stretch>
        </p:blipFill>
        <p:spPr>
          <a:xfrm>
            <a:off x="182880" y="91440"/>
            <a:ext cx="694944" cy="731520"/>
          </a:xfrm>
          <a:prstGeom prst="rect">
            <a:avLst/>
          </a:prstGeom>
        </p:spPr>
      </p:pic>
      <p:pic>
        <p:nvPicPr>
          <p:cNvPr id="5" name="Picture 4" descr="logo_right_resized.png"/>
          <p:cNvPicPr>
            <a:picLocks noChangeAspect="1"/>
          </p:cNvPicPr>
          <p:nvPr/>
        </p:nvPicPr>
        <p:blipFill>
          <a:blip r:embed="rId3"/>
          <a:stretch>
            <a:fillRect/>
          </a:stretch>
        </p:blipFill>
        <p:spPr>
          <a:xfrm>
            <a:off x="8046720" y="91440"/>
            <a:ext cx="1239864" cy="731520"/>
          </a:xfrm>
          <a:prstGeom prst="rect">
            <a:avLst/>
          </a:prstGeom>
        </p:spPr>
      </p:pic>
    </p:spTree>
    <p:extLst>
      <p:ext uri="{BB962C8B-B14F-4D97-AF65-F5344CB8AC3E}">
        <p14:creationId xmlns:p14="http://schemas.microsoft.com/office/powerpoint/2010/main" val="2363810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B42B4-4AAA-945D-6E7B-01DE70AC5888}"/>
              </a:ext>
            </a:extLst>
          </p:cNvPr>
          <p:cNvSpPr>
            <a:spLocks noGrp="1"/>
          </p:cNvSpPr>
          <p:nvPr>
            <p:ph type="title"/>
          </p:nvPr>
        </p:nvSpPr>
        <p:spPr/>
        <p:txBody>
          <a:bodyPr/>
          <a:lstStyle/>
          <a:p>
            <a:r>
              <a:rPr lang="en-IN" dirty="0"/>
              <a:t>Ohm’s Law:</a:t>
            </a:r>
          </a:p>
        </p:txBody>
      </p:sp>
      <p:sp>
        <p:nvSpPr>
          <p:cNvPr id="3" name="Content Placeholder 2">
            <a:extLst>
              <a:ext uri="{FF2B5EF4-FFF2-40B4-BE49-F238E27FC236}">
                <a16:creationId xmlns:a16="http://schemas.microsoft.com/office/drawing/2014/main" id="{2E7E86D7-628A-28DA-454D-72886BEE5B07}"/>
              </a:ext>
            </a:extLst>
          </p:cNvPr>
          <p:cNvSpPr>
            <a:spLocks noGrp="1"/>
          </p:cNvSpPr>
          <p:nvPr>
            <p:ph idx="1"/>
          </p:nvPr>
        </p:nvSpPr>
        <p:spPr/>
        <p:txBody>
          <a:bodyPr/>
          <a:lstStyle/>
          <a:p>
            <a:r>
              <a:rPr lang="en-US" dirty="0"/>
              <a:t>The potential difference across the ends of a conductor in an electric circuit is directly proportional to the current flowing through it, provided its temperature remains same.</a:t>
            </a:r>
          </a:p>
          <a:p>
            <a:r>
              <a:rPr lang="en-US" dirty="0"/>
              <a:t>V is proportional to I. If V is doubled, I will be doubled. If V is halved, I also will be halved.</a:t>
            </a:r>
          </a:p>
          <a:p>
            <a:endParaRPr lang="en-IN" dirty="0"/>
          </a:p>
        </p:txBody>
      </p:sp>
      <p:pic>
        <p:nvPicPr>
          <p:cNvPr id="4" name="Picture 3" descr="logo_left_resized.png"/>
          <p:cNvPicPr>
            <a:picLocks noChangeAspect="1"/>
          </p:cNvPicPr>
          <p:nvPr/>
        </p:nvPicPr>
        <p:blipFill>
          <a:blip r:embed="rId2"/>
          <a:stretch>
            <a:fillRect/>
          </a:stretch>
        </p:blipFill>
        <p:spPr>
          <a:xfrm>
            <a:off x="182880" y="91440"/>
            <a:ext cx="694944" cy="731520"/>
          </a:xfrm>
          <a:prstGeom prst="rect">
            <a:avLst/>
          </a:prstGeom>
        </p:spPr>
      </p:pic>
      <p:pic>
        <p:nvPicPr>
          <p:cNvPr id="5" name="Picture 4" descr="logo_right_resized.png"/>
          <p:cNvPicPr>
            <a:picLocks noChangeAspect="1"/>
          </p:cNvPicPr>
          <p:nvPr/>
        </p:nvPicPr>
        <p:blipFill>
          <a:blip r:embed="rId3"/>
          <a:stretch>
            <a:fillRect/>
          </a:stretch>
        </p:blipFill>
        <p:spPr>
          <a:xfrm>
            <a:off x="8046720" y="91440"/>
            <a:ext cx="1239864" cy="731520"/>
          </a:xfrm>
          <a:prstGeom prst="rect">
            <a:avLst/>
          </a:prstGeom>
        </p:spPr>
      </p:pic>
    </p:spTree>
    <p:extLst>
      <p:ext uri="{BB962C8B-B14F-4D97-AF65-F5344CB8AC3E}">
        <p14:creationId xmlns:p14="http://schemas.microsoft.com/office/powerpoint/2010/main" val="3961656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1448</Words>
  <Application>Microsoft Office PowerPoint</Application>
  <PresentationFormat>Widescreen</PresentationFormat>
  <Paragraphs>114</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Ch 3 – Current Electricity</vt:lpstr>
      <vt:lpstr>Current Electricity:</vt:lpstr>
      <vt:lpstr>Electric Current:</vt:lpstr>
      <vt:lpstr>Electric Current:</vt:lpstr>
      <vt:lpstr>Numericals:</vt:lpstr>
      <vt:lpstr>Free electrons:</vt:lpstr>
      <vt:lpstr>In the presence of electric field:</vt:lpstr>
      <vt:lpstr>In the presence of electric field:</vt:lpstr>
      <vt:lpstr>Ohm’s Law:</vt:lpstr>
      <vt:lpstr>Graph(Ohm’s Law): Straight line passing through the origin</vt:lpstr>
      <vt:lpstr>Resistance and cause of resistance:</vt:lpstr>
      <vt:lpstr>Resistance by ohm’s law:</vt:lpstr>
      <vt:lpstr>Conductance(G):</vt:lpstr>
      <vt:lpstr>Factors affecting the resistance of a conductor:</vt:lpstr>
      <vt:lpstr>Relationship with temperature and Resistance of a material:</vt:lpstr>
      <vt:lpstr>Mobility(μ):</vt:lpstr>
      <vt:lpstr>Limitations Of Ohm’s Law:</vt:lpstr>
      <vt:lpstr>Effect of temperature on Resistance and Resistivity:</vt:lpstr>
      <vt:lpstr>Effect of temperature on Resistance and Resistivity:</vt:lpstr>
      <vt:lpstr>Effect of temperature in conductors:</vt:lpstr>
      <vt:lpstr>Effect of temperature in Semiconductors:</vt:lpstr>
      <vt:lpstr>Effect of temperature in Semiconductors:</vt:lpstr>
      <vt:lpstr>Effect of temperature in Semiconductors: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Arunkumar Ramasamy</dc:creator>
  <cp:lastModifiedBy>Arunkumar Ramasamy</cp:lastModifiedBy>
  <cp:revision>3</cp:revision>
  <dcterms:created xsi:type="dcterms:W3CDTF">2025-06-26T13:21:23Z</dcterms:created>
  <dcterms:modified xsi:type="dcterms:W3CDTF">2025-06-29T23:21:04Z</dcterms:modified>
</cp:coreProperties>
</file>