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0" r:id="rId8"/>
    <p:sldId id="271" r:id="rId9"/>
    <p:sldId id="272" r:id="rId10"/>
    <p:sldId id="262" r:id="rId11"/>
    <p:sldId id="273" r:id="rId12"/>
    <p:sldId id="274" r:id="rId13"/>
    <p:sldId id="263" r:id="rId14"/>
    <p:sldId id="264" r:id="rId15"/>
    <p:sldId id="265" r:id="rId16"/>
    <p:sldId id="266" r:id="rId17"/>
    <p:sldId id="267" r:id="rId18"/>
    <p:sldId id="269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Magnetism and Matter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t>An Introduction to Magnetic Phenomena</a:t>
            </a:r>
          </a:p>
          <a:p>
            <a:r>
              <a:t>Drawing on Chapters 4 &amp; 5 of Physics Text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Properties of Magnetic Field Lines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 Form continuous closed loops.</a:t>
            </a:r>
          </a:p>
          <a:p>
            <a:r>
              <a:rPr dirty="0"/>
              <a:t>Direction: Tangent represents magnetic field direction.</a:t>
            </a:r>
          </a:p>
          <a:p>
            <a:r>
              <a:rPr dirty="0"/>
              <a:t> Density: More lines = stronger field.</a:t>
            </a:r>
          </a:p>
          <a:p>
            <a:r>
              <a:rPr dirty="0"/>
              <a:t> Do not intersect.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B3FB08-B6D7-6867-E96B-10145C465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E4167E8-C29C-B38E-4547-AA3AAB9A23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4465" y="274638"/>
            <a:ext cx="8524567" cy="7001233"/>
          </a:xfrm>
        </p:spPr>
      </p:pic>
    </p:spTree>
    <p:extLst>
      <p:ext uri="{BB962C8B-B14F-4D97-AF65-F5344CB8AC3E}">
        <p14:creationId xmlns:p14="http://schemas.microsoft.com/office/powerpoint/2010/main" val="37161305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5785A1-06EB-85C8-81BA-B5594422D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Do not intersect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217701-69A8-6055-E246-43C59E3095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Magnetic field lines are a visual representation of the </a:t>
            </a:r>
            <a:r>
              <a:rPr lang="en-US" b="1" dirty="0"/>
              <a:t>direction and strength</a:t>
            </a:r>
            <a:r>
              <a:rPr lang="en-US" dirty="0"/>
              <a:t> of a magnetic field. At any given point in space, the magnetic field can have </a:t>
            </a:r>
            <a:r>
              <a:rPr lang="en-US" b="1" dirty="0"/>
              <a:t>only one direction</a:t>
            </a:r>
            <a:r>
              <a:rPr lang="en-US" dirty="0"/>
              <a:t>. If two magnetic field lines were to cross, that would mean the field has </a:t>
            </a:r>
            <a:r>
              <a:rPr lang="en-US" b="1" dirty="0"/>
              <a:t>two directions at the same point</a:t>
            </a:r>
            <a:r>
              <a:rPr lang="en-US" dirty="0"/>
              <a:t>, which contradicts the definition of a vector field.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253704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Bar Magnet as an Equivalent Solenoid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Ampere: All magnetic phenomena are due to circulating currents.</a:t>
            </a:r>
          </a:p>
          <a:p>
            <a:r>
              <a:rPr dirty="0"/>
              <a:t> Bar magnet resembles solenoid.</a:t>
            </a:r>
          </a:p>
          <a:p>
            <a:r>
              <a:rPr dirty="0"/>
              <a:t> Field: B = (μ₀/4π) * (2m/r³).</a:t>
            </a:r>
          </a:p>
          <a:p>
            <a:r>
              <a:rPr dirty="0"/>
              <a:t>Magnetic moment equivalence with solenoid.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Dipole in a Uniform Magnetic Field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dirty="0"/>
              <a:t>• Compass in field experiences torque: τ = m x B; magnitude = </a:t>
            </a:r>
            <a:r>
              <a:rPr dirty="0" err="1"/>
              <a:t>mB</a:t>
            </a:r>
            <a:r>
              <a:rPr dirty="0"/>
              <a:t> </a:t>
            </a:r>
            <a:r>
              <a:rPr dirty="0" err="1"/>
              <a:t>sinθ</a:t>
            </a:r>
            <a:r>
              <a:rPr dirty="0"/>
              <a:t>.</a:t>
            </a:r>
          </a:p>
          <a:p>
            <a:pPr marL="0" indent="0">
              <a:buNone/>
            </a:pPr>
            <a:r>
              <a:rPr dirty="0"/>
              <a:t>• Potential Energy: Um = –</a:t>
            </a:r>
            <a:r>
              <a:rPr dirty="0" err="1"/>
              <a:t>m.B</a:t>
            </a:r>
            <a:endParaRPr dirty="0"/>
          </a:p>
          <a:p>
            <a:pPr marL="0" indent="0">
              <a:buNone/>
            </a:pPr>
            <a:r>
              <a:rPr dirty="0"/>
              <a:t>• Stable: m ∥ B</a:t>
            </a:r>
          </a:p>
          <a:p>
            <a:pPr marL="0" indent="0">
              <a:buNone/>
            </a:pPr>
            <a:r>
              <a:rPr dirty="0"/>
              <a:t>• Unstable: m anti-parallel to B</a:t>
            </a:r>
            <a:endParaRPr lang="en-IN" dirty="0"/>
          </a:p>
          <a:p>
            <a:pPr marL="0" indent="0">
              <a:buNone/>
            </a:pPr>
            <a:r>
              <a:rPr lang="en-IN" dirty="0"/>
              <a:t>Studied already under the topic, torque on a rectangular current carrying coil</a:t>
            </a:r>
            <a:endParaRPr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Example 5.1 Insights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Cutting a magnet yields two poles each.</a:t>
            </a:r>
          </a:p>
          <a:p>
            <a:r>
              <a:rPr dirty="0"/>
              <a:t>Uniform fields: torque but no net force.</a:t>
            </a:r>
          </a:p>
          <a:p>
            <a:r>
              <a:rPr dirty="0"/>
              <a:t> Non-uniform fields: force + torque.</a:t>
            </a:r>
          </a:p>
          <a:p>
            <a:r>
              <a:t> </a:t>
            </a:r>
            <a:r>
              <a:rPr dirty="0"/>
              <a:t>Not all configurations need poles.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Identifying Magnetized Bars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Repulsive force proves both are magnetized.</a:t>
            </a:r>
          </a:p>
          <a:p>
            <a:r>
              <a:t>• Force at ends vs. middle helps identify which bar is magnetized.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Electrostatic Analogy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E ↔ B; p ↔ m; 1/ε₀ ↔ μ₀</a:t>
            </a:r>
          </a:p>
          <a:p>
            <a:r>
              <a:t>• Equatorial Field: –p/4πε₀r³, –μ₀m/4πr³</a:t>
            </a:r>
          </a:p>
          <a:p>
            <a:r>
              <a:t>• Axial Field: 2p/4πε₀r³, μ₀2m/4πr³</a:t>
            </a:r>
          </a:p>
          <a:p>
            <a:r>
              <a:t>• Torque: p x E ↔ m x B</a:t>
            </a:r>
          </a:p>
          <a:p>
            <a:r>
              <a:t>• Energy: –p.E ↔ –m.B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Gauss's Law for Magnetism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Electrostatics: Flux depends on net charge.</a:t>
            </a:r>
          </a:p>
          <a:p>
            <a:r>
              <a:t>• Magnetic: Flux through closed surface = 0.</a:t>
            </a:r>
          </a:p>
          <a:p>
            <a:r>
              <a:t>• Field lines form closed loops.</a:t>
            </a:r>
          </a:p>
          <a:p>
            <a:r>
              <a:t>• Φ_B = ∫ B ⋅ dS = 0</a:t>
            </a:r>
          </a:p>
          <a:p>
            <a:r>
              <a:t>• Implies no magnetic monopoles.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Introduction to Magnetism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 Magnetic phenomena are universal in nature.</a:t>
            </a:r>
          </a:p>
          <a:p>
            <a:r>
              <a:rPr dirty="0"/>
              <a:t>Earth's magnetism predates humans.</a:t>
            </a:r>
          </a:p>
          <a:p>
            <a:r>
              <a:rPr dirty="0"/>
              <a:t>"Magnet" comes from Magnesia, Greece (600 BC).</a:t>
            </a:r>
          </a:p>
          <a:p>
            <a:r>
              <a:rPr dirty="0"/>
              <a:t> Early 19th-century discovery: Moving charges produce magnetic fields (Oersted, Ampere, </a:t>
            </a:r>
            <a:r>
              <a:rPr dirty="0" err="1"/>
              <a:t>Biot</a:t>
            </a:r>
            <a:r>
              <a:rPr dirty="0"/>
              <a:t>, Savart).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Common Ideas Regarding Magnetism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Earth behaves like a magnet.</a:t>
            </a:r>
          </a:p>
          <a:p>
            <a:r>
              <a:rPr dirty="0"/>
              <a:t>Bar magnets align in north-south direction.</a:t>
            </a:r>
          </a:p>
          <a:p>
            <a:r>
              <a:rPr dirty="0"/>
              <a:t> Like poles repel, unlike poles attract.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Non-Existence of Magnetic Monopoles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 Isolated magnetic poles don't exist.</a:t>
            </a:r>
          </a:p>
          <a:p>
            <a:r>
              <a:rPr dirty="0"/>
              <a:t> Breaking a magnet gives two smaller magnets.</a:t>
            </a:r>
          </a:p>
          <a:p>
            <a:r>
              <a:rPr dirty="0"/>
              <a:t> Unlike electric charges, magnetic monopoles are not found.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Making Magnets &amp; Chapter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 Iron and its alloys can become magnets.</a:t>
            </a:r>
          </a:p>
          <a:p>
            <a:r>
              <a:rPr dirty="0"/>
              <a:t>Topics: Bar magnets, Gauss’s law of magnetism, types of magnetism (para-, </a:t>
            </a:r>
            <a:r>
              <a:rPr dirty="0" err="1"/>
              <a:t>dia</a:t>
            </a:r>
            <a:r>
              <a:rPr dirty="0"/>
              <a:t>-, ferro-).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The Bar Magnet &amp; Magnetic Field Lines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Iron filings show field lines around magnets.</a:t>
            </a:r>
          </a:p>
          <a:p>
            <a:r>
              <a:rPr dirty="0"/>
              <a:t> Similar pattern seen around current-carrying solenoids.</a:t>
            </a:r>
          </a:p>
          <a:p>
            <a:r>
              <a:rPr dirty="0"/>
              <a:t> Magnetic field lines are intuitive tools.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4F2D94-6379-0C48-FE2F-B6354438E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2D45C7C-3DB5-E8F5-B9B8-B24C65B263E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6813" y="274638"/>
            <a:ext cx="8672051" cy="6450627"/>
          </a:xfrm>
        </p:spPr>
      </p:pic>
    </p:spTree>
    <p:extLst>
      <p:ext uri="{BB962C8B-B14F-4D97-AF65-F5344CB8AC3E}">
        <p14:creationId xmlns:p14="http://schemas.microsoft.com/office/powerpoint/2010/main" val="2349107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EC050-756D-90AF-9856-90A508AD7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B67FDF7-A526-AAC5-6F2E-93E5AA38A7C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34065" y="542899"/>
            <a:ext cx="7295535" cy="5772202"/>
          </a:xfrm>
        </p:spPr>
      </p:pic>
    </p:spTree>
    <p:extLst>
      <p:ext uri="{BB962C8B-B14F-4D97-AF65-F5344CB8AC3E}">
        <p14:creationId xmlns:p14="http://schemas.microsoft.com/office/powerpoint/2010/main" val="10423602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1F326-0892-D82B-7366-A03411D47C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5C7CE78-4017-E123-7155-86C17F5C192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274638"/>
            <a:ext cx="8229600" cy="5844825"/>
          </a:xfrm>
        </p:spPr>
      </p:pic>
    </p:spTree>
    <p:extLst>
      <p:ext uri="{BB962C8B-B14F-4D97-AF65-F5344CB8AC3E}">
        <p14:creationId xmlns:p14="http://schemas.microsoft.com/office/powerpoint/2010/main" val="24620571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</TotalTime>
  <Words>571</Words>
  <Application>Microsoft Office PowerPoint</Application>
  <PresentationFormat>On-screen Show (4:3)</PresentationFormat>
  <Paragraphs>61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Calibri</vt:lpstr>
      <vt:lpstr>Office Theme</vt:lpstr>
      <vt:lpstr>Magnetism and Matter</vt:lpstr>
      <vt:lpstr>Introduction to Magnetism</vt:lpstr>
      <vt:lpstr>Common Ideas Regarding Magnetism</vt:lpstr>
      <vt:lpstr>Non-Existence of Magnetic Monopoles</vt:lpstr>
      <vt:lpstr>Making Magnets &amp; Chapter Overview</vt:lpstr>
      <vt:lpstr>The Bar Magnet &amp; Magnetic Field Lines</vt:lpstr>
      <vt:lpstr>PowerPoint Presentation</vt:lpstr>
      <vt:lpstr>PowerPoint Presentation</vt:lpstr>
      <vt:lpstr>PowerPoint Presentation</vt:lpstr>
      <vt:lpstr>Properties of Magnetic Field Lines</vt:lpstr>
      <vt:lpstr>PowerPoint Presentation</vt:lpstr>
      <vt:lpstr>Do not intersect</vt:lpstr>
      <vt:lpstr>Bar Magnet as an Equivalent Solenoid</vt:lpstr>
      <vt:lpstr>Dipole in a Uniform Magnetic Field</vt:lpstr>
      <vt:lpstr>Example 5.1 Insights</vt:lpstr>
      <vt:lpstr>Identifying Magnetized Bars</vt:lpstr>
      <vt:lpstr>Electrostatic Analogy</vt:lpstr>
      <vt:lpstr>Gauss's Law for Magnetism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Dev Niranjan Arunkumar</cp:lastModifiedBy>
  <cp:revision>6</cp:revision>
  <dcterms:created xsi:type="dcterms:W3CDTF">2013-01-27T09:14:16Z</dcterms:created>
  <dcterms:modified xsi:type="dcterms:W3CDTF">2025-07-22T15:28:59Z</dcterms:modified>
  <cp:category/>
</cp:coreProperties>
</file>