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9" r:id="rId4"/>
    <p:sldId id="25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8" r:id="rId13"/>
    <p:sldId id="287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Moving Coil Galvanometer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Principle, Construction, Working and Conversions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EF2B-7498-9598-1E0A-4E97906B9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CBF7C-2841-1839-0E92-DE6812FA8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Crucial Role of Radial Magnetic Field</a:t>
            </a:r>
            <a:r>
              <a:rPr lang="en-US" dirty="0"/>
              <a:t>: The radial magnetic field ensures that the </a:t>
            </a:r>
            <a:r>
              <a:rPr lang="en-US" b="1" dirty="0"/>
              <a:t>plane of the coil always remains parallel to the direction of the magnetic field in all positions.</a:t>
            </a:r>
          </a:p>
          <a:p>
            <a:r>
              <a:rPr lang="en-US" dirty="0"/>
              <a:t>Since the </a:t>
            </a:r>
            <a:r>
              <a:rPr lang="en-US" b="1" dirty="0"/>
              <a:t>area vector is always perpendicular to the plane of the coil</a:t>
            </a:r>
            <a:r>
              <a:rPr lang="en-US" dirty="0"/>
              <a:t>, this means the area vectors is </a:t>
            </a:r>
            <a:r>
              <a:rPr lang="en-US" b="1" dirty="0"/>
              <a:t>always perpendicular to the magnetic field. </a:t>
            </a:r>
            <a:r>
              <a:rPr lang="el-GR" b="1" dirty="0"/>
              <a:t>(θ = 90°)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2480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BE33F-5C4A-6A70-5B66-D805442B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79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E8F48-7824-871B-5A0E-82734300E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6413"/>
            <a:ext cx="8229600" cy="54962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Substituting m = </a:t>
            </a:r>
            <a:r>
              <a:rPr lang="en-US" dirty="0" err="1"/>
              <a:t>nIA</a:t>
            </a:r>
            <a:r>
              <a:rPr lang="en-US" dirty="0"/>
              <a:t> and </a:t>
            </a:r>
            <a:r>
              <a:rPr lang="en-US" dirty="0" err="1"/>
              <a:t>sinθ</a:t>
            </a:r>
            <a:r>
              <a:rPr lang="en-US" dirty="0"/>
              <a:t> = 1 into the torque formula, the applied torque becomes: </a:t>
            </a:r>
            <a:r>
              <a:rPr lang="en-US" b="1" dirty="0" err="1"/>
              <a:t>τ_applied</a:t>
            </a:r>
            <a:r>
              <a:rPr lang="en-US" b="1" dirty="0"/>
              <a:t> = NIAB</a:t>
            </a:r>
          </a:p>
          <a:p>
            <a:r>
              <a:rPr lang="en-US" b="1" dirty="0"/>
              <a:t>Restoring Torque</a:t>
            </a:r>
            <a:endParaRPr lang="en-US" dirty="0"/>
          </a:p>
          <a:p>
            <a:r>
              <a:rPr lang="en-US" dirty="0"/>
              <a:t>• As the coil rotates due to the applied torque, the connected spring twists. The spring develops a </a:t>
            </a:r>
            <a:r>
              <a:rPr lang="en-US" b="1" dirty="0"/>
              <a:t>restoring torque</a:t>
            </a:r>
            <a:r>
              <a:rPr lang="en-US" dirty="0"/>
              <a:t> that acts in the opposite direction, trying to bring the spring back to its original configuration. The restoring torque (</a:t>
            </a:r>
            <a:r>
              <a:rPr lang="en-US" dirty="0" err="1"/>
              <a:t>τ_restoring</a:t>
            </a:r>
            <a:r>
              <a:rPr lang="en-US" dirty="0"/>
              <a:t>) is proportional to the angle of twist (φ).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9751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3B5F-6170-5809-8AC3-1A3DBCEF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6A140-F5E5-95FB-E457-CCFA91B29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coil continues to rotate until the </a:t>
            </a:r>
            <a:r>
              <a:rPr lang="en-US" b="1" dirty="0"/>
              <a:t>applied torque equals the restoring torque.</a:t>
            </a:r>
          </a:p>
          <a:p>
            <a:r>
              <a:rPr lang="en-US" dirty="0"/>
              <a:t>At this point, the coil stops rotating, and the pointer settles at a specific reading.</a:t>
            </a:r>
          </a:p>
          <a:p>
            <a:r>
              <a:rPr lang="en-US" dirty="0"/>
              <a:t>Therefore, in equilibrium: </a:t>
            </a:r>
            <a:r>
              <a:rPr lang="en-US" b="1" dirty="0"/>
              <a:t>NIAB = </a:t>
            </a:r>
            <a:r>
              <a:rPr lang="en-US" b="1" dirty="0" err="1"/>
              <a:t>kφ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3149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A6836-CFCA-81C5-293E-4A058CFC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Current-Deflection Relationship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50F90-E3A1-AC74-7377-10CBA7CC3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equilibrium equation (NIAB = </a:t>
            </a:r>
            <a:r>
              <a:rPr lang="en-US" dirty="0" err="1"/>
              <a:t>kφ</a:t>
            </a:r>
            <a:r>
              <a:rPr lang="en-US" dirty="0"/>
              <a:t>), we can derive the current (I) in terms of deflection (φ): </a:t>
            </a:r>
            <a:r>
              <a:rPr lang="en-US" b="1" dirty="0"/>
              <a:t>I = (k / NAB)φ</a:t>
            </a:r>
          </a:p>
          <a:p>
            <a:r>
              <a:rPr lang="en-US" dirty="0"/>
              <a:t>Here, 'k', 'n', 'A', and 'B' are constants for a given galvanometer.</a:t>
            </a:r>
          </a:p>
          <a:p>
            <a:r>
              <a:rPr lang="en-US" dirty="0"/>
              <a:t>The term </a:t>
            </a:r>
            <a:r>
              <a:rPr lang="en-US" b="1" dirty="0"/>
              <a:t>(k / NAB)</a:t>
            </a:r>
            <a:r>
              <a:rPr lang="en-US" dirty="0"/>
              <a:t> is called the </a:t>
            </a:r>
            <a:r>
              <a:rPr lang="en-US" b="1" dirty="0"/>
              <a:t>galvanometer constant.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664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36857-2290-10D0-4987-C1D24250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188B7-35E9-1E51-730F-28C84FC60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relationship demonstrates that </a:t>
            </a:r>
            <a:r>
              <a:rPr lang="en-US" b="1" dirty="0"/>
              <a:t>current (I) is directly proportional to the deflection (φ).</a:t>
            </a:r>
          </a:p>
          <a:p>
            <a:r>
              <a:rPr lang="en-US" dirty="0"/>
              <a:t>If the galvanometer shows a greater deflection, it indicates a larger current.</a:t>
            </a:r>
          </a:p>
          <a:p>
            <a:r>
              <a:rPr lang="en-US" dirty="0"/>
              <a:t>If it shows less deflection, it indicates a smaller current.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314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54BA-3B7E-28AA-36BC-5349DC48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Current Sensitivity (I_s)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3E13F-9302-E92D-F271-9CBC68AE4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</a:t>
            </a:r>
            <a:r>
              <a:rPr lang="en-US" dirty="0"/>
              <a:t>: Current sensitivity is defined as the </a:t>
            </a:r>
            <a:r>
              <a:rPr lang="en-US" b="1" dirty="0"/>
              <a:t>deflection produced in the galvanometer when a unit current is passed through it.</a:t>
            </a:r>
          </a:p>
          <a:p>
            <a:r>
              <a:rPr lang="en-US" b="1" dirty="0"/>
              <a:t>Formula</a:t>
            </a:r>
            <a:r>
              <a:rPr lang="en-US" dirty="0"/>
              <a:t>:  </a:t>
            </a:r>
            <a:r>
              <a:rPr lang="en-US" b="1" dirty="0"/>
              <a:t>Total Deflection / Total Current </a:t>
            </a:r>
          </a:p>
          <a:p>
            <a:pPr marL="0" indent="0">
              <a:buNone/>
            </a:pPr>
            <a:r>
              <a:rPr lang="en-US" b="1" dirty="0"/>
              <a:t>                    = φ / I  = </a:t>
            </a:r>
            <a:r>
              <a:rPr lang="en-IN" b="1" dirty="0"/>
              <a:t>NAB / k</a:t>
            </a:r>
          </a:p>
          <a:p>
            <a:pPr marL="0" indent="0">
              <a:buNone/>
            </a:pPr>
            <a:r>
              <a:rPr lang="it-IT" b="1" dirty="0"/>
              <a:t>SI Unit</a:t>
            </a:r>
            <a:r>
              <a:rPr lang="it-IT" dirty="0"/>
              <a:t>: </a:t>
            </a:r>
            <a:r>
              <a:rPr lang="it-IT" b="1" dirty="0"/>
              <a:t>Radian per Ampere (rad/A)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822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F1A5-B992-B68F-89B8-0EEAD8BC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Voltage Sensitivity (V_s)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CBBC-21F9-4142-B5FF-FA9C7F8F5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Voltage sensitivity is defined as the </a:t>
            </a:r>
            <a:r>
              <a:rPr lang="en-US" b="1" dirty="0"/>
              <a:t>deflection produced in the galvanometer when a unit voltage is applied across its two terminals.</a:t>
            </a:r>
          </a:p>
          <a:p>
            <a:r>
              <a:rPr lang="en-US" dirty="0"/>
              <a:t>It indicates how sensitive the galvanometer is to voltage.</a:t>
            </a:r>
          </a:p>
          <a:p>
            <a:r>
              <a:rPr lang="en-US" b="1" dirty="0"/>
              <a:t>Formula</a:t>
            </a:r>
            <a:r>
              <a:rPr lang="en-US" dirty="0"/>
              <a:t>: </a:t>
            </a:r>
            <a:r>
              <a:rPr lang="en-US" b="1" dirty="0"/>
              <a:t>Total Deflection / Total Voltage </a:t>
            </a:r>
          </a:p>
          <a:p>
            <a:pPr marL="0" indent="0">
              <a:buNone/>
            </a:pPr>
            <a:r>
              <a:rPr lang="en-US" b="1" dirty="0"/>
              <a:t>				= φ / V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563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42F7-BCFF-9110-3F53-19FF09578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F5BC-7028-B00C-E762-8A9A60E77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181" y="1646238"/>
            <a:ext cx="7955280" cy="4525963"/>
          </a:xfrm>
        </p:spPr>
        <p:txBody>
          <a:bodyPr/>
          <a:lstStyle/>
          <a:p>
            <a:r>
              <a:rPr lang="en-US" dirty="0"/>
              <a:t>Using Ohm's law (V = IR) and </a:t>
            </a:r>
          </a:p>
          <a:p>
            <a:r>
              <a:rPr lang="en-US" dirty="0"/>
              <a:t> current sensitivity formula (φ/I = NAB/k): </a:t>
            </a:r>
          </a:p>
          <a:p>
            <a:r>
              <a:rPr lang="en-US" b="1" dirty="0"/>
              <a:t>V_s = φ / V = φ </a:t>
            </a:r>
            <a:r>
              <a:rPr lang="en-IN" b="1" dirty="0"/>
              <a:t>/ (IR)</a:t>
            </a:r>
          </a:p>
          <a:p>
            <a:r>
              <a:rPr lang="it-IT" b="1"/>
              <a:t>SI Unit</a:t>
            </a:r>
            <a:r>
              <a:rPr lang="it-IT"/>
              <a:t>: </a:t>
            </a:r>
            <a:r>
              <a:rPr lang="it-IT" b="1"/>
              <a:t>Radian per Volt (rad/V)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511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galvanometer is an </a:t>
            </a:r>
            <a:r>
              <a:rPr lang="en-US" b="1" dirty="0"/>
              <a:t>instrument used for the detection and measurement of small currents</a:t>
            </a:r>
            <a:r>
              <a:rPr dirty="0"/>
              <a:t>.</a:t>
            </a:r>
            <a:r>
              <a:rPr lang="en-US" dirty="0"/>
              <a:t> It can measure </a:t>
            </a:r>
            <a:r>
              <a:rPr lang="en-US" b="1" dirty="0"/>
              <a:t>very small currents</a:t>
            </a:r>
            <a:r>
              <a:rPr lang="en-US" dirty="0"/>
              <a:t>, even on the order of a few microamperes (</a:t>
            </a:r>
            <a:r>
              <a:rPr lang="en-US" dirty="0" err="1"/>
              <a:t>μA</a:t>
            </a:r>
            <a:r>
              <a:rPr lang="en-US" dirty="0"/>
              <a:t>) or milliamperes (mA).</a:t>
            </a:r>
          </a:p>
          <a:p>
            <a:r>
              <a:rPr lang="en-US" dirty="0"/>
              <a:t>It is </a:t>
            </a:r>
            <a:r>
              <a:rPr lang="en-US" b="1" dirty="0"/>
              <a:t>not used for measuring large currents</a:t>
            </a:r>
            <a:r>
              <a:rPr lang="en-US" dirty="0"/>
              <a:t>, as doing so can damage the galvanometer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2C92-F095-C685-F987-6DDD7970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6DE48-E901-DF1E-BEB9-CA2072BD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works on the principle that a current-carrying coil placed in a magnetic field experiences a deflecting torque proportional to the current.</a:t>
            </a:r>
          </a:p>
          <a:p>
            <a:r>
              <a:rPr lang="en-US" dirty="0"/>
              <a:t>Galvanometer is a very sensitive device it gives a full-scale deflection even for a small current. A small current causes its pointer to deflect significantly on its scale.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416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Galvanometer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Suspended Coil Galvanometer</a:t>
            </a:r>
          </a:p>
          <a:p>
            <a:r>
              <a:t>2. Pivoted Coil (or Weston) Galvanometer</a:t>
            </a:r>
          </a:p>
          <a:p>
            <a:endParaRPr/>
          </a:p>
          <a:p>
            <a:r>
              <a:t>Both types operate on the same principle but differ slightly in construction.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93558-33A2-D414-6597-C0125895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Construction: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3C99C-B46B-8F44-E145-DC287D944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Concave (or Cylindrical) Shaped Magnets</a:t>
            </a:r>
            <a:r>
              <a:rPr lang="en-US" dirty="0"/>
              <a:t>:</a:t>
            </a:r>
          </a:p>
          <a:p>
            <a:r>
              <a:rPr lang="en-US" dirty="0"/>
              <a:t>These magnets are crucial because they produce a </a:t>
            </a:r>
            <a:r>
              <a:rPr lang="en-US" b="1" dirty="0"/>
              <a:t>radial magnetic field.</a:t>
            </a:r>
          </a:p>
          <a:p>
            <a:r>
              <a:rPr lang="en-US" dirty="0"/>
              <a:t>A </a:t>
            </a:r>
            <a:r>
              <a:rPr lang="en-US" b="1" dirty="0"/>
              <a:t>radial magnetic field</a:t>
            </a:r>
            <a:r>
              <a:rPr lang="en-US" dirty="0"/>
              <a:t> is essential as it ensures that the </a:t>
            </a:r>
            <a:r>
              <a:rPr lang="en-US" b="1" dirty="0"/>
              <a:t>torque remains constant</a:t>
            </a:r>
            <a:r>
              <a:rPr lang="en-US" dirty="0"/>
              <a:t>, which is necessary for the pointer to provide accurate current readings. The magnetic field lines in a radial field appear to originate from or converge towards the center.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250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DBE2-4682-3188-3DC3-562162EF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Soft Iron Cylindrical Rod</a:t>
            </a:r>
            <a:r>
              <a:rPr lang="en-US" dirty="0"/>
              <a:t>: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4E3EF-AC21-7556-BC00-55C501B6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Inside the concave magnets, there is a soft iron cylindrical rod.</a:t>
            </a:r>
          </a:p>
          <a:p>
            <a:pPr marL="0" indent="0">
              <a:buNone/>
            </a:pPr>
            <a:r>
              <a:rPr lang="en-US" dirty="0"/>
              <a:t>This rod becomes magnetized when the magnetic field passes through it, which </a:t>
            </a:r>
            <a:r>
              <a:rPr lang="en-US" b="1" dirty="0"/>
              <a:t>strengthens the magnetic field.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261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32243-D4DB-CDF4-7C6D-C196F2DA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Copper Coil</a:t>
            </a:r>
            <a:r>
              <a:rPr lang="en-IN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9D2F7-EE2D-2881-F588-E434431B0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b="1" dirty="0"/>
              <a:t>insulated copper wire</a:t>
            </a:r>
            <a:r>
              <a:rPr lang="en-US" dirty="0"/>
              <a:t> is wound around the soft iron cylinder in many turns, forming a rectangular-shaped coil</a:t>
            </a:r>
          </a:p>
          <a:p>
            <a:r>
              <a:rPr lang="en-US" dirty="0"/>
              <a:t>One end of the coil is connected to a </a:t>
            </a:r>
            <a:r>
              <a:rPr lang="en-US" b="1" dirty="0"/>
              <a:t>spring</a:t>
            </a:r>
            <a:r>
              <a:rPr lang="en-US" dirty="0"/>
              <a:t>, typically made of </a:t>
            </a:r>
            <a:r>
              <a:rPr lang="en-US" b="1" dirty="0"/>
              <a:t>phosphor bronze</a:t>
            </a:r>
          </a:p>
          <a:p>
            <a:r>
              <a:rPr lang="en-US" dirty="0"/>
              <a:t>This spring is connected to a </a:t>
            </a:r>
            <a:r>
              <a:rPr lang="en-US" b="1" dirty="0"/>
              <a:t>pointer</a:t>
            </a:r>
            <a:r>
              <a:rPr lang="en-US" dirty="0"/>
              <a:t>, which moves across a scale</a:t>
            </a:r>
          </a:p>
          <a:p>
            <a:r>
              <a:rPr lang="en-US" dirty="0"/>
              <a:t>The other end of the coil is available for connection to an electrical circuit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920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83F2-CD72-11F9-75BE-3651C22C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Working Principle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CFA6-D199-19E5-FA53-55F356B99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current passes through the coil, which is situated within the uniform radial magnetic field, it causes the coil to experience a torque.</a:t>
            </a:r>
          </a:p>
          <a:p>
            <a:r>
              <a:rPr lang="en-US" dirty="0"/>
              <a:t>This torque leads to the </a:t>
            </a:r>
            <a:r>
              <a:rPr lang="en-US" b="1" dirty="0"/>
              <a:t>rotation of the coil.</a:t>
            </a:r>
          </a:p>
          <a:p>
            <a:r>
              <a:rPr lang="en-US" dirty="0"/>
              <a:t>As the coil rotates, the connected </a:t>
            </a:r>
            <a:r>
              <a:rPr lang="en-US" b="1" dirty="0"/>
              <a:t>spring twists.</a:t>
            </a:r>
          </a:p>
          <a:p>
            <a:r>
              <a:rPr lang="en-US" dirty="0"/>
              <a:t>The twisting of the spring causes the </a:t>
            </a:r>
            <a:r>
              <a:rPr lang="en-US" b="1" dirty="0"/>
              <a:t>pointer to deflect</a:t>
            </a:r>
            <a:r>
              <a:rPr lang="en-US" dirty="0"/>
              <a:t> on the scale, indicating the presence and magnitude of the current.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6617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F7DF-B0DF-5DD9-A7F3-9171516A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734D-CC89-3B1E-5154-596C5964A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direction of deflection</a:t>
            </a:r>
            <a:r>
              <a:rPr lang="en-US" dirty="0"/>
              <a:t> depends on the direction of the current (e.g., clockwise current in one direction, anti-clockwise in the opposite).</a:t>
            </a:r>
          </a:p>
          <a:p>
            <a:r>
              <a:rPr lang="en-US" dirty="0"/>
              <a:t>A necessary condition for accurate readings is that the </a:t>
            </a:r>
            <a:r>
              <a:rPr lang="en-US" b="1" dirty="0"/>
              <a:t>torque must be constant.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6716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882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Moving Coil Galvanometer</vt:lpstr>
      <vt:lpstr>Introduction</vt:lpstr>
      <vt:lpstr>PowerPoint Presentation</vt:lpstr>
      <vt:lpstr>Types of Galvanometer</vt:lpstr>
      <vt:lpstr>Construction:</vt:lpstr>
      <vt:lpstr>Soft Iron Cylindrical Rod: </vt:lpstr>
      <vt:lpstr>Copper Coil:</vt:lpstr>
      <vt:lpstr>Working Principle</vt:lpstr>
      <vt:lpstr>PowerPoint Presentation</vt:lpstr>
      <vt:lpstr>PowerPoint Presentation</vt:lpstr>
      <vt:lpstr>PowerPoint Presentation</vt:lpstr>
      <vt:lpstr>PowerPoint Presentation</vt:lpstr>
      <vt:lpstr>Current-Deflection Relationship</vt:lpstr>
      <vt:lpstr>PowerPoint Presentation</vt:lpstr>
      <vt:lpstr>Current Sensitivity (I_s)</vt:lpstr>
      <vt:lpstr>Voltage Sensitivity (V_s)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Dev Niranjan Arunkumar</cp:lastModifiedBy>
  <cp:revision>10</cp:revision>
  <dcterms:created xsi:type="dcterms:W3CDTF">2013-01-27T09:14:16Z</dcterms:created>
  <dcterms:modified xsi:type="dcterms:W3CDTF">2025-07-20T16:18:43Z</dcterms:modified>
  <cp:category/>
</cp:coreProperties>
</file>