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45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F2F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6.png"/><Relationship Id="rId4" Type="http://schemas.openxmlformats.org/officeDocument/2006/relationships/image" Target="../media/image22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343745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Taste of Watermelon: A Journey Through Youthful Longing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814768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 exploration of Borden Deal's poignant coming-of-age story.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5484852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4" y="5492472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40287" y="5466993"/>
            <a:ext cx="2736652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Praveena Ramesh</a:t>
            </a:r>
            <a:endParaRPr lang="en-US" sz="2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21A2D3-B493-F8EC-1063-66C34CE9D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EB926E-1D93-C2AE-FF9E-A73DE05820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1283850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Reflecting on the Story: What Does It Mean to You?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753195" y="407539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Personal Resonance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570928"/>
            <a:ext cx="373165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How does this story connect with your own experiences?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720" y="4209455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8520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Key Learnings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What insights about desire, responsibility, and growth stand out?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995" y="3264813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298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Share Interpretations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Discuss your thoughts and unique perspectives with others.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1436" y="5972532"/>
            <a:ext cx="358140" cy="447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8350B5-FDCC-1477-95B4-7D2A12816A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08A754-98FB-C56A-DC34-E5AB1152FE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2223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4139" y="3199090"/>
            <a:ext cx="5555575" cy="616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Introducing Borden Deal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39" y="4167307"/>
            <a:ext cx="524351" cy="5243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468160" y="4255175"/>
            <a:ext cx="2468047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Born October 16, 1922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1468160" y="4689515"/>
            <a:ext cx="12428101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 Corinth, Mississippi, a Southern writer emerged.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139" y="5481280"/>
            <a:ext cx="524351" cy="5243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468160" y="5569148"/>
            <a:ext cx="3041571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Southern Themes Explored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1468160" y="6003488"/>
            <a:ext cx="12428101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Poverty, race, and social change defined his narratives.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139" y="6795254"/>
            <a:ext cx="524351" cy="5243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468160" y="6883122"/>
            <a:ext cx="2468047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Notable Works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1468160" y="7317462"/>
            <a:ext cx="12428101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"Walk Through the Valley" and "The Advocate" stand out.</a:t>
            </a:r>
            <a:endParaRPr lang="en-US" sz="16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59417-35E6-3A95-0E57-02BDA1BC9A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D5ED07-C79F-AF53-7576-8E887D6A48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407456"/>
            <a:ext cx="1144869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Setting the Stage: Rural Alabama in the 1930s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5470446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74" y="5528429"/>
            <a:ext cx="337899" cy="42243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615559" y="5552718"/>
            <a:ext cx="332636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Great Depression's Impact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615559" y="6048256"/>
            <a:ext cx="334101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Hardship gripped Southern communities deeply.</a:t>
            </a:r>
            <a:endParaRPr lang="en-US" sz="1850" dirty="0"/>
          </a:p>
        </p:txBody>
      </p:sp>
      <p:sp>
        <p:nvSpPr>
          <p:cNvPr id="8" name="Shape 4"/>
          <p:cNvSpPr/>
          <p:nvPr/>
        </p:nvSpPr>
        <p:spPr>
          <a:xfrm>
            <a:off x="5255776" y="5470446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6027" y="5528429"/>
            <a:ext cx="337899" cy="42243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033611" y="5552718"/>
            <a:ext cx="282761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Small-Town Dynamics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6033611" y="6048256"/>
            <a:ext cx="334101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Life revolved around community, economy, and society.</a:t>
            </a:r>
            <a:endParaRPr lang="en-US" sz="1850" dirty="0"/>
          </a:p>
        </p:txBody>
      </p:sp>
      <p:sp>
        <p:nvSpPr>
          <p:cNvPr id="12" name="Shape 7"/>
          <p:cNvSpPr/>
          <p:nvPr/>
        </p:nvSpPr>
        <p:spPr>
          <a:xfrm>
            <a:off x="9673828" y="5470446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4079" y="5528429"/>
            <a:ext cx="337899" cy="42243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451663" y="5552718"/>
            <a:ext cx="320730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Agriculture's Importance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0451663" y="6048256"/>
            <a:ext cx="334101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Farming shaped daily existence and community bonds.</a:t>
            </a:r>
            <a:endParaRPr lang="en-US" sz="18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42562B-9F0B-F027-2CB7-C34C35188E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078" y="192092"/>
            <a:ext cx="1342663" cy="13426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6AFC92-B9CB-D8A5-F71E-6872C84973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378035"/>
            <a:ext cx="911209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Allure of the Watermelon Patch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68034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Symbol of Desire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271605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patch represented forbidden desires and youthful rebellion.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525303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 was a metaphor for temptation and adventure.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7614761" y="368034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Sensory Freedom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614761" y="4271605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taste, smell, and feel brought true freedom.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7614761" y="487001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Each bite was an escape from reality.</a:t>
            </a:r>
            <a:endParaRPr lang="en-US" sz="18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006CAF-E37D-0033-24E3-360776EE3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A476E1-7595-670F-0802-C8ADBCABD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07692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Protagonist's Yearning: A Desire for Escape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2843927"/>
            <a:ext cx="1196816" cy="14362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79913" y="30832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Yearning for More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879913" y="3578781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Beyond the mundane, a deeper longing emerged.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124" y="4280178"/>
            <a:ext cx="1196816" cy="14362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79913" y="45194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Internal Conflict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879913" y="5015032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Responsibility battled the powerful pull of freedom.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124" y="5716429"/>
            <a:ext cx="1196816" cy="14362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79913" y="5955744"/>
            <a:ext cx="290929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Innocence and Naiveté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879913" y="6451283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protagonist's youth colored their desires.</a:t>
            </a:r>
            <a:endParaRPr lang="en-US" sz="18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EF8273-4FAA-B5C0-AEF9-1FC79B1C56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160E8B-E250-0B68-6E5A-19B3D205E3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202412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Act of Stealing: Transgression and Consequences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673435"/>
            <a:ext cx="179427" cy="878562"/>
          </a:xfrm>
          <a:prstGeom prst="roundRect">
            <a:avLst>
              <a:gd name="adj" fmla="val 56034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862524" y="367343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Forbidden Thrill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862524" y="4168973"/>
            <a:ext cx="69301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act of stealing brought exhilarating excitement.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6683097" y="4791313"/>
            <a:ext cx="179427" cy="878562"/>
          </a:xfrm>
          <a:prstGeom prst="roundRect">
            <a:avLst>
              <a:gd name="adj" fmla="val 56034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21498" y="47913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Moral Ambiguity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221498" y="5286851"/>
            <a:ext cx="657117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theft was justified in their young minds.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7042190" y="5909191"/>
            <a:ext cx="179427" cy="878562"/>
          </a:xfrm>
          <a:prstGeom prst="roundRect">
            <a:avLst>
              <a:gd name="adj" fmla="val 56034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580590" y="590919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Initial Excitement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580590" y="6404729"/>
            <a:ext cx="62120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Joy turned to eventual regret and shame.</a:t>
            </a:r>
            <a:endParaRPr lang="en-US" sz="18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3C720A-E9BD-B109-E6A1-F7D9A5595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35024A-223B-32CB-8C83-9DD94BC8F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5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5189" y="619839"/>
            <a:ext cx="7566422" cy="1325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Taste of Watermelon: A Fleeting Moment of Joy</a:t>
            </a:r>
            <a:endParaRPr lang="en-US" sz="4150" dirty="0"/>
          </a:p>
        </p:txBody>
      </p:sp>
      <p:sp>
        <p:nvSpPr>
          <p:cNvPr id="4" name="Text 1"/>
          <p:cNvSpPr/>
          <p:nvPr/>
        </p:nvSpPr>
        <p:spPr>
          <a:xfrm>
            <a:off x="6275189" y="2396133"/>
            <a:ext cx="3614142" cy="743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6756440" y="3421499"/>
            <a:ext cx="2651641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Stolen Sweetness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6275189" y="3887986"/>
            <a:ext cx="3614142" cy="721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watermelon was a symbol of pure freedom.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27350" y="2396133"/>
            <a:ext cx="3614261" cy="743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0708600" y="3421499"/>
            <a:ext cx="2651641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Brief Escape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10227350" y="3887986"/>
            <a:ext cx="3614261" cy="721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Reality faded, happiness took its place.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8251269" y="5397818"/>
            <a:ext cx="3614142" cy="743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8732520" y="6423184"/>
            <a:ext cx="2651641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Ephemeral Joy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8251269" y="6889671"/>
            <a:ext cx="3614142" cy="721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Youthful happiness, though sweet, quickly passed.</a:t>
            </a:r>
            <a:endParaRPr lang="en-US" sz="17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4D4E1F-CFA4-7E2D-A386-200C8C14E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E2A83E-0353-9BDB-E797-A6D6DE6A1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427798"/>
            <a:ext cx="964477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Aftermath: Guilt and Redemption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2610564"/>
            <a:ext cx="2137529" cy="135719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88" y="3246358"/>
            <a:ext cx="336590" cy="4207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84482" y="284988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Maturation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84482" y="3345418"/>
            <a:ext cx="47990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protagonist grew and became more mature.</a:t>
            </a:r>
            <a:endParaRPr lang="en-US" sz="1850" dirty="0"/>
          </a:p>
        </p:txBody>
      </p:sp>
      <p:sp>
        <p:nvSpPr>
          <p:cNvPr id="7" name="Shape 3"/>
          <p:cNvSpPr/>
          <p:nvPr/>
        </p:nvSpPr>
        <p:spPr>
          <a:xfrm>
            <a:off x="5204936" y="3982402"/>
            <a:ext cx="8527971" cy="15240"/>
          </a:xfrm>
          <a:prstGeom prst="roundRect">
            <a:avLst>
              <a:gd name="adj" fmla="val 659712"/>
            </a:avLst>
          </a:prstGeom>
          <a:solidFill>
            <a:srgbClr val="D6BADD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814" y="4027527"/>
            <a:ext cx="4275058" cy="135719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88" y="4495681"/>
            <a:ext cx="336590" cy="4207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53187" y="42668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Forgiveness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53187" y="4762381"/>
            <a:ext cx="434863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Seeking reconciliation and making amends.</a:t>
            </a:r>
            <a:endParaRPr lang="en-US" sz="1850" dirty="0"/>
          </a:p>
        </p:txBody>
      </p:sp>
      <p:sp>
        <p:nvSpPr>
          <p:cNvPr id="12" name="Shape 6"/>
          <p:cNvSpPr/>
          <p:nvPr/>
        </p:nvSpPr>
        <p:spPr>
          <a:xfrm>
            <a:off x="6273641" y="5399365"/>
            <a:ext cx="7459266" cy="15240"/>
          </a:xfrm>
          <a:prstGeom prst="roundRect">
            <a:avLst>
              <a:gd name="adj" fmla="val 659712"/>
            </a:avLst>
          </a:prstGeom>
          <a:solidFill>
            <a:srgbClr val="D6BADD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109" y="5444490"/>
            <a:ext cx="6412587" cy="135719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107" y="5912644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22012" y="568380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Wrongdoing Realized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22012" y="6179344"/>
            <a:ext cx="420790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Understanding the impact of their actions.</a:t>
            </a:r>
            <a:endParaRPr lang="en-US" sz="18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457616-64F8-2D22-BBCF-0849C265A5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B15C70-331E-A207-778E-E46F1D11F4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019651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Lessons Learned: Growing Up and Understanding Consequences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490674"/>
            <a:ext cx="3614618" cy="2107406"/>
          </a:xfrm>
          <a:prstGeom prst="roundRect">
            <a:avLst>
              <a:gd name="adj" fmla="val 477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71059" y="3737610"/>
            <a:ext cx="3120747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Innocence to Experience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71059" y="4585097"/>
            <a:ext cx="312074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crucial transition in the protagonist's life.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8058" y="3490674"/>
            <a:ext cx="3614618" cy="2107406"/>
          </a:xfrm>
          <a:prstGeom prst="roundRect">
            <a:avLst>
              <a:gd name="adj" fmla="val 477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24993" y="373761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Value of Honesty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24993" y="4233148"/>
            <a:ext cx="312074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Hard work and truth gained new meaning.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5837396"/>
            <a:ext cx="7468553" cy="1372433"/>
          </a:xfrm>
          <a:prstGeom prst="roundRect">
            <a:avLst>
              <a:gd name="adj" fmla="val 7326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71059" y="608433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Bittersweet Growth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71059" y="6579870"/>
            <a:ext cx="69746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complexity of leaving childhood behind.</a:t>
            </a:r>
            <a:endParaRPr lang="en-US" sz="18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44EF8F-00D9-1550-4439-3886A2211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F5183F-C918-30F7-7408-10A9D6812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411</Words>
  <Application>Microsoft Office PowerPoint</Application>
  <PresentationFormat>Custom</PresentationFormat>
  <Paragraphs>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Source Sans Pro</vt:lpstr>
      <vt:lpstr>Source Sans Pro Bold</vt:lpstr>
      <vt:lpstr>Source Serif Pro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</cp:lastModifiedBy>
  <cp:revision>2</cp:revision>
  <dcterms:created xsi:type="dcterms:W3CDTF">2025-05-28T04:28:56Z</dcterms:created>
  <dcterms:modified xsi:type="dcterms:W3CDTF">2025-06-16T16:51:58Z</dcterms:modified>
</cp:coreProperties>
</file>