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strument Sans Medium"/>
      <p:regular r:id="rId17"/>
    </p:embeddedFont>
    <p:embeddedFont>
      <p:font typeface="Instrument Sans Medium"/>
      <p:regular r:id="rId18"/>
    </p:embeddedFont>
    <p:embeddedFont>
      <p:font typeface="Instrument Sans Medium"/>
      <p:regular r:id="rId19"/>
    </p:embeddedFont>
    <p:embeddedFont>
      <p:font typeface="Instrument Sans Medium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  <p:embeddedFont>
      <p:font typeface="Open Sans"/>
      <p:regular r:id="rId23"/>
    </p:embeddedFont>
    <p:embeddedFont>
      <p:font typeface="Open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9152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Data Handling for Grade 7 Maths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4924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handling is about understanding, organizing, and interpreting information. It helps us make sense of the world around us, from tracking daily temperatures to monitoring student attendance.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682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79" y="2912864"/>
            <a:ext cx="840807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Conclusion: Why Data Handling Matters</a:t>
            </a:r>
            <a:endParaRPr lang="en-US" sz="35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79" y="3752017"/>
            <a:ext cx="6680121" cy="72580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16531" y="4659273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Recap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816531" y="5051584"/>
            <a:ext cx="63172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We've learned to collect, organize, represent, and analyze data effectively.</a:t>
            </a:r>
            <a:endParaRPr lang="en-US" sz="14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752017"/>
            <a:ext cx="6680121" cy="72580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96651" y="4659273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Importance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7496651" y="5051584"/>
            <a:ext cx="6317218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helps us understand trends, make informed decisions, and solve real-world problems.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79" y="5813584"/>
            <a:ext cx="6680121" cy="72580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16531" y="6720840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Applications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816531" y="7113151"/>
            <a:ext cx="63172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From sports statistics to weather forecasts, data handling is everywhere.</a:t>
            </a:r>
            <a:endParaRPr lang="en-US" sz="14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5813584"/>
            <a:ext cx="6680121" cy="72580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496651" y="6720840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Challenge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7496651" y="7113151"/>
            <a:ext cx="63172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Look for data in your daily life and try to interpret it!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383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What is Data?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286244"/>
            <a:ext cx="4196358" cy="2819519"/>
          </a:xfrm>
          <a:prstGeom prst="roundRect">
            <a:avLst>
              <a:gd name="adj" fmla="val 5189"/>
            </a:avLst>
          </a:prstGeom>
          <a:noFill/>
          <a:ln w="30480">
            <a:solidFill>
              <a:srgbClr val="57575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3286244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F5F547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4033957"/>
            <a:ext cx="35903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Facts, figures, or information collected for analysis.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286244"/>
            <a:ext cx="4196358" cy="2819519"/>
          </a:xfrm>
          <a:prstGeom prst="roundRect">
            <a:avLst>
              <a:gd name="adj" fmla="val 5189"/>
            </a:avLst>
          </a:prstGeom>
          <a:noFill/>
          <a:ln w="30480">
            <a:solidFill>
              <a:srgbClr val="575757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3286244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F5F547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Numerical Data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4033957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Measured or counted quantities, such as students' heights or test scores. For example, collecting the "number of siblings" for 25 students.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286244"/>
            <a:ext cx="4196358" cy="2819519"/>
          </a:xfrm>
          <a:prstGeom prst="roundRect">
            <a:avLst>
              <a:gd name="adj" fmla="val 5189"/>
            </a:avLst>
          </a:prstGeom>
          <a:noFill/>
          <a:ln w="30480">
            <a:solidFill>
              <a:srgbClr val="575757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3286244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F5F547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35435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Categorical Data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4033957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Groups or labels, like favorite colors or types of pets. This helps us classify information.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4209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Collecting Data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4618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E3E3E"/>
          </a:solidFill>
          <a:ln/>
        </p:spPr>
      </p:sp>
      <p:sp>
        <p:nvSpPr>
          <p:cNvPr id="4" name="Text 2"/>
          <p:cNvSpPr/>
          <p:nvPr/>
        </p:nvSpPr>
        <p:spPr>
          <a:xfrm>
            <a:off x="1530906" y="2924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Surveys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3505200"/>
            <a:ext cx="550759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Asking questions, like "What's your favorite subject?", to gather opinions and preferences directly.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504753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E3E3E"/>
          </a:solidFill>
          <a:ln/>
        </p:spPr>
      </p:sp>
      <p:sp>
        <p:nvSpPr>
          <p:cNvPr id="7" name="Text 5"/>
          <p:cNvSpPr/>
          <p:nvPr/>
        </p:nvSpPr>
        <p:spPr>
          <a:xfrm>
            <a:off x="1530906" y="51254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Observations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530906" y="5706547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Watching and recording events or behaviors, such as counting cars passing by a school.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599521" y="284618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E3E3E"/>
          </a:solidFill>
          <a:ln/>
        </p:spPr>
      </p:sp>
      <p:sp>
        <p:nvSpPr>
          <p:cNvPr id="10" name="Text 8"/>
          <p:cNvSpPr/>
          <p:nvPr/>
        </p:nvSpPr>
        <p:spPr>
          <a:xfrm>
            <a:off x="8336637" y="2924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Primary Data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8336637" y="3505200"/>
            <a:ext cx="55075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Collected firsthand for a specific purpose, like conducting a class poll on lunch choices.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599521" y="468463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E3E3E"/>
          </a:solidFill>
          <a:ln/>
        </p:spPr>
      </p:sp>
      <p:sp>
        <p:nvSpPr>
          <p:cNvPr id="13" name="Text 11"/>
          <p:cNvSpPr/>
          <p:nvPr/>
        </p:nvSpPr>
        <p:spPr>
          <a:xfrm>
            <a:off x="8336637" y="47625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Secondary Data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336637" y="5343644"/>
            <a:ext cx="550759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collected by others, found in reports, books, or online, like population statistics from a government website.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8383" y="313015"/>
            <a:ext cx="2845832" cy="3556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Organizing Data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398383" y="896303"/>
            <a:ext cx="13833634" cy="18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Organizing raw data makes it easier to read, interpret, and analyze. It's the crucial step before representing data visually.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398383" y="1320165"/>
            <a:ext cx="1422916" cy="177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Tally Charts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398383" y="1611749"/>
            <a:ext cx="6777990" cy="364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tally marks (|||| |) to count frequencies for each category or value. Each fifth mark crosses the previous four for easy counting.</a:t>
            </a:r>
            <a:endParaRPr lang="en-US" sz="850" dirty="0"/>
          </a:p>
        </p:txBody>
      </p:sp>
      <p:sp>
        <p:nvSpPr>
          <p:cNvPr id="6" name="Text 4"/>
          <p:cNvSpPr/>
          <p:nvPr/>
        </p:nvSpPr>
        <p:spPr>
          <a:xfrm>
            <a:off x="398383" y="2089666"/>
            <a:ext cx="1422916" cy="177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Frequency Tables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398383" y="2381250"/>
            <a:ext cx="6777990" cy="364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List categories or values alongside their corresponding counts or frequencies. For example, organizing 30 student responses on "Favorite Fruit" into a concise table.</a:t>
            </a:r>
            <a:endParaRPr lang="en-US" sz="8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1647" y="1334333"/>
            <a:ext cx="6777990" cy="101669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0079" y="495062"/>
            <a:ext cx="5447467" cy="5625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Representing Data - Part 1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630079" y="1327666"/>
            <a:ext cx="4295418" cy="450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Bar Graphs &amp; Pictographs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630079" y="2227778"/>
            <a:ext cx="2250400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Bar Graphs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30079" y="2689027"/>
            <a:ext cx="6465570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rectangular bars to compare different categories or values. Essential elements include a clear title, labeled axes (x and y), and a consistent scale.</a:t>
            </a:r>
            <a:endParaRPr lang="en-US" sz="14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0079" y="3467576"/>
            <a:ext cx="6465570" cy="430922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42371" y="2227778"/>
            <a:ext cx="2250400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Pictographs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42371" y="2689027"/>
            <a:ext cx="6465570" cy="864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Represent data using symbols or pictures, where each symbol stands for a certain quantity. Always include a key to explain what each picture represents.</a:t>
            </a:r>
            <a:endParaRPr lang="en-US" sz="14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2371" y="3755588"/>
            <a:ext cx="6465570" cy="43254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0416" y="369570"/>
            <a:ext cx="4122420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Representing Data - Part 2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470416" y="991195"/>
            <a:ext cx="3222546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Line Plots &amp; Circle Graphs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470416" y="1663184"/>
            <a:ext cx="1680210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Line Plots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470416" y="2007513"/>
            <a:ext cx="6680835" cy="645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Show the frequency of data along a number line, using "X" marks to represent each data point. Ideal for showing the distribution of small datasets. For example, a line plot of scores on a 10-point quiz for 20 students.</a:t>
            </a:r>
            <a:endParaRPr lang="en-US" sz="10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416" y="2803803"/>
            <a:ext cx="6680835" cy="668083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86769" y="1663184"/>
            <a:ext cx="2029658" cy="209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Circle Graphs (Pie Charts)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486769" y="2007513"/>
            <a:ext cx="6680835" cy="430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Illustrate parts of a whole as percentages or fractions, showing the proportion of each category. For instance, a pie chart representing budget allocation for a school trip (e.g., 40% transport, 30% food).</a:t>
            </a:r>
            <a:endParaRPr lang="en-US" sz="10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769" y="2588776"/>
            <a:ext cx="6680835" cy="45862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9615" y="573286"/>
            <a:ext cx="6407468" cy="651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1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Representing Data - Part 3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29615" y="1537454"/>
            <a:ext cx="4169688" cy="521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25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Histograms</a:t>
            </a:r>
            <a:endParaRPr lang="en-US" sz="3250" dirty="0"/>
          </a:p>
        </p:txBody>
      </p:sp>
      <p:sp>
        <p:nvSpPr>
          <p:cNvPr id="4" name="Text 2"/>
          <p:cNvSpPr/>
          <p:nvPr/>
        </p:nvSpPr>
        <p:spPr>
          <a:xfrm>
            <a:off x="729615" y="2371249"/>
            <a:ext cx="13171170" cy="666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Histograms are powerful tools for visualizing the distribution of continuous numerical data. Unlike bar graphs, their bars touch, indicating continuous intervals.</a:t>
            </a:r>
            <a:endParaRPr lang="en-US" sz="16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9615" y="3507105"/>
            <a:ext cx="7699177" cy="43114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945047" y="3460194"/>
            <a:ext cx="4963239" cy="1667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Each bar in a histogram represents a range or interval of numbers (e.g., 0-9, 10-19). This allows us to see patterns and frequencies within data bins. For example, a histogram showing the distribution of student test scores.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67909"/>
            <a:ext cx="124536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Analyzing Data - Measures of Central Tendency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83999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F5F547"/>
          </a:solidFill>
          <a:ln/>
        </p:spPr>
      </p:sp>
      <p:sp>
        <p:nvSpPr>
          <p:cNvPr id="4" name="Shape 2"/>
          <p:cNvSpPr/>
          <p:nvPr/>
        </p:nvSpPr>
        <p:spPr>
          <a:xfrm>
            <a:off x="2551688" y="253031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5F547"/>
          </a:solidFill>
          <a:ln/>
        </p:spPr>
      </p:sp>
      <p:sp>
        <p:nvSpPr>
          <p:cNvPr id="5" name="Text 3"/>
          <p:cNvSpPr/>
          <p:nvPr/>
        </p:nvSpPr>
        <p:spPr>
          <a:xfrm>
            <a:off x="2755761" y="2700457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051084" y="3437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Mean (Average)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51084" y="3927872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sum of all values divided by the number of values in the dataset.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51084" y="5152668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Example: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 {2, 3, 5, 5, 8}, Mean = (2+3+5+5+8)/5 = 4.6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283999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F5F547"/>
          </a:solidFill>
          <a:ln/>
        </p:spPr>
      </p:sp>
      <p:sp>
        <p:nvSpPr>
          <p:cNvPr id="10" name="Shape 8"/>
          <p:cNvSpPr/>
          <p:nvPr/>
        </p:nvSpPr>
        <p:spPr>
          <a:xfrm>
            <a:off x="6974860" y="253031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5F547"/>
          </a:solidFill>
          <a:ln/>
        </p:spPr>
      </p:sp>
      <p:sp>
        <p:nvSpPr>
          <p:cNvPr id="11" name="Text 9"/>
          <p:cNvSpPr/>
          <p:nvPr/>
        </p:nvSpPr>
        <p:spPr>
          <a:xfrm>
            <a:off x="7178933" y="2700457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5474256" y="3437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Median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5474256" y="3927872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middle value when the data is ordered from least to greatest. If there's an even number of values, it's the average of the two middle numbers.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5474256" y="5878473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Example: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 {2, 3, 5, 5, 8}, Median = 5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9640133" y="283999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F5F547"/>
          </a:solidFill>
          <a:ln/>
        </p:spPr>
      </p:sp>
      <p:sp>
        <p:nvSpPr>
          <p:cNvPr id="16" name="Shape 14"/>
          <p:cNvSpPr/>
          <p:nvPr/>
        </p:nvSpPr>
        <p:spPr>
          <a:xfrm>
            <a:off x="11398032" y="253031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5F547"/>
          </a:solidFill>
          <a:ln/>
        </p:spPr>
      </p:sp>
      <p:sp>
        <p:nvSpPr>
          <p:cNvPr id="17" name="Text 15"/>
          <p:cNvSpPr/>
          <p:nvPr/>
        </p:nvSpPr>
        <p:spPr>
          <a:xfrm>
            <a:off x="11602105" y="2700457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</a:t>
            </a:r>
            <a:endParaRPr lang="en-US" sz="2100" dirty="0"/>
          </a:p>
        </p:txBody>
      </p:sp>
      <p:sp>
        <p:nvSpPr>
          <p:cNvPr id="18" name="Text 16"/>
          <p:cNvSpPr/>
          <p:nvPr/>
        </p:nvSpPr>
        <p:spPr>
          <a:xfrm>
            <a:off x="9897427" y="34374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BFBFB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Mode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9897427" y="3927872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value that appears most frequently in a dataset.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9897427" y="4789765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Example: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 {2, 3, 5, 5, 8}, Mode = 5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340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Analyzing Data - Measures of Spread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718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EFEFE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Range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3299698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simplest measure of spread, calculated as the difference between the highest and lowest values in a dataset.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955381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BFBFB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It provides a quick indication of how spread out or varied the data is. A larger range suggests greater variability within the dataset.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342721" y="2746891"/>
            <a:ext cx="3501509" cy="4493419"/>
          </a:xfrm>
          <a:prstGeom prst="roundRect">
            <a:avLst>
              <a:gd name="adj" fmla="val 972"/>
            </a:avLst>
          </a:prstGeom>
          <a:solidFill>
            <a:srgbClr val="022349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9535" y="3056573"/>
            <a:ext cx="354330" cy="28348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1150679" y="3030379"/>
            <a:ext cx="24667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Example: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11150679" y="3611523"/>
            <a:ext cx="246673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Consider daily temperatures in a week: {15°F, 20°F, 22°F, 25°F, 30°F}.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11150679" y="5267206"/>
            <a:ext cx="246673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Highest Value: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30°F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Lowest Value: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15°F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11150679" y="6197084"/>
            <a:ext cx="246673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Range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= 30°F - 15°F = 15°F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2025-07-20T10:37:28Z</dcterms:created>
  <dcterms:modified xsi:type="dcterms:W3CDTF">2025-07-20T10:37:28Z</dcterms:modified>
</cp:coreProperties>
</file>