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Fraunces Extra Bold"/>
      <p:regular r:id="rId17"/>
    </p:embeddedFont>
    <p:embeddedFont>
      <p:font typeface="Fraunces Extra Bold"/>
      <p:regular r:id="rId18"/>
    </p:embeddedFont>
    <p:embeddedFont>
      <p:font typeface="Nobile"/>
      <p:regular r:id="rId19"/>
    </p:embeddedFont>
    <p:embeddedFont>
      <p:font typeface="Nobile"/>
      <p:regular r:id="rId20"/>
    </p:embeddedFont>
    <p:embeddedFont>
      <p:font typeface="Nobile"/>
      <p:regular r:id="rId21"/>
    </p:embeddedFont>
    <p:embeddedFont>
      <p:font typeface="Nobile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5574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Simple Equations: Unlocking the Power of Algebra!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222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Welcome to Grade 7 Maths! Prepare to dive into the exciting world of equations, fundamental tools for problem-solving in mathematics and beyond. Today, our focus will be on understanding and solving one-variable linear equations.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47480"/>
            <a:ext cx="98524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Conclusion: Your Equation Toolkit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098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You've now equipped yourself with the fundamental tools for solving simple equations! Remember these key takeaways: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89084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Equations Defined: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They help us find unknown values by establishing balanced mathematical statements.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330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Key Concepts: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Always recall the role of variables, the power of inverse operations, and the critical balancing rule.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77524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Practice Makes Perfect: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Regularly practice solving both one-step and two-step problems to solidify your understanding.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75619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Next steps in your algebra journey will include exploring more complex equations, understanding inequalities, and even graphing equations!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9535"/>
            <a:ext cx="60961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What is an Equation?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11623"/>
            <a:ext cx="6407944" cy="121920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4" name="Shape 2"/>
          <p:cNvSpPr/>
          <p:nvPr/>
        </p:nvSpPr>
        <p:spPr>
          <a:xfrm>
            <a:off x="3657540" y="220194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38951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1614" y="2372082"/>
            <a:ext cx="272177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51084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51084" y="3599497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 equation is a mathematical statement that shows two expressions are equal in value.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2511623"/>
            <a:ext cx="6408063" cy="121920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9" name="Shape 6"/>
          <p:cNvSpPr/>
          <p:nvPr/>
        </p:nvSpPr>
        <p:spPr>
          <a:xfrm>
            <a:off x="10292298" y="220194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38951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371" y="2372082"/>
            <a:ext cx="272177" cy="3401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85842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The Equals Sign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85842" y="3599497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Every equation always contains an "equals" sign (=), indicating balance between both sides.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93790" y="5119092"/>
            <a:ext cx="6407944" cy="121920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14" name="Shape 10"/>
          <p:cNvSpPr/>
          <p:nvPr/>
        </p:nvSpPr>
        <p:spPr>
          <a:xfrm>
            <a:off x="3657540" y="4809411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38951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14" y="4979551"/>
            <a:ext cx="272177" cy="34016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51084" y="5716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Example 1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51084" y="6206966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 + 3 = 8. Both sides of the equation simplify to the same value, 8, confirming their equality.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8548" y="5119092"/>
            <a:ext cx="6408063" cy="121920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19" name="Shape 14"/>
          <p:cNvSpPr/>
          <p:nvPr/>
        </p:nvSpPr>
        <p:spPr>
          <a:xfrm>
            <a:off x="10292298" y="4809411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438951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371" y="4979551"/>
            <a:ext cx="272177" cy="340162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85842" y="5716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Example 2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85842" y="6206966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x + 7 = 10. This equation includes an unknown value, 'x', which we need to determine.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1638" y="566976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Meet the Variables!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721638" y="1706047"/>
            <a:ext cx="6342102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Definition: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 variable is typically a letter (like x, y, a, b) that represents an unknown numerical value in an equation.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21638" y="2438043"/>
            <a:ext cx="6342102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Purpose: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Variables are used when we don't know the exact quantity or value, making the equation a puzzle to solve.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21638" y="3170039"/>
            <a:ext cx="6342102" cy="989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Goal: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The primary goal when solving an equation is to find the specific value of the variable that makes the equation true and balanced.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21638" y="4231958"/>
            <a:ext cx="6342102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50"/>
              </a:lnSpc>
              <a:buSzPct val="100000"/>
              <a:buChar char="•"/>
            </a:pPr>
            <a:r>
              <a:rPr lang="en-US" sz="16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 Action: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In the equation "x + 7 = 10", 'x' is our variable, waiting for us to uncover its true value.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4280" y="1752481"/>
            <a:ext cx="6342102" cy="6342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683" y="554593"/>
            <a:ext cx="11308675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The Balancing Act: Keeping Equations Equal</a:t>
            </a:r>
            <a:endParaRPr lang="en-US" sz="39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2423" y="1587818"/>
            <a:ext cx="1635800" cy="14839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68579" y="2344936"/>
            <a:ext cx="283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29795" y="1950601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Maintain Equality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5029795" y="2386608"/>
            <a:ext cx="7512129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Whatever operation you perform on one side, you must replicate on the other.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8586" y="3087410"/>
            <a:ext cx="8995767" cy="11430"/>
          </a:xfrm>
          <a:prstGeom prst="roundRect">
            <a:avLst>
              <a:gd name="adj" fmla="val 1587600"/>
            </a:avLst>
          </a:prstGeom>
          <a:solidFill>
            <a:srgbClr val="CED9CE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583" y="3122176"/>
            <a:ext cx="3271599" cy="148399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68579" y="3687008"/>
            <a:ext cx="283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847755" y="3484959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Balance Scale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847755" y="3920966"/>
            <a:ext cx="758344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Visualize an equation as a balance scale; both sides must always weigh equally.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6545" y="4621768"/>
            <a:ext cx="8177808" cy="11430"/>
          </a:xfrm>
          <a:prstGeom prst="roundRect">
            <a:avLst>
              <a:gd name="adj" fmla="val 1587600"/>
            </a:avLst>
          </a:prstGeom>
          <a:solidFill>
            <a:srgbClr val="CED9CE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23" y="4656534"/>
            <a:ext cx="4907518" cy="148399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68579" y="5221367"/>
            <a:ext cx="283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6665714" y="4858107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True Equations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6665714" y="5294114"/>
            <a:ext cx="7057430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This fundamental rule ensures the equation remains balanced and true throughout the solving process.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4505" y="6156127"/>
            <a:ext cx="7359848" cy="11430"/>
          </a:xfrm>
          <a:prstGeom prst="roundRect">
            <a:avLst>
              <a:gd name="adj" fmla="val 1587600"/>
            </a:avLst>
          </a:prstGeom>
          <a:solidFill>
            <a:srgbClr val="CED9CE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64" y="6190893"/>
            <a:ext cx="6543318" cy="148399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68579" y="6755725"/>
            <a:ext cx="283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483554" y="6392466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Crucial Rule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483554" y="6828473"/>
            <a:ext cx="6239589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Mastering this principle is crucial for solving equations accurately and confidently.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4036"/>
            <a:ext cx="121361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Solving Equations: Addition &amp; Subtraction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976443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41105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Inverse Operations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600932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 isolate the variable, we use inverse (opposite) operations.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57" y="2976443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41105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Undoing Addition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68171" y="4600932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If a number is added (+), subtract the same number from both sides.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368171" y="5462826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x + 5 = 12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(Subtract 5 from both sides); x = 7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24" y="2976443"/>
            <a:ext cx="4347567" cy="9072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4110514"/>
            <a:ext cx="30038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Undoing Subtraction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4600932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If a number is subtracted (-), add the same number to both sides.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9715738" y="5462826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y - 3 = 9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(Add 3 to both sides); y = 12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9546"/>
            <a:ext cx="126858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Solving Equations: Multiplication &amp; Division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382560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Just like with addition and subtraction, we apply inverse operations to tackle multiplication and division in equations. This strategy helps us efficiently isolate the variable and find its value.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038243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Undoing Multiplication: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reverse a multiplication (*), divide both sides of the equation by the same number. This cancels out the multiplication, leaving the variable alone.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56914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Undoing Division: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counteract a division (/), multiply both sides of the equation by the same number. This effectively removes the division, revealing the variable's value.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599521" y="2433638"/>
            <a:ext cx="6244709" cy="4289346"/>
          </a:xfrm>
          <a:prstGeom prst="roundRect">
            <a:avLst>
              <a:gd name="adj" fmla="val 4759"/>
            </a:avLst>
          </a:prstGeom>
          <a:solidFill>
            <a:srgbClr val="AEE4BD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6335" y="2743319"/>
            <a:ext cx="354330" cy="2834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407479" y="27171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Practice Examples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407479" y="3298269"/>
            <a:ext cx="520993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Multiplication: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3x = 15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Divide by 3 on both sides: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x = 5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407479" y="4953953"/>
            <a:ext cx="520993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Division: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 / 4 = 2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Multiply by 4 on both sides: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 = 8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9503" y="801648"/>
            <a:ext cx="8388548" cy="704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Tackling Two-Step Equations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89503" y="1957626"/>
            <a:ext cx="13051393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Two-step equations involve two different operations, such as multiplication and addition. You'll need to apply two inverse operations to solve them.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89503" y="3609975"/>
            <a:ext cx="4237673" cy="225504"/>
          </a:xfrm>
          <a:prstGeom prst="roundRect">
            <a:avLst>
              <a:gd name="adj" fmla="val 90028"/>
            </a:avLst>
          </a:prstGeom>
          <a:solidFill>
            <a:srgbClr val="E8F3E8"/>
          </a:solidFill>
          <a:ln/>
        </p:spPr>
      </p:sp>
      <p:sp>
        <p:nvSpPr>
          <p:cNvPr id="5" name="Text 3"/>
          <p:cNvSpPr/>
          <p:nvPr/>
        </p:nvSpPr>
        <p:spPr>
          <a:xfrm>
            <a:off x="1015008" y="4060984"/>
            <a:ext cx="3786664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Step 1: Undo Addition/Subtraction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15008" y="4901089"/>
            <a:ext cx="3786664" cy="1443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Always start by undoing any addition or subtraction. This is the opposite order of operations (PEMDAS/BODMAS) when solving.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15008" y="6480334"/>
            <a:ext cx="3786664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</a:t>
            </a:r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2x + 3 = 11 (Subtract 3 from both sides)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196245" y="3271599"/>
            <a:ext cx="4237792" cy="225504"/>
          </a:xfrm>
          <a:prstGeom prst="roundRect">
            <a:avLst>
              <a:gd name="adj" fmla="val 90028"/>
            </a:avLst>
          </a:prstGeom>
          <a:solidFill>
            <a:srgbClr val="E8F3E8"/>
          </a:solidFill>
          <a:ln/>
        </p:spPr>
      </p:sp>
      <p:sp>
        <p:nvSpPr>
          <p:cNvPr id="9" name="Text 7"/>
          <p:cNvSpPr/>
          <p:nvPr/>
        </p:nvSpPr>
        <p:spPr>
          <a:xfrm>
            <a:off x="5421749" y="3722608"/>
            <a:ext cx="378678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Step 2: Undo Multiplication/Division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21749" y="4562713"/>
            <a:ext cx="3786783" cy="10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Next, undo any multiplication or division to isolate the variable completely.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421749" y="5780961"/>
            <a:ext cx="3786783" cy="10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Example:</a:t>
            </a:r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2x = 8 (Divide both sides by 2)</a:t>
            </a:r>
            <a:pPr algn="l"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Solution:</a:t>
            </a:r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x = 4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03105" y="2933343"/>
            <a:ext cx="4237792" cy="225504"/>
          </a:xfrm>
          <a:prstGeom prst="roundRect">
            <a:avLst>
              <a:gd name="adj" fmla="val 90028"/>
            </a:avLst>
          </a:prstGeom>
          <a:solidFill>
            <a:srgbClr val="E8F3E8"/>
          </a:solidFill>
          <a:ln/>
        </p:spPr>
      </p:sp>
      <p:sp>
        <p:nvSpPr>
          <p:cNvPr id="13" name="Text 11"/>
          <p:cNvSpPr/>
          <p:nvPr/>
        </p:nvSpPr>
        <p:spPr>
          <a:xfrm>
            <a:off x="9828609" y="3384352"/>
            <a:ext cx="2819638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Practice Problem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828609" y="3872032"/>
            <a:ext cx="3786783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Equation:</a:t>
            </a:r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5y - 7 = 18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828609" y="4368284"/>
            <a:ext cx="3786783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Solution:</a:t>
            </a:r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(Add 7 to both sides, then divide by 5); y = 5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3176"/>
            <a:ext cx="79921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Equations in the Real World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4832" y="1951553"/>
            <a:ext cx="3980736" cy="27218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07456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Equations aren't just for textbooks; they help us solve everyday puzzles. Learning to translate word problems into mathematical equations is a valuable skill.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605551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Scenario 1: Pencil Cost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You bought 3 pencils and a $2 eraser for a total of $8. To find the cost of each pencil, the equation is: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E98F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3p + 2 = 8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86061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Scenario 2: Remaining Cookies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After eating 5 cookies, you have 7 left. How many cookies did you start with? The equation is: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 - 5 = 7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9226"/>
            <a:ext cx="73962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Always Check Your Work!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9163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Checking your solution is a crucial step that ensures accuracy and builds confidence in your math skills. It's like double-checking your answers on a test!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572589"/>
            <a:ext cx="4196358" cy="3227784"/>
          </a:xfrm>
          <a:prstGeom prst="roundRect">
            <a:avLst>
              <a:gd name="adj" fmla="val 4533"/>
            </a:avLst>
          </a:prstGeom>
          <a:noFill/>
          <a:ln w="30480">
            <a:solidFill>
              <a:srgbClr val="CED9C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3310" y="3572589"/>
            <a:ext cx="121920" cy="3227784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6" name="Text 4"/>
          <p:cNvSpPr/>
          <p:nvPr/>
        </p:nvSpPr>
        <p:spPr>
          <a:xfrm>
            <a:off x="1142524" y="3829883"/>
            <a:ext cx="34144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Substitute Your Answer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42524" y="4320302"/>
            <a:ext cx="35903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After solving an equation, take the value you found for the variable and substitute it back into the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original equation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3572589"/>
            <a:ext cx="4196358" cy="3227784"/>
          </a:xfrm>
          <a:prstGeom prst="roundRect">
            <a:avLst>
              <a:gd name="adj" fmla="val 4533"/>
            </a:avLst>
          </a:prstGeom>
          <a:noFill/>
          <a:ln w="30480">
            <a:solidFill>
              <a:srgbClr val="CED9C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86482" y="3572589"/>
            <a:ext cx="121920" cy="3227784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10" name="Text 8"/>
          <p:cNvSpPr/>
          <p:nvPr/>
        </p:nvSpPr>
        <p:spPr>
          <a:xfrm>
            <a:off x="5565696" y="3829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Verify Equality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565696" y="4320302"/>
            <a:ext cx="35903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Calculate both sides of the equation. If the values on both sides are equal, then your solution is correct!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3572589"/>
            <a:ext cx="4196358" cy="3227784"/>
          </a:xfrm>
          <a:prstGeom prst="roundRect">
            <a:avLst>
              <a:gd name="adj" fmla="val 4533"/>
            </a:avLst>
          </a:prstGeom>
          <a:noFill/>
          <a:ln w="30480">
            <a:solidFill>
              <a:srgbClr val="CED9CE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9653" y="3572589"/>
            <a:ext cx="121920" cy="3227784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</p:sp>
      <p:sp>
        <p:nvSpPr>
          <p:cNvPr id="14" name="Text 12"/>
          <p:cNvSpPr/>
          <p:nvPr/>
        </p:nvSpPr>
        <p:spPr>
          <a:xfrm>
            <a:off x="9988868" y="3829883"/>
            <a:ext cx="32317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Example Walkthrough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9988868" y="4320302"/>
            <a:ext cx="35903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Equation: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2x + 3 = 11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9988868" y="4819293"/>
            <a:ext cx="35903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Your Solution: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x = 4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9988868" y="5318284"/>
            <a:ext cx="35903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Check: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2(4) + 3 = 8 + 3 = 11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9988868" y="5817275"/>
            <a:ext cx="35903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Result: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Since 11 = 11, your solution is correct!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2025-07-20T10:32:04Z</dcterms:created>
  <dcterms:modified xsi:type="dcterms:W3CDTF">2025-07-20T10:32:04Z</dcterms:modified>
</cp:coreProperties>
</file>