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Sora Semi Bold"/>
      <p:regular r:id="rId17"/>
    </p:embeddedFont>
    <p:embeddedFont>
      <p:font typeface="Sora Semi Bold"/>
      <p:regular r:id="rId18"/>
    </p:embeddedFont>
    <p:embeddedFont>
      <p:font typeface="Sora Light"/>
      <p:regular r:id="rId19"/>
    </p:embeddedFont>
    <p:embeddedFont>
      <p:font typeface="Sora Light"/>
      <p:regular r:id="rId20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slideLayout" Target="../slideLayouts/slideLayout10.xml"/><Relationship Id="rId6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2363153"/>
            <a:ext cx="7627382" cy="2138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Visualizing Solids: Understanding 3D Shapes in Math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44709" y="4826198"/>
            <a:ext cx="7627382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Welcome to our journey into the fascinating world of three-dimensional objects. We'll explore how to recognize, describe, and represent solids, building crucial spatial reasoning skills along the way.</a:t>
            </a:r>
            <a:endParaRPr lang="en-US" sz="1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5086" y="692944"/>
            <a:ext cx="9952196" cy="6438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Conclusion: The Power of 3D Thinking</a:t>
            </a:r>
            <a:endParaRPr lang="en-US" sz="4050" dirty="0"/>
          </a:p>
        </p:txBody>
      </p:sp>
      <p:sp>
        <p:nvSpPr>
          <p:cNvPr id="3" name="Shape 1"/>
          <p:cNvSpPr/>
          <p:nvPr/>
        </p:nvSpPr>
        <p:spPr>
          <a:xfrm>
            <a:off x="685086" y="1728311"/>
            <a:ext cx="1657469" cy="1143833"/>
          </a:xfrm>
          <a:prstGeom prst="roundRect">
            <a:avLst>
              <a:gd name="adj" fmla="val 7188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376243" y="2128242"/>
            <a:ext cx="275153" cy="343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450"/>
              </a:lnSpc>
              <a:buNone/>
            </a:pPr>
            <a:r>
              <a:rPr lang="en-US" sz="21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1</a:t>
            </a:r>
            <a:endParaRPr lang="en-US" sz="2150" dirty="0"/>
          </a:p>
        </p:txBody>
      </p:sp>
      <p:sp>
        <p:nvSpPr>
          <p:cNvPr id="5" name="Text 3"/>
          <p:cNvSpPr/>
          <p:nvPr/>
        </p:nvSpPr>
        <p:spPr>
          <a:xfrm>
            <a:off x="2538293" y="1924050"/>
            <a:ext cx="2575560" cy="321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Spatial Reasoning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2538293" y="2363272"/>
            <a:ext cx="10657403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Understanding solids is crucial for developing strong spatial reasoning skills, a foundation for future learning.</a:t>
            </a:r>
            <a:endParaRPr lang="en-US" sz="1500" dirty="0"/>
          </a:p>
        </p:txBody>
      </p:sp>
      <p:sp>
        <p:nvSpPr>
          <p:cNvPr id="7" name="Shape 5"/>
          <p:cNvSpPr/>
          <p:nvPr/>
        </p:nvSpPr>
        <p:spPr>
          <a:xfrm>
            <a:off x="2440424" y="2862620"/>
            <a:ext cx="11407021" cy="11430"/>
          </a:xfrm>
          <a:prstGeom prst="roundRect">
            <a:avLst>
              <a:gd name="adj" fmla="val 719285"/>
            </a:avLst>
          </a:prstGeom>
          <a:solidFill>
            <a:srgbClr val="DFB8BC"/>
          </a:solidFill>
          <a:ln/>
        </p:spPr>
      </p:sp>
      <p:sp>
        <p:nvSpPr>
          <p:cNvPr id="8" name="Shape 6"/>
          <p:cNvSpPr/>
          <p:nvPr/>
        </p:nvSpPr>
        <p:spPr>
          <a:xfrm>
            <a:off x="685086" y="2970014"/>
            <a:ext cx="3315057" cy="1456968"/>
          </a:xfrm>
          <a:prstGeom prst="roundRect">
            <a:avLst>
              <a:gd name="adj" fmla="val 5643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2205038" y="3526512"/>
            <a:ext cx="275153" cy="343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450"/>
              </a:lnSpc>
              <a:buNone/>
            </a:pPr>
            <a:r>
              <a:rPr lang="en-US" sz="21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2</a:t>
            </a:r>
            <a:endParaRPr lang="en-US" sz="2150" dirty="0"/>
          </a:p>
        </p:txBody>
      </p:sp>
      <p:sp>
        <p:nvSpPr>
          <p:cNvPr id="10" name="Text 8"/>
          <p:cNvSpPr/>
          <p:nvPr/>
        </p:nvSpPr>
        <p:spPr>
          <a:xfrm>
            <a:off x="4195882" y="3165753"/>
            <a:ext cx="3147893" cy="321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Key Concepts Mastered</a:t>
            </a:r>
            <a:endParaRPr lang="en-US" sz="2000" dirty="0"/>
          </a:p>
        </p:txBody>
      </p:sp>
      <p:sp>
        <p:nvSpPr>
          <p:cNvPr id="11" name="Text 9"/>
          <p:cNvSpPr/>
          <p:nvPr/>
        </p:nvSpPr>
        <p:spPr>
          <a:xfrm>
            <a:off x="4195882" y="3604974"/>
            <a:ext cx="9553694" cy="6262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You've learned about faces, edges, vertices, and their properties, unlocking the anatomy of 3D shapes.</a:t>
            </a:r>
            <a:endParaRPr lang="en-US" sz="1500" dirty="0"/>
          </a:p>
        </p:txBody>
      </p:sp>
      <p:sp>
        <p:nvSpPr>
          <p:cNvPr id="12" name="Shape 10"/>
          <p:cNvSpPr/>
          <p:nvPr/>
        </p:nvSpPr>
        <p:spPr>
          <a:xfrm>
            <a:off x="4098012" y="4417457"/>
            <a:ext cx="9749433" cy="11430"/>
          </a:xfrm>
          <a:prstGeom prst="roundRect">
            <a:avLst>
              <a:gd name="adj" fmla="val 719285"/>
            </a:avLst>
          </a:prstGeom>
          <a:solidFill>
            <a:srgbClr val="DFB8BC"/>
          </a:solidFill>
          <a:ln/>
        </p:spPr>
      </p:sp>
      <p:sp>
        <p:nvSpPr>
          <p:cNvPr id="13" name="Shape 11"/>
          <p:cNvSpPr/>
          <p:nvPr/>
        </p:nvSpPr>
        <p:spPr>
          <a:xfrm>
            <a:off x="685086" y="4524851"/>
            <a:ext cx="4972526" cy="1456968"/>
          </a:xfrm>
          <a:prstGeom prst="roundRect">
            <a:avLst>
              <a:gd name="adj" fmla="val 5643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3033712" y="5081349"/>
            <a:ext cx="275153" cy="343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450"/>
              </a:lnSpc>
              <a:buNone/>
            </a:pPr>
            <a:r>
              <a:rPr lang="en-US" sz="21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3</a:t>
            </a:r>
            <a:endParaRPr lang="en-US" sz="2150" dirty="0"/>
          </a:p>
        </p:txBody>
      </p:sp>
      <p:sp>
        <p:nvSpPr>
          <p:cNvPr id="15" name="Text 13"/>
          <p:cNvSpPr/>
          <p:nvPr/>
        </p:nvSpPr>
        <p:spPr>
          <a:xfrm>
            <a:off x="5853351" y="4720590"/>
            <a:ext cx="2575560" cy="321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Visualize &amp; Analyze</a:t>
            </a:r>
            <a:endParaRPr lang="en-US" sz="2000" dirty="0"/>
          </a:p>
        </p:txBody>
      </p:sp>
      <p:sp>
        <p:nvSpPr>
          <p:cNvPr id="16" name="Text 14"/>
          <p:cNvSpPr/>
          <p:nvPr/>
        </p:nvSpPr>
        <p:spPr>
          <a:xfrm>
            <a:off x="5853351" y="5159812"/>
            <a:ext cx="7896225" cy="6262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Using different views and nets helps you analyze and understand complex 3D structures.</a:t>
            </a:r>
            <a:endParaRPr lang="en-US" sz="1500" dirty="0"/>
          </a:p>
        </p:txBody>
      </p:sp>
      <p:sp>
        <p:nvSpPr>
          <p:cNvPr id="17" name="Shape 15"/>
          <p:cNvSpPr/>
          <p:nvPr/>
        </p:nvSpPr>
        <p:spPr>
          <a:xfrm>
            <a:off x="5755481" y="5972294"/>
            <a:ext cx="8091964" cy="11430"/>
          </a:xfrm>
          <a:prstGeom prst="roundRect">
            <a:avLst>
              <a:gd name="adj" fmla="val 719285"/>
            </a:avLst>
          </a:prstGeom>
          <a:solidFill>
            <a:srgbClr val="DFB8BC"/>
          </a:solidFill>
          <a:ln/>
        </p:spPr>
      </p:sp>
      <p:sp>
        <p:nvSpPr>
          <p:cNvPr id="18" name="Shape 16"/>
          <p:cNvSpPr/>
          <p:nvPr/>
        </p:nvSpPr>
        <p:spPr>
          <a:xfrm>
            <a:off x="685086" y="6079688"/>
            <a:ext cx="6630114" cy="1456968"/>
          </a:xfrm>
          <a:prstGeom prst="roundRect">
            <a:avLst>
              <a:gd name="adj" fmla="val 5643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3862507" y="6636187"/>
            <a:ext cx="275153" cy="343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450"/>
              </a:lnSpc>
              <a:buNone/>
            </a:pPr>
            <a:r>
              <a:rPr lang="en-US" sz="21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4</a:t>
            </a:r>
            <a:endParaRPr lang="en-US" sz="2150" dirty="0"/>
          </a:p>
        </p:txBody>
      </p:sp>
      <p:sp>
        <p:nvSpPr>
          <p:cNvPr id="20" name="Text 18"/>
          <p:cNvSpPr/>
          <p:nvPr/>
        </p:nvSpPr>
        <p:spPr>
          <a:xfrm>
            <a:off x="7510939" y="6275427"/>
            <a:ext cx="2575560" cy="321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Future Foundations</a:t>
            </a:r>
            <a:endParaRPr lang="en-US" sz="2000" dirty="0"/>
          </a:p>
        </p:txBody>
      </p:sp>
      <p:sp>
        <p:nvSpPr>
          <p:cNvPr id="21" name="Text 19"/>
          <p:cNvSpPr/>
          <p:nvPr/>
        </p:nvSpPr>
        <p:spPr>
          <a:xfrm>
            <a:off x="7510939" y="6714649"/>
            <a:ext cx="6238637" cy="6262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This knowledge is foundational for advanced math, science, and engineering fields. Keep observing 3D shapes in your world!</a:t>
            </a:r>
            <a:endParaRPr lang="en-US" sz="15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2825" y="544354"/>
            <a:ext cx="9857065" cy="651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00"/>
              </a:lnSpc>
              <a:buNone/>
            </a:pPr>
            <a:r>
              <a:rPr lang="en-US" sz="41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What Are Solids? Beyond Flat Shapes</a:t>
            </a:r>
            <a:endParaRPr lang="en-US" sz="4100" dirty="0"/>
          </a:p>
        </p:txBody>
      </p:sp>
      <p:sp>
        <p:nvSpPr>
          <p:cNvPr id="3" name="Text 1"/>
          <p:cNvSpPr/>
          <p:nvPr/>
        </p:nvSpPr>
        <p:spPr>
          <a:xfrm>
            <a:off x="692825" y="1670685"/>
            <a:ext cx="6380917" cy="950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Solids are three-dimensional objects possessing length, width, and height. Unlike flat 2D shapes such as squares or circles, solids occupy space.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692825" y="2798921"/>
            <a:ext cx="6380917" cy="950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Think of real-world examples: A book, a dice, a soda can, or even an ice cream cone. These all have volume, which is the amount of space an object takes up.</a:t>
            </a:r>
            <a:endParaRPr lang="en-US" sz="15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4279" y="1715214"/>
            <a:ext cx="6380917" cy="638091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926669"/>
            <a:ext cx="12187595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Anatomy of a Solid: Faces, Edges, Vertices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58309" y="3367088"/>
            <a:ext cx="4226838" cy="121920"/>
          </a:xfrm>
          <a:prstGeom prst="roundRect">
            <a:avLst>
              <a:gd name="adj" fmla="val 74638"/>
            </a:avLst>
          </a:prstGeom>
          <a:solidFill>
            <a:srgbClr val="DA1B2E"/>
          </a:solidFill>
          <a:ln/>
        </p:spPr>
      </p:sp>
      <p:sp>
        <p:nvSpPr>
          <p:cNvPr id="4" name="Shape 2"/>
          <p:cNvSpPr/>
          <p:nvPr/>
        </p:nvSpPr>
        <p:spPr>
          <a:xfrm>
            <a:off x="2546687" y="3072646"/>
            <a:ext cx="649962" cy="649962"/>
          </a:xfrm>
          <a:prstGeom prst="roundRect">
            <a:avLst>
              <a:gd name="adj" fmla="val 140685"/>
            </a:avLst>
          </a:prstGeom>
          <a:solidFill>
            <a:srgbClr val="DA1B2E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41712" y="3235166"/>
            <a:ext cx="259913" cy="32492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05364" y="393918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Faces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05364" y="4425315"/>
            <a:ext cx="3732728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Flat surfaces that make up the exterior of a solid. A standard cube has 6 faces.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5201722" y="3367088"/>
            <a:ext cx="4226838" cy="121920"/>
          </a:xfrm>
          <a:prstGeom prst="roundRect">
            <a:avLst>
              <a:gd name="adj" fmla="val 74638"/>
            </a:avLst>
          </a:prstGeom>
          <a:solidFill>
            <a:srgbClr val="DA1B2E"/>
          </a:solidFill>
          <a:ln/>
        </p:spPr>
      </p:sp>
      <p:sp>
        <p:nvSpPr>
          <p:cNvPr id="9" name="Shape 6"/>
          <p:cNvSpPr/>
          <p:nvPr/>
        </p:nvSpPr>
        <p:spPr>
          <a:xfrm>
            <a:off x="6990100" y="3072646"/>
            <a:ext cx="649962" cy="649962"/>
          </a:xfrm>
          <a:prstGeom prst="roundRect">
            <a:avLst>
              <a:gd name="adj" fmla="val 140685"/>
            </a:avLst>
          </a:prstGeom>
          <a:solidFill>
            <a:srgbClr val="DA1B2E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5124" y="3235166"/>
            <a:ext cx="259913" cy="324922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48776" y="393918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Edges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48776" y="4425315"/>
            <a:ext cx="3732728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Line segments where two faces meet. A cube features 12 distinct edges.</a:t>
            </a:r>
            <a:endParaRPr lang="en-US" sz="1700" dirty="0"/>
          </a:p>
        </p:txBody>
      </p:sp>
      <p:sp>
        <p:nvSpPr>
          <p:cNvPr id="13" name="Shape 9"/>
          <p:cNvSpPr/>
          <p:nvPr/>
        </p:nvSpPr>
        <p:spPr>
          <a:xfrm>
            <a:off x="9645134" y="3367088"/>
            <a:ext cx="4226957" cy="121920"/>
          </a:xfrm>
          <a:prstGeom prst="roundRect">
            <a:avLst>
              <a:gd name="adj" fmla="val 74638"/>
            </a:avLst>
          </a:prstGeom>
          <a:solidFill>
            <a:srgbClr val="DA1B2E"/>
          </a:solidFill>
          <a:ln/>
        </p:spPr>
      </p:sp>
      <p:sp>
        <p:nvSpPr>
          <p:cNvPr id="14" name="Shape 10"/>
          <p:cNvSpPr/>
          <p:nvPr/>
        </p:nvSpPr>
        <p:spPr>
          <a:xfrm>
            <a:off x="11433631" y="3072646"/>
            <a:ext cx="649962" cy="649962"/>
          </a:xfrm>
          <a:prstGeom prst="roundRect">
            <a:avLst>
              <a:gd name="adj" fmla="val 140685"/>
            </a:avLst>
          </a:prstGeom>
          <a:solidFill>
            <a:srgbClr val="DA1B2E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8656" y="3235166"/>
            <a:ext cx="259913" cy="324922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92189" y="393918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Vertices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92189" y="4425315"/>
            <a:ext cx="3732848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The points where multiple edges converge, also known as corners. A cube typically has 8 vertices.</a:t>
            </a:r>
            <a:endParaRPr lang="en-US" sz="1700" dirty="0"/>
          </a:p>
        </p:txBody>
      </p:sp>
      <p:sp>
        <p:nvSpPr>
          <p:cNvPr id="18" name="Text 13"/>
          <p:cNvSpPr/>
          <p:nvPr/>
        </p:nvSpPr>
        <p:spPr>
          <a:xfrm>
            <a:off x="758309" y="5956221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Remember Euler's Formula for Polyhedra: V - E + F = 2 (Vertices - Edges + Faces = 2).</a:t>
            </a:r>
            <a:endParaRPr lang="en-US" sz="17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2825" y="544354"/>
            <a:ext cx="6340912" cy="651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00"/>
              </a:lnSpc>
              <a:buNone/>
            </a:pPr>
            <a:r>
              <a:rPr lang="en-US" sz="41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Common Solids: Prisms</a:t>
            </a:r>
            <a:endParaRPr lang="en-US" sz="4100" dirty="0"/>
          </a:p>
        </p:txBody>
      </p:sp>
      <p:sp>
        <p:nvSpPr>
          <p:cNvPr id="3" name="Text 1"/>
          <p:cNvSpPr/>
          <p:nvPr/>
        </p:nvSpPr>
        <p:spPr>
          <a:xfrm>
            <a:off x="692825" y="1690449"/>
            <a:ext cx="2604730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What is a Prism?</a:t>
            </a:r>
            <a:endParaRPr lang="en-US" sz="2050" dirty="0"/>
          </a:p>
        </p:txBody>
      </p:sp>
      <p:sp>
        <p:nvSpPr>
          <p:cNvPr id="4" name="Text 2"/>
          <p:cNvSpPr/>
          <p:nvPr/>
        </p:nvSpPr>
        <p:spPr>
          <a:xfrm>
            <a:off x="692825" y="2213967"/>
            <a:ext cx="6380917" cy="950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 prism is a solid characterized by two identical, parallel bases connected by rectangular faces. They are named according to the shape of their bases.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692825" y="3361968"/>
            <a:ext cx="2604730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Examples:</a:t>
            </a:r>
            <a:endParaRPr lang="en-US" sz="2050" dirty="0"/>
          </a:p>
        </p:txBody>
      </p:sp>
      <p:sp>
        <p:nvSpPr>
          <p:cNvPr id="6" name="Text 4"/>
          <p:cNvSpPr/>
          <p:nvPr/>
        </p:nvSpPr>
        <p:spPr>
          <a:xfrm>
            <a:off x="692825" y="3885486"/>
            <a:ext cx="6380917" cy="633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450"/>
              </a:lnSpc>
              <a:buSzPct val="100000"/>
              <a:buChar char="•"/>
            </a:pPr>
            <a:r>
              <a:rPr lang="en-US" sz="15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Rectangular Prism:</a:t>
            </a:r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Like a brick or a cereal box, it has 6 faces, 12 edges, and 8 vertices.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692825" y="4588073"/>
            <a:ext cx="6380917" cy="633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450"/>
              </a:lnSpc>
              <a:buSzPct val="100000"/>
              <a:buChar char="•"/>
            </a:pPr>
            <a:r>
              <a:rPr lang="en-US" sz="15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Triangular Prism:</a:t>
            </a:r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Resembling a Toblerone bar, it has 5 faces, 9 edges, and 6 vertices.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692825" y="5399603"/>
            <a:ext cx="6380917" cy="633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Cylinders are considered a special type of prism with circular bases.</a:t>
            </a:r>
            <a:endParaRPr lang="en-US" sz="1550" dirty="0"/>
          </a:p>
        </p:txBody>
      </p:sp>
      <p:pic>
        <p:nvPicPr>
          <p:cNvPr id="9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4279" y="1715214"/>
            <a:ext cx="6380917" cy="638091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2825" y="544354"/>
            <a:ext cx="7021235" cy="651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00"/>
              </a:lnSpc>
              <a:buNone/>
            </a:pPr>
            <a:r>
              <a:rPr lang="en-US" sz="41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Common Solids: Pyramids</a:t>
            </a:r>
            <a:endParaRPr lang="en-US" sz="41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2825" y="1715214"/>
            <a:ext cx="6380917" cy="638091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64279" y="1690449"/>
            <a:ext cx="2604730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What is a Pyramid?</a:t>
            </a:r>
            <a:endParaRPr lang="en-US" sz="2050" dirty="0"/>
          </a:p>
        </p:txBody>
      </p:sp>
      <p:sp>
        <p:nvSpPr>
          <p:cNvPr id="5" name="Text 2"/>
          <p:cNvSpPr/>
          <p:nvPr/>
        </p:nvSpPr>
        <p:spPr>
          <a:xfrm>
            <a:off x="7564279" y="2213967"/>
            <a:ext cx="6380917" cy="950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 pyramid consists of a base and triangular faces that all converge at a single point called the apex. Like prisms, they are named based on the shape of their base.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564279" y="3361968"/>
            <a:ext cx="2604730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Examples: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7564279" y="3885486"/>
            <a:ext cx="6380917" cy="633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450"/>
              </a:lnSpc>
              <a:buSzPct val="100000"/>
              <a:buChar char="•"/>
            </a:pPr>
            <a:r>
              <a:rPr lang="en-US" sz="15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Square Pyramid:</a:t>
            </a:r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Think of the ancient Egyptian pyramids, with 5 faces, 8 edges, and 5 vertices.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564279" y="4588073"/>
            <a:ext cx="6380917" cy="633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450"/>
              </a:lnSpc>
              <a:buSzPct val="100000"/>
              <a:buChar char="•"/>
            </a:pPr>
            <a:r>
              <a:rPr lang="en-US" sz="15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Triangular Pyramid (Tetrahedron):</a:t>
            </a:r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This solid has 4 faces, 6 edges, and 4 vertices.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7564279" y="5399603"/>
            <a:ext cx="6380917" cy="316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Cones are a special form of pyramid with a circular base.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2025729"/>
            <a:ext cx="6755963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Other Important Solids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309" y="3171706"/>
            <a:ext cx="541615" cy="54161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8309" y="3984069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Sphere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58309" y="4470202"/>
            <a:ext cx="4190762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 perfectly round 3D object where all points on its surface are equidistant from its center. Examples include a basketball or a globe. Spheres have no faces, edges, or vertices.</a:t>
            </a:r>
            <a:endParaRPr lang="en-US" sz="17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819" y="3171706"/>
            <a:ext cx="541615" cy="54161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19819" y="3984069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Cylinder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19819" y="4470202"/>
            <a:ext cx="4190762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Defined by two parallel circular bases connected by a curved surface. Common examples are a soup can or a battery.</a:t>
            </a:r>
            <a:endParaRPr lang="en-US" sz="17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1329" y="3171706"/>
            <a:ext cx="541615" cy="54161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81329" y="3984069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Cone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81329" y="4470202"/>
            <a:ext cx="4190762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Features a circular base and a curved surface that tapers to a single vertex (apex). Think of an ice cream cone or a party hat.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767840"/>
            <a:ext cx="9923264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Visualizing Solids: Different Views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58309" y="2913817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Orthographic projections allow us to draw 3D objects from various perspectives, helping us understand their full form.</a:t>
            </a:r>
            <a:endParaRPr lang="en-US" sz="1700" dirty="0"/>
          </a:p>
        </p:txBody>
      </p:sp>
      <p:sp>
        <p:nvSpPr>
          <p:cNvPr id="4" name="Shape 2"/>
          <p:cNvSpPr/>
          <p:nvPr/>
        </p:nvSpPr>
        <p:spPr>
          <a:xfrm>
            <a:off x="758309" y="3504248"/>
            <a:ext cx="4226838" cy="2020372"/>
          </a:xfrm>
          <a:prstGeom prst="roundRect">
            <a:avLst>
              <a:gd name="adj" fmla="val 4504"/>
            </a:avLst>
          </a:prstGeom>
          <a:noFill/>
          <a:ln w="30480">
            <a:solidFill>
              <a:srgbClr val="DFB8BC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1005364" y="375130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Top View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005364" y="4237434"/>
            <a:ext cx="3732728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What you would see if you looked straight down from above the object.</a:t>
            </a:r>
            <a:endParaRPr lang="en-US" sz="1700" dirty="0"/>
          </a:p>
        </p:txBody>
      </p:sp>
      <p:sp>
        <p:nvSpPr>
          <p:cNvPr id="7" name="Shape 5"/>
          <p:cNvSpPr/>
          <p:nvPr/>
        </p:nvSpPr>
        <p:spPr>
          <a:xfrm>
            <a:off x="5201722" y="3504248"/>
            <a:ext cx="4226838" cy="2020372"/>
          </a:xfrm>
          <a:prstGeom prst="roundRect">
            <a:avLst>
              <a:gd name="adj" fmla="val 4504"/>
            </a:avLst>
          </a:prstGeom>
          <a:noFill/>
          <a:ln w="30480">
            <a:solidFill>
              <a:srgbClr val="DFB8BC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5448776" y="375130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Front View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5448776" y="4237434"/>
            <a:ext cx="3732728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The appearance of the object when viewed directly from the front.</a:t>
            </a:r>
            <a:endParaRPr lang="en-US" sz="1700" dirty="0"/>
          </a:p>
        </p:txBody>
      </p:sp>
      <p:sp>
        <p:nvSpPr>
          <p:cNvPr id="10" name="Shape 8"/>
          <p:cNvSpPr/>
          <p:nvPr/>
        </p:nvSpPr>
        <p:spPr>
          <a:xfrm>
            <a:off x="9645134" y="3504248"/>
            <a:ext cx="4226957" cy="2020372"/>
          </a:xfrm>
          <a:prstGeom prst="roundRect">
            <a:avLst>
              <a:gd name="adj" fmla="val 4504"/>
            </a:avLst>
          </a:prstGeom>
          <a:noFill/>
          <a:ln w="30480">
            <a:solidFill>
              <a:srgbClr val="DFB8BC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9892189" y="375130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Side View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9892189" y="4237434"/>
            <a:ext cx="3732848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How the object appears when viewed directly from either its left or right side.</a:t>
            </a:r>
            <a:endParaRPr lang="en-US" sz="1700" dirty="0"/>
          </a:p>
        </p:txBody>
      </p:sp>
      <p:sp>
        <p:nvSpPr>
          <p:cNvPr id="13" name="Text 11"/>
          <p:cNvSpPr/>
          <p:nvPr/>
        </p:nvSpPr>
        <p:spPr>
          <a:xfrm>
            <a:off x="758309" y="5768340"/>
            <a:ext cx="131137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For example, a simple house might appear as a rectangle from the top, a square from the front, and a triangle from the side.</a:t>
            </a:r>
            <a:endParaRPr lang="en-US" sz="17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2825" y="544354"/>
            <a:ext cx="9603819" cy="651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00"/>
              </a:lnSpc>
              <a:buNone/>
            </a:pPr>
            <a:r>
              <a:rPr lang="en-US" sz="41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Nets of Solids: Unfolding 3D Shapes</a:t>
            </a:r>
            <a:endParaRPr lang="en-US" sz="41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2825" y="1715214"/>
            <a:ext cx="6380917" cy="638091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64279" y="1670685"/>
            <a:ext cx="6380917" cy="950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 </a:t>
            </a:r>
            <a:pPr algn="l" indent="0" marL="0">
              <a:lnSpc>
                <a:spcPts val="2450"/>
              </a:lnSpc>
              <a:buNone/>
            </a:pPr>
            <a:r>
              <a:rPr lang="en-US" sz="15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net</a:t>
            </a:r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is a 2D pattern that can be folded along its edges to construct a 3D solid. Understanding nets is essential for calculating the surface area of a solid.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564279" y="2798921"/>
            <a:ext cx="6380917" cy="633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 </a:t>
            </a:r>
            <a:pPr algn="l" indent="0" marL="0">
              <a:lnSpc>
                <a:spcPts val="2450"/>
              </a:lnSpc>
              <a:buNone/>
            </a:pPr>
            <a:r>
              <a:rPr lang="en-US" sz="15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cube's net</a:t>
            </a:r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is composed of 6 squares, often arranged in a 'T' or cross shape.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564279" y="3501509"/>
            <a:ext cx="6380917" cy="633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 </a:t>
            </a:r>
            <a:pPr algn="l" indent="0" marL="0">
              <a:lnSpc>
                <a:spcPts val="2450"/>
              </a:lnSpc>
              <a:buNone/>
            </a:pPr>
            <a:r>
              <a:rPr lang="en-US" sz="15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cylinder's net</a:t>
            </a:r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typically consists of two circles (the bases) and one rectangle (the curved surface).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7564279" y="4313039"/>
            <a:ext cx="6380917" cy="633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Nets provide a clear visualization of all the faces of a solid and how they connect to form the 3D shape.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9373" y="736044"/>
            <a:ext cx="12701349" cy="6573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50"/>
              </a:lnSpc>
              <a:buNone/>
            </a:pPr>
            <a:r>
              <a:rPr lang="en-US" sz="41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Solids in the Real World: Beyond the Classroom</a:t>
            </a:r>
            <a:endParaRPr lang="en-US" sz="41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6993" y="1922502"/>
            <a:ext cx="3184208" cy="3184207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0982" y="1922502"/>
            <a:ext cx="3184327" cy="3184327"/>
          </a:xfrm>
          <a:prstGeom prst="rect">
            <a:avLst/>
          </a:prstGeom>
        </p:spPr>
      </p:pic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091" y="1922502"/>
            <a:ext cx="3184208" cy="3184207"/>
          </a:xfrm>
          <a:prstGeom prst="rect">
            <a:avLst/>
          </a:prstGeom>
        </p:spPr>
      </p:pic>
      <p:pic>
        <p:nvPicPr>
          <p:cNvPr id="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080" y="1922502"/>
            <a:ext cx="3184327" cy="3184327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699373" y="5461159"/>
            <a:ext cx="13231654" cy="319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Solid shapes are everywhere around us!</a:t>
            </a:r>
            <a:endParaRPr lang="en-US" sz="1550" dirty="0"/>
          </a:p>
        </p:txBody>
      </p:sp>
      <p:sp>
        <p:nvSpPr>
          <p:cNvPr id="8" name="Text 2"/>
          <p:cNvSpPr/>
          <p:nvPr/>
        </p:nvSpPr>
        <p:spPr>
          <a:xfrm>
            <a:off x="699373" y="6005513"/>
            <a:ext cx="13231654" cy="319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Architecture: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Buildings often take the form of prisms, pyramids, or spherical domes.</a:t>
            </a:r>
            <a:endParaRPr lang="en-US" sz="1550" dirty="0"/>
          </a:p>
        </p:txBody>
      </p:sp>
      <p:sp>
        <p:nvSpPr>
          <p:cNvPr id="9" name="Text 3"/>
          <p:cNvSpPr/>
          <p:nvPr/>
        </p:nvSpPr>
        <p:spPr>
          <a:xfrm>
            <a:off x="699373" y="6394966"/>
            <a:ext cx="13231654" cy="319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Engineering: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Bridges, car parts, and machinery all incorporate various solid geometries.</a:t>
            </a:r>
            <a:endParaRPr lang="en-US" sz="1550" dirty="0"/>
          </a:p>
        </p:txBody>
      </p:sp>
      <p:sp>
        <p:nvSpPr>
          <p:cNvPr id="10" name="Text 4"/>
          <p:cNvSpPr/>
          <p:nvPr/>
        </p:nvSpPr>
        <p:spPr>
          <a:xfrm>
            <a:off x="699373" y="6784419"/>
            <a:ext cx="13231654" cy="319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Packaging: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From cereal boxes to soda cans and gift boxes, solids are fundamental to product packaging.</a:t>
            </a:r>
            <a:endParaRPr lang="en-US" sz="1550" dirty="0"/>
          </a:p>
        </p:txBody>
      </p:sp>
      <p:sp>
        <p:nvSpPr>
          <p:cNvPr id="11" name="Text 5"/>
          <p:cNvSpPr/>
          <p:nvPr/>
        </p:nvSpPr>
        <p:spPr>
          <a:xfrm>
            <a:off x="699373" y="7173873"/>
            <a:ext cx="13231654" cy="319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Art &amp; Design: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Sculptures, product designs, and animations frequently utilize 3D forms.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2025-07-20T11:04:55Z</dcterms:created>
  <dcterms:modified xsi:type="dcterms:W3CDTF">2025-07-20T11:04:55Z</dcterms:modified>
</cp:coreProperties>
</file>