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Roboto Mono Medium"/>
      <p:regular r:id="rId17"/>
    </p:embeddedFont>
    <p:embeddedFont>
      <p:font typeface="Roboto Mono Medium"/>
      <p:regular r:id="rId18"/>
    </p:embeddedFont>
    <p:embeddedFont>
      <p:font typeface="Roboto Mono Medium"/>
      <p:regular r:id="rId19"/>
    </p:embeddedFont>
    <p:embeddedFont>
      <p:font typeface="Roboto Mono Medium"/>
      <p:regular r:id="rId20"/>
    </p:embeddedFont>
    <p:embeddedFont>
      <p:font typeface="Roboto"/>
      <p:regular r:id="rId21"/>
    </p:embeddedFont>
    <p:embeddedFont>
      <p:font typeface="Roboto"/>
      <p:regular r:id="rId22"/>
    </p:embeddedFont>
    <p:embeddedFont>
      <p:font typeface="Roboto"/>
      <p:regular r:id="rId23"/>
    </p:embeddedFont>
    <p:embeddedFont>
      <p:font typeface="Roboto"/>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sp>
      <p:sp>
        <p:nvSpPr>
          <p:cNvPr id="3" name="Shape 1"/>
          <p:cNvSpPr/>
          <p:nvPr/>
        </p:nvSpPr>
        <p:spPr>
          <a:xfrm>
            <a:off x="0" y="0"/>
            <a:ext cx="14630400" cy="8229600"/>
          </a:xfrm>
          <a:prstGeom prst="rect">
            <a:avLst/>
          </a:prstGeom>
          <a:solidFill>
            <a:srgbClr val="21212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155746"/>
            <a:ext cx="7556421" cy="2126337"/>
          </a:xfrm>
          <a:prstGeom prst="rect">
            <a:avLst/>
          </a:prstGeom>
          <a:noFill/>
          <a:ln/>
        </p:spPr>
        <p:txBody>
          <a:bodyPr wrap="squar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Unveiling Medieval India: A Comprehensive Overview</a:t>
            </a:r>
            <a:endParaRPr lang="en-US" sz="4450" dirty="0"/>
          </a:p>
        </p:txBody>
      </p:sp>
      <p:sp>
        <p:nvSpPr>
          <p:cNvPr id="4" name="Text 1"/>
          <p:cNvSpPr/>
          <p:nvPr/>
        </p:nvSpPr>
        <p:spPr>
          <a:xfrm>
            <a:off x="6280190" y="4622244"/>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This presentation delves into the fascinating medieval period of Indian history, exploring its political, social, economic, and cultural facets. We will examine key developments, significant figures, and the rich legacy that continues to influence modern India.</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962983"/>
            <a:ext cx="6464618"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Summary and Sources</a:t>
            </a:r>
            <a:endParaRPr lang="en-US" sz="4450" dirty="0"/>
          </a:p>
        </p:txBody>
      </p:sp>
      <p:sp>
        <p:nvSpPr>
          <p:cNvPr id="3" name="Text 1"/>
          <p:cNvSpPr/>
          <p:nvPr/>
        </p:nvSpPr>
        <p:spPr>
          <a:xfrm>
            <a:off x="793790" y="3125391"/>
            <a:ext cx="13042821" cy="725805"/>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E5E0DF"/>
                </a:solidFill>
                <a:latin typeface="Roboto" pitchFamily="34" charset="0"/>
                <a:ea typeface="Roboto" pitchFamily="34" charset="-122"/>
                <a:cs typeface="Roboto" pitchFamily="34" charset="-120"/>
              </a:rPr>
              <a:t>Medieval India</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A period of significant political change, rich cultural synthesis, and substantial economic growth, leaving an enduring legacy.</a:t>
            </a:r>
            <a:endParaRPr lang="en-US" sz="1750" dirty="0"/>
          </a:p>
        </p:txBody>
      </p:sp>
      <p:sp>
        <p:nvSpPr>
          <p:cNvPr id="4" name="Text 2"/>
          <p:cNvSpPr/>
          <p:nvPr/>
        </p:nvSpPr>
        <p:spPr>
          <a:xfrm>
            <a:off x="793790" y="3930491"/>
            <a:ext cx="13042821" cy="725805"/>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E5E0DF"/>
                </a:solidFill>
                <a:latin typeface="Roboto" pitchFamily="34" charset="0"/>
                <a:ea typeface="Roboto" pitchFamily="34" charset="-122"/>
                <a:cs typeface="Roboto" pitchFamily="34" charset="-120"/>
              </a:rPr>
              <a:t>Key Sources</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Our insights are drawn from the Ratna Sagar Class 7 textbook, historical chronicles like the </a:t>
            </a:r>
            <a:pPr algn="l" indent="0" marL="0">
              <a:lnSpc>
                <a:spcPts val="2850"/>
              </a:lnSpc>
              <a:buNone/>
            </a:pPr>
            <a:r>
              <a:rPr lang="en-US" sz="1750" i="1" dirty="0">
                <a:solidFill>
                  <a:srgbClr val="E5E0DF"/>
                </a:solidFill>
                <a:latin typeface="Roboto" pitchFamily="34" charset="0"/>
                <a:ea typeface="Roboto" pitchFamily="34" charset="-122"/>
                <a:cs typeface="Roboto" pitchFamily="34" charset="-120"/>
              </a:rPr>
              <a:t>Rajatarangini</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and </a:t>
            </a:r>
            <a:pPr algn="l" indent="0" marL="0">
              <a:lnSpc>
                <a:spcPts val="2850"/>
              </a:lnSpc>
              <a:buNone/>
            </a:pPr>
            <a:r>
              <a:rPr lang="en-US" sz="1750" i="1" dirty="0">
                <a:solidFill>
                  <a:srgbClr val="E5E0DF"/>
                </a:solidFill>
                <a:latin typeface="Roboto" pitchFamily="34" charset="0"/>
                <a:ea typeface="Roboto" pitchFamily="34" charset="-122"/>
                <a:cs typeface="Roboto" pitchFamily="34" charset="-120"/>
              </a:rPr>
              <a:t>Baburnama</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and invaluable accounts from foreign travellers.</a:t>
            </a:r>
            <a:endParaRPr lang="en-US" sz="1750" dirty="0"/>
          </a:p>
        </p:txBody>
      </p:sp>
      <p:sp>
        <p:nvSpPr>
          <p:cNvPr id="5" name="Text 3"/>
          <p:cNvSpPr/>
          <p:nvPr/>
        </p:nvSpPr>
        <p:spPr>
          <a:xfrm>
            <a:off x="793790" y="4735592"/>
            <a:ext cx="13042821" cy="725805"/>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E5E0DF"/>
                </a:solidFill>
                <a:latin typeface="Roboto" pitchFamily="34" charset="0"/>
                <a:ea typeface="Roboto" pitchFamily="34" charset="-122"/>
                <a:cs typeface="Roboto" pitchFamily="34" charset="-120"/>
              </a:rPr>
              <a:t>Further Reading</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For deeper understanding, explore resources from Jagran Josh, History Tuition, and academic papers on ResearchGate.</a:t>
            </a:r>
            <a:endParaRPr lang="en-US" sz="1750" dirty="0"/>
          </a:p>
        </p:txBody>
      </p:sp>
      <p:sp>
        <p:nvSpPr>
          <p:cNvPr id="6" name="Text 4"/>
          <p:cNvSpPr/>
          <p:nvPr/>
        </p:nvSpPr>
        <p:spPr>
          <a:xfrm>
            <a:off x="793790" y="5540693"/>
            <a:ext cx="13042821" cy="725805"/>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E5E0DF"/>
                </a:solidFill>
                <a:latin typeface="Roboto" pitchFamily="34" charset="0"/>
                <a:ea typeface="Roboto" pitchFamily="34" charset="-122"/>
                <a:cs typeface="Roboto" pitchFamily="34" charset="-120"/>
              </a:rPr>
              <a:t>Understanding Heritage</a:t>
            </a:r>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 Studying the medieval world is crucial for grasping India’s diverse and complex historical heritage, and its contemporary identity.</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47155"/>
            <a:ext cx="10547509"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Timeline and Historical Context</a:t>
            </a:r>
            <a:endParaRPr lang="en-US" sz="4450" dirty="0"/>
          </a:p>
        </p:txBody>
      </p:sp>
      <p:sp>
        <p:nvSpPr>
          <p:cNvPr id="3" name="Shape 1"/>
          <p:cNvSpPr/>
          <p:nvPr/>
        </p:nvSpPr>
        <p:spPr>
          <a:xfrm>
            <a:off x="793790" y="4695944"/>
            <a:ext cx="13042821" cy="30480"/>
          </a:xfrm>
          <a:prstGeom prst="roundRect">
            <a:avLst>
              <a:gd name="adj" fmla="val 111628"/>
            </a:avLst>
          </a:prstGeom>
          <a:solidFill>
            <a:srgbClr val="595959"/>
          </a:solidFill>
          <a:ln/>
        </p:spPr>
      </p:sp>
      <p:sp>
        <p:nvSpPr>
          <p:cNvPr id="4" name="Shape 2"/>
          <p:cNvSpPr/>
          <p:nvPr/>
        </p:nvSpPr>
        <p:spPr>
          <a:xfrm>
            <a:off x="3301960" y="4015502"/>
            <a:ext cx="30480" cy="680442"/>
          </a:xfrm>
          <a:prstGeom prst="roundRect">
            <a:avLst>
              <a:gd name="adj" fmla="val 111628"/>
            </a:avLst>
          </a:prstGeom>
          <a:solidFill>
            <a:srgbClr val="595959"/>
          </a:solidFill>
          <a:ln/>
        </p:spPr>
      </p:sp>
      <p:sp>
        <p:nvSpPr>
          <p:cNvPr id="5" name="Shape 3"/>
          <p:cNvSpPr/>
          <p:nvPr/>
        </p:nvSpPr>
        <p:spPr>
          <a:xfrm>
            <a:off x="3062049" y="4440793"/>
            <a:ext cx="510302" cy="510302"/>
          </a:xfrm>
          <a:prstGeom prst="roundRect">
            <a:avLst>
              <a:gd name="adj" fmla="val 6667"/>
            </a:avLst>
          </a:prstGeom>
          <a:solidFill>
            <a:srgbClr val="404040"/>
          </a:solidFill>
          <a:ln/>
        </p:spPr>
      </p:sp>
      <p:sp>
        <p:nvSpPr>
          <p:cNvPr id="6" name="Text 4"/>
          <p:cNvSpPr/>
          <p:nvPr/>
        </p:nvSpPr>
        <p:spPr>
          <a:xfrm>
            <a:off x="3147120" y="4483298"/>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Roboto Mono Medium" pitchFamily="34" charset="0"/>
                <a:ea typeface="Roboto Mono Medium" pitchFamily="34" charset="-122"/>
                <a:cs typeface="Roboto Mono Medium" pitchFamily="34" charset="-120"/>
              </a:rPr>
              <a:t>1</a:t>
            </a:r>
            <a:endParaRPr lang="en-US" sz="2650" dirty="0"/>
          </a:p>
        </p:txBody>
      </p:sp>
      <p:sp>
        <p:nvSpPr>
          <p:cNvPr id="7" name="Text 5"/>
          <p:cNvSpPr/>
          <p:nvPr/>
        </p:nvSpPr>
        <p:spPr>
          <a:xfrm>
            <a:off x="1899642" y="2209562"/>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8th Century CE</a:t>
            </a:r>
            <a:endParaRPr lang="en-US" sz="2200" dirty="0"/>
          </a:p>
        </p:txBody>
      </p:sp>
      <p:sp>
        <p:nvSpPr>
          <p:cNvPr id="8" name="Text 6"/>
          <p:cNvSpPr/>
          <p:nvPr/>
        </p:nvSpPr>
        <p:spPr>
          <a:xfrm>
            <a:off x="1020604" y="2699980"/>
            <a:ext cx="4593312" cy="1088708"/>
          </a:xfrm>
          <a:prstGeom prst="rect">
            <a:avLst/>
          </a:prstGeom>
          <a:noFill/>
          <a:ln/>
        </p:spPr>
        <p:txBody>
          <a:bodyPr wrap="square" lIns="0" tIns="0" rIns="0" bIns="0" rtlCol="0" anchor="t"/>
          <a:lstStyle/>
          <a:p>
            <a:pPr algn="ctr" indent="0" marL="0">
              <a:lnSpc>
                <a:spcPts val="2850"/>
              </a:lnSpc>
              <a:buNone/>
            </a:pPr>
            <a:r>
              <a:rPr lang="en-US" sz="1750" dirty="0">
                <a:solidFill>
                  <a:srgbClr val="E5E0DF"/>
                </a:solidFill>
                <a:latin typeface="Roboto" pitchFamily="34" charset="0"/>
                <a:ea typeface="Roboto" pitchFamily="34" charset="-122"/>
                <a:cs typeface="Roboto" pitchFamily="34" charset="-120"/>
              </a:rPr>
              <a:t>The medieval period in India commences, marked by significant shifts in political and social landscapes.</a:t>
            </a:r>
            <a:endParaRPr lang="en-US" sz="1750" dirty="0"/>
          </a:p>
        </p:txBody>
      </p:sp>
      <p:sp>
        <p:nvSpPr>
          <p:cNvPr id="9" name="Shape 7"/>
          <p:cNvSpPr/>
          <p:nvPr/>
        </p:nvSpPr>
        <p:spPr>
          <a:xfrm>
            <a:off x="5967293" y="4695944"/>
            <a:ext cx="30480" cy="680442"/>
          </a:xfrm>
          <a:prstGeom prst="roundRect">
            <a:avLst>
              <a:gd name="adj" fmla="val 111628"/>
            </a:avLst>
          </a:prstGeom>
          <a:solidFill>
            <a:srgbClr val="595959"/>
          </a:solidFill>
          <a:ln/>
        </p:spPr>
      </p:sp>
      <p:sp>
        <p:nvSpPr>
          <p:cNvPr id="10" name="Shape 8"/>
          <p:cNvSpPr/>
          <p:nvPr/>
        </p:nvSpPr>
        <p:spPr>
          <a:xfrm>
            <a:off x="5727382" y="4440793"/>
            <a:ext cx="510302" cy="510302"/>
          </a:xfrm>
          <a:prstGeom prst="roundRect">
            <a:avLst>
              <a:gd name="adj" fmla="val 6667"/>
            </a:avLst>
          </a:prstGeom>
          <a:solidFill>
            <a:srgbClr val="404040"/>
          </a:solidFill>
          <a:ln/>
        </p:spPr>
      </p:sp>
      <p:sp>
        <p:nvSpPr>
          <p:cNvPr id="11" name="Text 9"/>
          <p:cNvSpPr/>
          <p:nvPr/>
        </p:nvSpPr>
        <p:spPr>
          <a:xfrm>
            <a:off x="5812453" y="4483298"/>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Roboto Mono Medium" pitchFamily="34" charset="0"/>
                <a:ea typeface="Roboto Mono Medium" pitchFamily="34" charset="-122"/>
                <a:cs typeface="Roboto Mono Medium" pitchFamily="34" charset="-120"/>
              </a:rPr>
              <a:t>2</a:t>
            </a:r>
            <a:endParaRPr lang="en-US" sz="2650" dirty="0"/>
          </a:p>
        </p:txBody>
      </p:sp>
      <p:sp>
        <p:nvSpPr>
          <p:cNvPr id="12" name="Text 10"/>
          <p:cNvSpPr/>
          <p:nvPr/>
        </p:nvSpPr>
        <p:spPr>
          <a:xfrm>
            <a:off x="4026932" y="5603200"/>
            <a:ext cx="3911203" cy="354330"/>
          </a:xfrm>
          <a:prstGeom prst="rect">
            <a:avLst/>
          </a:prstGeom>
          <a:noFill/>
          <a:ln/>
        </p:spPr>
        <p:txBody>
          <a:bodyPr wrap="none" lIns="0" tIns="0" rIns="0" bIns="0" rtlCol="0" anchor="t"/>
          <a:lstStyle/>
          <a:p>
            <a:pPr algn="ctr"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Early Medieval Kingdoms</a:t>
            </a:r>
            <a:endParaRPr lang="en-US" sz="2200" dirty="0"/>
          </a:p>
        </p:txBody>
      </p:sp>
      <p:sp>
        <p:nvSpPr>
          <p:cNvPr id="13" name="Text 11"/>
          <p:cNvSpPr/>
          <p:nvPr/>
        </p:nvSpPr>
        <p:spPr>
          <a:xfrm>
            <a:off x="3685818" y="6093619"/>
            <a:ext cx="4593431" cy="1088708"/>
          </a:xfrm>
          <a:prstGeom prst="rect">
            <a:avLst/>
          </a:prstGeom>
          <a:noFill/>
          <a:ln/>
        </p:spPr>
        <p:txBody>
          <a:bodyPr wrap="square" lIns="0" tIns="0" rIns="0" bIns="0" rtlCol="0" anchor="t"/>
          <a:lstStyle/>
          <a:p>
            <a:pPr algn="ctr" indent="0" marL="0">
              <a:lnSpc>
                <a:spcPts val="2850"/>
              </a:lnSpc>
              <a:buNone/>
            </a:pPr>
            <a:r>
              <a:rPr lang="en-US" sz="1750" dirty="0">
                <a:solidFill>
                  <a:srgbClr val="E5E0DF"/>
                </a:solidFill>
                <a:latin typeface="Roboto" pitchFamily="34" charset="0"/>
                <a:ea typeface="Roboto" pitchFamily="34" charset="-122"/>
                <a:cs typeface="Roboto" pitchFamily="34" charset="-120"/>
              </a:rPr>
              <a:t>Rise of prominent regional powers such as the Pratiharas, Palas, Rashtrakutas, and Cholas, shaping diverse regional identities.</a:t>
            </a:r>
            <a:endParaRPr lang="en-US" sz="1750" dirty="0"/>
          </a:p>
        </p:txBody>
      </p:sp>
      <p:sp>
        <p:nvSpPr>
          <p:cNvPr id="14" name="Shape 12"/>
          <p:cNvSpPr/>
          <p:nvPr/>
        </p:nvSpPr>
        <p:spPr>
          <a:xfrm>
            <a:off x="8632508" y="4015502"/>
            <a:ext cx="30480" cy="680442"/>
          </a:xfrm>
          <a:prstGeom prst="roundRect">
            <a:avLst>
              <a:gd name="adj" fmla="val 111628"/>
            </a:avLst>
          </a:prstGeom>
          <a:solidFill>
            <a:srgbClr val="595959"/>
          </a:solidFill>
          <a:ln/>
        </p:spPr>
      </p:sp>
      <p:sp>
        <p:nvSpPr>
          <p:cNvPr id="15" name="Shape 13"/>
          <p:cNvSpPr/>
          <p:nvPr/>
        </p:nvSpPr>
        <p:spPr>
          <a:xfrm>
            <a:off x="8392597" y="4440793"/>
            <a:ext cx="510302" cy="510302"/>
          </a:xfrm>
          <a:prstGeom prst="roundRect">
            <a:avLst>
              <a:gd name="adj" fmla="val 6667"/>
            </a:avLst>
          </a:prstGeom>
          <a:solidFill>
            <a:srgbClr val="404040"/>
          </a:solidFill>
          <a:ln/>
        </p:spPr>
      </p:sp>
      <p:sp>
        <p:nvSpPr>
          <p:cNvPr id="16" name="Text 14"/>
          <p:cNvSpPr/>
          <p:nvPr/>
        </p:nvSpPr>
        <p:spPr>
          <a:xfrm>
            <a:off x="8477667" y="4483298"/>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Roboto Mono Medium" pitchFamily="34" charset="0"/>
                <a:ea typeface="Roboto Mono Medium" pitchFamily="34" charset="-122"/>
                <a:cs typeface="Roboto Mono Medium" pitchFamily="34" charset="-120"/>
              </a:rPr>
              <a:t>3</a:t>
            </a:r>
            <a:endParaRPr lang="en-US" sz="2650" dirty="0"/>
          </a:p>
        </p:txBody>
      </p:sp>
      <p:sp>
        <p:nvSpPr>
          <p:cNvPr id="17" name="Text 15"/>
          <p:cNvSpPr/>
          <p:nvPr/>
        </p:nvSpPr>
        <p:spPr>
          <a:xfrm>
            <a:off x="6947178" y="2209562"/>
            <a:ext cx="3401020" cy="354330"/>
          </a:xfrm>
          <a:prstGeom prst="rect">
            <a:avLst/>
          </a:prstGeom>
          <a:noFill/>
          <a:ln/>
        </p:spPr>
        <p:txBody>
          <a:bodyPr wrap="none" lIns="0" tIns="0" rIns="0" bIns="0" rtlCol="0" anchor="t"/>
          <a:lstStyle/>
          <a:p>
            <a:pPr algn="ctr"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Late 12th Century CE</a:t>
            </a:r>
            <a:endParaRPr lang="en-US" sz="2200" dirty="0"/>
          </a:p>
        </p:txBody>
      </p:sp>
      <p:sp>
        <p:nvSpPr>
          <p:cNvPr id="18" name="Text 16"/>
          <p:cNvSpPr/>
          <p:nvPr/>
        </p:nvSpPr>
        <p:spPr>
          <a:xfrm>
            <a:off x="6351032" y="2699980"/>
            <a:ext cx="4593431" cy="1088708"/>
          </a:xfrm>
          <a:prstGeom prst="rect">
            <a:avLst/>
          </a:prstGeom>
          <a:noFill/>
          <a:ln/>
        </p:spPr>
        <p:txBody>
          <a:bodyPr wrap="square" lIns="0" tIns="0" rIns="0" bIns="0" rtlCol="0" anchor="t"/>
          <a:lstStyle/>
          <a:p>
            <a:pPr algn="ctr" indent="0" marL="0">
              <a:lnSpc>
                <a:spcPts val="2850"/>
              </a:lnSpc>
              <a:buNone/>
            </a:pPr>
            <a:r>
              <a:rPr lang="en-US" sz="1750" dirty="0">
                <a:solidFill>
                  <a:srgbClr val="E5E0DF"/>
                </a:solidFill>
                <a:latin typeface="Roboto" pitchFamily="34" charset="0"/>
                <a:ea typeface="Roboto" pitchFamily="34" charset="-122"/>
                <a:cs typeface="Roboto" pitchFamily="34" charset="-120"/>
              </a:rPr>
              <a:t>Establishment of the Delhi Sultanate, signifying a new era of centralised rule and Islamic influence in northern India.</a:t>
            </a:r>
            <a:endParaRPr lang="en-US" sz="1750" dirty="0"/>
          </a:p>
        </p:txBody>
      </p:sp>
      <p:sp>
        <p:nvSpPr>
          <p:cNvPr id="19" name="Shape 17"/>
          <p:cNvSpPr/>
          <p:nvPr/>
        </p:nvSpPr>
        <p:spPr>
          <a:xfrm>
            <a:off x="11297841" y="4695944"/>
            <a:ext cx="30480" cy="680442"/>
          </a:xfrm>
          <a:prstGeom prst="roundRect">
            <a:avLst>
              <a:gd name="adj" fmla="val 111628"/>
            </a:avLst>
          </a:prstGeom>
          <a:solidFill>
            <a:srgbClr val="595959"/>
          </a:solidFill>
          <a:ln/>
        </p:spPr>
      </p:sp>
      <p:sp>
        <p:nvSpPr>
          <p:cNvPr id="20" name="Shape 18"/>
          <p:cNvSpPr/>
          <p:nvPr/>
        </p:nvSpPr>
        <p:spPr>
          <a:xfrm>
            <a:off x="11057930" y="4440793"/>
            <a:ext cx="510302" cy="510302"/>
          </a:xfrm>
          <a:prstGeom prst="roundRect">
            <a:avLst>
              <a:gd name="adj" fmla="val 6667"/>
            </a:avLst>
          </a:prstGeom>
          <a:solidFill>
            <a:srgbClr val="404040"/>
          </a:solidFill>
          <a:ln/>
        </p:spPr>
      </p:sp>
      <p:sp>
        <p:nvSpPr>
          <p:cNvPr id="21" name="Text 19"/>
          <p:cNvSpPr/>
          <p:nvPr/>
        </p:nvSpPr>
        <p:spPr>
          <a:xfrm>
            <a:off x="11143000" y="4483298"/>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Roboto Mono Medium" pitchFamily="34" charset="0"/>
                <a:ea typeface="Roboto Mono Medium" pitchFamily="34" charset="-122"/>
                <a:cs typeface="Roboto Mono Medium" pitchFamily="34" charset="-120"/>
              </a:rPr>
              <a:t>4</a:t>
            </a:r>
            <a:endParaRPr lang="en-US" sz="2650" dirty="0"/>
          </a:p>
        </p:txBody>
      </p:sp>
      <p:sp>
        <p:nvSpPr>
          <p:cNvPr id="22" name="Text 20"/>
          <p:cNvSpPr/>
          <p:nvPr/>
        </p:nvSpPr>
        <p:spPr>
          <a:xfrm>
            <a:off x="9612511" y="5603200"/>
            <a:ext cx="3401020" cy="354330"/>
          </a:xfrm>
          <a:prstGeom prst="rect">
            <a:avLst/>
          </a:prstGeom>
          <a:noFill/>
          <a:ln/>
        </p:spPr>
        <p:txBody>
          <a:bodyPr wrap="none" lIns="0" tIns="0" rIns="0" bIns="0" rtlCol="0" anchor="t"/>
          <a:lstStyle/>
          <a:p>
            <a:pPr algn="ctr"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16th-18th Century CE</a:t>
            </a:r>
            <a:endParaRPr lang="en-US" sz="2200" dirty="0"/>
          </a:p>
        </p:txBody>
      </p:sp>
      <p:sp>
        <p:nvSpPr>
          <p:cNvPr id="23" name="Text 21"/>
          <p:cNvSpPr/>
          <p:nvPr/>
        </p:nvSpPr>
        <p:spPr>
          <a:xfrm>
            <a:off x="9016365" y="6093619"/>
            <a:ext cx="4593431" cy="1088708"/>
          </a:xfrm>
          <a:prstGeom prst="rect">
            <a:avLst/>
          </a:prstGeom>
          <a:noFill/>
          <a:ln/>
        </p:spPr>
        <p:txBody>
          <a:bodyPr wrap="square" lIns="0" tIns="0" rIns="0" bIns="0" rtlCol="0" anchor="t"/>
          <a:lstStyle/>
          <a:p>
            <a:pPr algn="ctr" indent="0" marL="0">
              <a:lnSpc>
                <a:spcPts val="2850"/>
              </a:lnSpc>
              <a:buNone/>
            </a:pPr>
            <a:r>
              <a:rPr lang="en-US" sz="1750" dirty="0">
                <a:solidFill>
                  <a:srgbClr val="E5E0DF"/>
                </a:solidFill>
                <a:latin typeface="Roboto" pitchFamily="34" charset="0"/>
                <a:ea typeface="Roboto" pitchFamily="34" charset="-122"/>
                <a:cs typeface="Roboto" pitchFamily="34" charset="-120"/>
              </a:rPr>
              <a:t>Emergence and consolidation of the Mughal Empire, ushering in an era of political stability, economic prosperity, and cultural synthesis.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38282" y="422910"/>
            <a:ext cx="6229231" cy="480536"/>
          </a:xfrm>
          <a:prstGeom prst="rect">
            <a:avLst/>
          </a:prstGeom>
          <a:noFill/>
          <a:ln/>
        </p:spPr>
        <p:txBody>
          <a:bodyPr wrap="none" lIns="0" tIns="0" rIns="0" bIns="0" rtlCol="0" anchor="t"/>
          <a:lstStyle/>
          <a:p>
            <a:pPr algn="l" indent="0" marL="0">
              <a:lnSpc>
                <a:spcPts val="3750"/>
              </a:lnSpc>
              <a:buNone/>
            </a:pPr>
            <a:r>
              <a:rPr lang="en-US" sz="3000" dirty="0">
                <a:solidFill>
                  <a:srgbClr val="FFFFFF"/>
                </a:solidFill>
                <a:latin typeface="Roboto Mono Medium" pitchFamily="34" charset="0"/>
                <a:ea typeface="Roboto Mono Medium" pitchFamily="34" charset="-122"/>
                <a:cs typeface="Roboto Mono Medium" pitchFamily="34" charset="-120"/>
              </a:rPr>
              <a:t>Sources of Medieval History</a:t>
            </a:r>
            <a:endParaRPr lang="en-US" sz="3000" dirty="0"/>
          </a:p>
        </p:txBody>
      </p:sp>
      <p:sp>
        <p:nvSpPr>
          <p:cNvPr id="3" name="Text 1"/>
          <p:cNvSpPr/>
          <p:nvPr/>
        </p:nvSpPr>
        <p:spPr>
          <a:xfrm>
            <a:off x="538282" y="1287780"/>
            <a:ext cx="3183136" cy="288369"/>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Roboto Mono Medium" pitchFamily="34" charset="0"/>
                <a:ea typeface="Roboto Mono Medium" pitchFamily="34" charset="-122"/>
                <a:cs typeface="Roboto Mono Medium" pitchFamily="34" charset="-120"/>
              </a:rPr>
              <a:t>Archaeological Evidence</a:t>
            </a:r>
            <a:endParaRPr lang="en-US" sz="1800" dirty="0"/>
          </a:p>
        </p:txBody>
      </p:sp>
      <p:sp>
        <p:nvSpPr>
          <p:cNvPr id="4" name="Text 2"/>
          <p:cNvSpPr/>
          <p:nvPr/>
        </p:nvSpPr>
        <p:spPr>
          <a:xfrm>
            <a:off x="538282" y="1729859"/>
            <a:ext cx="6589395" cy="492204"/>
          </a:xfrm>
          <a:prstGeom prst="rect">
            <a:avLst/>
          </a:prstGeom>
          <a:noFill/>
          <a:ln/>
        </p:spPr>
        <p:txBody>
          <a:bodyPr wrap="square" lIns="0" tIns="0" rIns="0" bIns="0" rtlCol="0" anchor="t"/>
          <a:lstStyle/>
          <a:p>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Valuable insights from forts, mosques, temples, ancient coins, intricate inscriptions, and vibrant paintings provide tangible links to the past.</a:t>
            </a:r>
            <a:endParaRPr lang="en-US" sz="1200" dirty="0"/>
          </a:p>
        </p:txBody>
      </p:sp>
      <p:pic>
        <p:nvPicPr>
          <p:cNvPr id="5" name="Image 0" descr="preencoded.png">    </p:cNvPr>
          <p:cNvPicPr>
            <a:picLocks noChangeAspect="1"/>
          </p:cNvPicPr>
          <p:nvPr/>
        </p:nvPicPr>
        <p:blipFill>
          <a:blip r:embed="rId1"/>
          <a:stretch>
            <a:fillRect/>
          </a:stretch>
        </p:blipFill>
        <p:spPr>
          <a:xfrm>
            <a:off x="538282" y="2395061"/>
            <a:ext cx="6589395" cy="6589395"/>
          </a:xfrm>
          <a:prstGeom prst="rect">
            <a:avLst/>
          </a:prstGeom>
        </p:spPr>
      </p:pic>
      <p:sp>
        <p:nvSpPr>
          <p:cNvPr id="6" name="Text 3"/>
          <p:cNvSpPr/>
          <p:nvPr/>
        </p:nvSpPr>
        <p:spPr>
          <a:xfrm>
            <a:off x="7510343" y="1287780"/>
            <a:ext cx="2352794" cy="288369"/>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Roboto Mono Medium" pitchFamily="34" charset="0"/>
                <a:ea typeface="Roboto Mono Medium" pitchFamily="34" charset="-122"/>
                <a:cs typeface="Roboto Mono Medium" pitchFamily="34" charset="-120"/>
              </a:rPr>
              <a:t>Literary Accounts</a:t>
            </a:r>
            <a:endParaRPr lang="en-US" sz="1800" dirty="0"/>
          </a:p>
        </p:txBody>
      </p:sp>
      <p:sp>
        <p:nvSpPr>
          <p:cNvPr id="7" name="Text 4"/>
          <p:cNvSpPr/>
          <p:nvPr/>
        </p:nvSpPr>
        <p:spPr>
          <a:xfrm>
            <a:off x="7510343" y="1729859"/>
            <a:ext cx="6589395" cy="492204"/>
          </a:xfrm>
          <a:prstGeom prst="rect">
            <a:avLst/>
          </a:prstGeom>
          <a:noFill/>
          <a:ln/>
        </p:spPr>
        <p:txBody>
          <a:bodyPr wrap="square" lIns="0" tIns="0" rIns="0" bIns="0" rtlCol="0" anchor="t"/>
          <a:lstStyle/>
          <a:p>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Key chronicles like </a:t>
            </a:r>
            <a:pPr algn="l" indent="0" marL="0">
              <a:lnSpc>
                <a:spcPts val="1900"/>
              </a:lnSpc>
              <a:buNone/>
            </a:pPr>
            <a:r>
              <a:rPr lang="en-US" sz="1200" i="1" dirty="0">
                <a:solidFill>
                  <a:srgbClr val="E5E0DF"/>
                </a:solidFill>
                <a:latin typeface="Roboto" pitchFamily="34" charset="0"/>
                <a:ea typeface="Roboto" pitchFamily="34" charset="-122"/>
                <a:cs typeface="Roboto" pitchFamily="34" charset="-120"/>
              </a:rPr>
              <a:t>Rajatarangini</a:t>
            </a:r>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 (Kashmir's history), </a:t>
            </a:r>
            <a:pPr algn="l" indent="0" marL="0">
              <a:lnSpc>
                <a:spcPts val="1900"/>
              </a:lnSpc>
              <a:buNone/>
            </a:pPr>
            <a:r>
              <a:rPr lang="en-US" sz="1200" i="1" dirty="0">
                <a:solidFill>
                  <a:srgbClr val="E5E0DF"/>
                </a:solidFill>
                <a:latin typeface="Roboto" pitchFamily="34" charset="0"/>
                <a:ea typeface="Roboto" pitchFamily="34" charset="-122"/>
                <a:cs typeface="Roboto" pitchFamily="34" charset="-120"/>
              </a:rPr>
              <a:t>Baburnama</a:t>
            </a:r>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 (Mughal emperor Babur's memoirs), and </a:t>
            </a:r>
            <a:pPr algn="l" indent="0" marL="0">
              <a:lnSpc>
                <a:spcPts val="1900"/>
              </a:lnSpc>
              <a:buNone/>
            </a:pPr>
            <a:r>
              <a:rPr lang="en-US" sz="1200" i="1" dirty="0">
                <a:solidFill>
                  <a:srgbClr val="E5E0DF"/>
                </a:solidFill>
                <a:latin typeface="Roboto" pitchFamily="34" charset="0"/>
                <a:ea typeface="Roboto" pitchFamily="34" charset="-122"/>
                <a:cs typeface="Roboto" pitchFamily="34" charset="-120"/>
              </a:rPr>
              <a:t>Prithviraj Raso</a:t>
            </a:r>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 offer narrative perspectives.</a:t>
            </a:r>
            <a:endParaRPr lang="en-US" sz="1200" dirty="0"/>
          </a:p>
        </p:txBody>
      </p:sp>
      <p:sp>
        <p:nvSpPr>
          <p:cNvPr id="8" name="Text 5"/>
          <p:cNvSpPr/>
          <p:nvPr/>
        </p:nvSpPr>
        <p:spPr>
          <a:xfrm>
            <a:off x="7510343" y="2375773"/>
            <a:ext cx="4151948" cy="288369"/>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Roboto Mono Medium" pitchFamily="34" charset="0"/>
                <a:ea typeface="Roboto Mono Medium" pitchFamily="34" charset="-122"/>
                <a:cs typeface="Roboto Mono Medium" pitchFamily="34" charset="-120"/>
              </a:rPr>
              <a:t>Foreign Travellers' Narratives</a:t>
            </a:r>
            <a:endParaRPr lang="en-US" sz="1800" dirty="0"/>
          </a:p>
        </p:txBody>
      </p:sp>
      <p:sp>
        <p:nvSpPr>
          <p:cNvPr id="9" name="Text 6"/>
          <p:cNvSpPr/>
          <p:nvPr/>
        </p:nvSpPr>
        <p:spPr>
          <a:xfrm>
            <a:off x="7510343" y="2817852"/>
            <a:ext cx="6589395" cy="492204"/>
          </a:xfrm>
          <a:prstGeom prst="rect">
            <a:avLst/>
          </a:prstGeom>
          <a:noFill/>
          <a:ln/>
        </p:spPr>
        <p:txBody>
          <a:bodyPr wrap="square" lIns="0" tIns="0" rIns="0" bIns="0" rtlCol="0" anchor="t"/>
          <a:lstStyle/>
          <a:p>
            <a:pPr algn="l" indent="0" marL="0">
              <a:lnSpc>
                <a:spcPts val="1900"/>
              </a:lnSpc>
              <a:buNone/>
            </a:pPr>
            <a:r>
              <a:rPr lang="en-US" sz="1200" dirty="0">
                <a:solidFill>
                  <a:srgbClr val="E5E0DF"/>
                </a:solidFill>
                <a:latin typeface="Roboto" pitchFamily="34" charset="0"/>
                <a:ea typeface="Roboto" pitchFamily="34" charset="-122"/>
                <a:cs typeface="Roboto" pitchFamily="34" charset="-120"/>
              </a:rPr>
              <a:t>First-hand accounts from visitors like Ibn Batuta, Marco Polo, Duarte Paes, and Nicolo Conti offer external perspectives on Indian society and culture.</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8661" y="565071"/>
            <a:ext cx="6776442" cy="641747"/>
          </a:xfrm>
          <a:prstGeom prst="rect">
            <a:avLst/>
          </a:prstGeom>
          <a:noFill/>
          <a:ln/>
        </p:spPr>
        <p:txBody>
          <a:bodyPr wrap="none" lIns="0" tIns="0" rIns="0" bIns="0" rtlCol="0" anchor="t"/>
          <a:lstStyle/>
          <a:p>
            <a:pPr algn="l" indent="0" marL="0">
              <a:lnSpc>
                <a:spcPts val="5050"/>
              </a:lnSpc>
              <a:buNone/>
            </a:pPr>
            <a:r>
              <a:rPr lang="en-US" sz="4000" dirty="0">
                <a:solidFill>
                  <a:srgbClr val="FFFFFF"/>
                </a:solidFill>
                <a:latin typeface="Roboto Mono Medium" pitchFamily="34" charset="0"/>
                <a:ea typeface="Roboto Mono Medium" pitchFamily="34" charset="-122"/>
                <a:cs typeface="Roboto Mono Medium" pitchFamily="34" charset="-120"/>
              </a:rPr>
              <a:t>Political Developments</a:t>
            </a:r>
            <a:endParaRPr lang="en-US" sz="4000" dirty="0"/>
          </a:p>
        </p:txBody>
      </p:sp>
      <p:pic>
        <p:nvPicPr>
          <p:cNvPr id="3" name="Image 0" descr="preencoded.png">    </p:cNvPr>
          <p:cNvPicPr>
            <a:picLocks noChangeAspect="1"/>
          </p:cNvPicPr>
          <p:nvPr/>
        </p:nvPicPr>
        <p:blipFill>
          <a:blip r:embed="rId1"/>
          <a:stretch>
            <a:fillRect/>
          </a:stretch>
        </p:blipFill>
        <p:spPr>
          <a:xfrm>
            <a:off x="718661" y="1617464"/>
            <a:ext cx="1026676" cy="1511737"/>
          </a:xfrm>
          <a:prstGeom prst="rect">
            <a:avLst/>
          </a:prstGeom>
        </p:spPr>
      </p:pic>
      <p:sp>
        <p:nvSpPr>
          <p:cNvPr id="4" name="Text 1"/>
          <p:cNvSpPr/>
          <p:nvPr/>
        </p:nvSpPr>
        <p:spPr>
          <a:xfrm>
            <a:off x="1950601" y="1822728"/>
            <a:ext cx="2925604" cy="320873"/>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Roboto Mono Medium" pitchFamily="34" charset="0"/>
                <a:ea typeface="Roboto Mono Medium" pitchFamily="34" charset="-122"/>
                <a:cs typeface="Roboto Mono Medium" pitchFamily="34" charset="-120"/>
              </a:rPr>
              <a:t>Fragmented Kingdoms</a:t>
            </a:r>
            <a:endParaRPr lang="en-US" sz="2000" dirty="0"/>
          </a:p>
        </p:txBody>
      </p:sp>
      <p:sp>
        <p:nvSpPr>
          <p:cNvPr id="5" name="Text 2"/>
          <p:cNvSpPr/>
          <p:nvPr/>
        </p:nvSpPr>
        <p:spPr>
          <a:xfrm>
            <a:off x="1950601" y="2266712"/>
            <a:ext cx="11961138" cy="657225"/>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Early medieval India witnessed a political landscape dominated by numerous independent regional kingdoms, leading to constant conflicts and shifting allegiances.</a:t>
            </a:r>
            <a:endParaRPr lang="en-US" sz="1600" dirty="0"/>
          </a:p>
        </p:txBody>
      </p:sp>
      <p:pic>
        <p:nvPicPr>
          <p:cNvPr id="6" name="Image 1" descr="preencoded.png">    </p:cNvPr>
          <p:cNvPicPr>
            <a:picLocks noChangeAspect="1"/>
          </p:cNvPicPr>
          <p:nvPr/>
        </p:nvPicPr>
        <p:blipFill>
          <a:blip r:embed="rId2"/>
          <a:stretch>
            <a:fillRect/>
          </a:stretch>
        </p:blipFill>
        <p:spPr>
          <a:xfrm>
            <a:off x="718661" y="3129201"/>
            <a:ext cx="1026676" cy="1511737"/>
          </a:xfrm>
          <a:prstGeom prst="rect">
            <a:avLst/>
          </a:prstGeom>
        </p:spPr>
      </p:pic>
      <p:sp>
        <p:nvSpPr>
          <p:cNvPr id="7" name="Text 3"/>
          <p:cNvSpPr/>
          <p:nvPr/>
        </p:nvSpPr>
        <p:spPr>
          <a:xfrm>
            <a:off x="1950601" y="3334464"/>
            <a:ext cx="4157305" cy="320873"/>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Roboto Mono Medium" pitchFamily="34" charset="0"/>
                <a:ea typeface="Roboto Mono Medium" pitchFamily="34" charset="-122"/>
                <a:cs typeface="Roboto Mono Medium" pitchFamily="34" charset="-120"/>
              </a:rPr>
              <a:t>Delhi Sultanate Unification</a:t>
            </a:r>
            <a:endParaRPr lang="en-US" sz="2000" dirty="0"/>
          </a:p>
        </p:txBody>
      </p:sp>
      <p:sp>
        <p:nvSpPr>
          <p:cNvPr id="8" name="Text 4"/>
          <p:cNvSpPr/>
          <p:nvPr/>
        </p:nvSpPr>
        <p:spPr>
          <a:xfrm>
            <a:off x="1950601" y="3778448"/>
            <a:ext cx="11961138" cy="657225"/>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The Sultanate brought a degree of political unification to northern India, introducing a new administrative structure and fostering a unique blend of cultures.</a:t>
            </a:r>
            <a:endParaRPr lang="en-US" sz="1600" dirty="0"/>
          </a:p>
        </p:txBody>
      </p:sp>
      <p:pic>
        <p:nvPicPr>
          <p:cNvPr id="9" name="Image 2" descr="preencoded.png">    </p:cNvPr>
          <p:cNvPicPr>
            <a:picLocks noChangeAspect="1"/>
          </p:cNvPicPr>
          <p:nvPr/>
        </p:nvPicPr>
        <p:blipFill>
          <a:blip r:embed="rId3"/>
          <a:stretch>
            <a:fillRect/>
          </a:stretch>
        </p:blipFill>
        <p:spPr>
          <a:xfrm>
            <a:off x="718661" y="4640937"/>
            <a:ext cx="1026676" cy="1511737"/>
          </a:xfrm>
          <a:prstGeom prst="rect">
            <a:avLst/>
          </a:prstGeom>
        </p:spPr>
      </p:pic>
      <p:sp>
        <p:nvSpPr>
          <p:cNvPr id="10" name="Text 5"/>
          <p:cNvSpPr/>
          <p:nvPr/>
        </p:nvSpPr>
        <p:spPr>
          <a:xfrm>
            <a:off x="1950601" y="4846201"/>
            <a:ext cx="3541395" cy="320873"/>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Roboto Mono Medium" pitchFamily="34" charset="0"/>
                <a:ea typeface="Roboto Mono Medium" pitchFamily="34" charset="-122"/>
                <a:cs typeface="Roboto Mono Medium" pitchFamily="34" charset="-120"/>
              </a:rPr>
              <a:t>Rise of Regional Powers</a:t>
            </a:r>
            <a:endParaRPr lang="en-US" sz="2000" dirty="0"/>
          </a:p>
        </p:txBody>
      </p:sp>
      <p:sp>
        <p:nvSpPr>
          <p:cNvPr id="11" name="Text 6"/>
          <p:cNvSpPr/>
          <p:nvPr/>
        </p:nvSpPr>
        <p:spPr>
          <a:xfrm>
            <a:off x="1950601" y="5290185"/>
            <a:ext cx="11961138" cy="657225"/>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Simultaneously, powerful regional kingdoms such as the Bahmani, Vijayanagar, and Maratha empires emerged, challenging central authority and contributing to regional distinctiveness.</a:t>
            </a:r>
            <a:endParaRPr lang="en-US" sz="1600" dirty="0"/>
          </a:p>
        </p:txBody>
      </p:sp>
      <p:pic>
        <p:nvPicPr>
          <p:cNvPr id="12" name="Image 3" descr="preencoded.png">    </p:cNvPr>
          <p:cNvPicPr>
            <a:picLocks noChangeAspect="1"/>
          </p:cNvPicPr>
          <p:nvPr/>
        </p:nvPicPr>
        <p:blipFill>
          <a:blip r:embed="rId4"/>
          <a:stretch>
            <a:fillRect/>
          </a:stretch>
        </p:blipFill>
        <p:spPr>
          <a:xfrm>
            <a:off x="718661" y="6152674"/>
            <a:ext cx="1026676" cy="1511737"/>
          </a:xfrm>
          <a:prstGeom prst="rect">
            <a:avLst/>
          </a:prstGeom>
        </p:spPr>
      </p:pic>
      <p:sp>
        <p:nvSpPr>
          <p:cNvPr id="13" name="Text 7"/>
          <p:cNvSpPr/>
          <p:nvPr/>
        </p:nvSpPr>
        <p:spPr>
          <a:xfrm>
            <a:off x="1950601" y="6357938"/>
            <a:ext cx="3233499" cy="320873"/>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Roboto Mono Medium" pitchFamily="34" charset="0"/>
                <a:ea typeface="Roboto Mono Medium" pitchFamily="34" charset="-122"/>
                <a:cs typeface="Roboto Mono Medium" pitchFamily="34" charset="-120"/>
              </a:rPr>
              <a:t>Mughal Centralisation</a:t>
            </a:r>
            <a:endParaRPr lang="en-US" sz="2000" dirty="0"/>
          </a:p>
        </p:txBody>
      </p:sp>
      <p:sp>
        <p:nvSpPr>
          <p:cNvPr id="14" name="Text 8"/>
          <p:cNvSpPr/>
          <p:nvPr/>
        </p:nvSpPr>
        <p:spPr>
          <a:xfrm>
            <a:off x="1950601" y="6801922"/>
            <a:ext cx="11961138" cy="657225"/>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The Mughal Empire established a highly centralised administration, expanding its territories across vast swathes of the subcontinent and ensuring political stability for centuries.</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566029"/>
            <a:ext cx="6464618"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Society and Culture</a:t>
            </a:r>
            <a:endParaRPr lang="en-US" sz="4450" dirty="0"/>
          </a:p>
        </p:txBody>
      </p:sp>
      <p:sp>
        <p:nvSpPr>
          <p:cNvPr id="3" name="Text 1"/>
          <p:cNvSpPr/>
          <p:nvPr/>
        </p:nvSpPr>
        <p:spPr>
          <a:xfrm>
            <a:off x="793790" y="2841784"/>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Cultural Synthesis</a:t>
            </a:r>
            <a:endParaRPr lang="en-US" sz="2650" dirty="0"/>
          </a:p>
        </p:txBody>
      </p:sp>
      <p:sp>
        <p:nvSpPr>
          <p:cNvPr id="4" name="Text 2"/>
          <p:cNvSpPr/>
          <p:nvPr/>
        </p:nvSpPr>
        <p:spPr>
          <a:xfrm>
            <a:off x="793790" y="3919180"/>
            <a:ext cx="2845594" cy="217741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 interaction between Hindu and Muslim traditions led to the emergence of a rich, syncretic Indian culture, visible in art, language, and customs.</a:t>
            </a:r>
            <a:endParaRPr lang="en-US" sz="1750" dirty="0"/>
          </a:p>
        </p:txBody>
      </p:sp>
      <p:sp>
        <p:nvSpPr>
          <p:cNvPr id="5" name="Text 3"/>
          <p:cNvSpPr/>
          <p:nvPr/>
        </p:nvSpPr>
        <p:spPr>
          <a:xfrm>
            <a:off x="4200406" y="2841784"/>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Bhakti Movement</a:t>
            </a:r>
            <a:endParaRPr lang="en-US" sz="2650" dirty="0"/>
          </a:p>
        </p:txBody>
      </p:sp>
      <p:sp>
        <p:nvSpPr>
          <p:cNvPr id="6" name="Text 4"/>
          <p:cNvSpPr/>
          <p:nvPr/>
        </p:nvSpPr>
        <p:spPr>
          <a:xfrm>
            <a:off x="4200406" y="3919180"/>
            <a:ext cx="2845594" cy="217741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This devotional movement promoted spiritual equality, challenging rigid social hierarchies and advocating for a direct personal relationship with the divine.</a:t>
            </a:r>
            <a:endParaRPr lang="en-US" sz="1750" dirty="0"/>
          </a:p>
        </p:txBody>
      </p:sp>
      <p:sp>
        <p:nvSpPr>
          <p:cNvPr id="7" name="Text 5"/>
          <p:cNvSpPr/>
          <p:nvPr/>
        </p:nvSpPr>
        <p:spPr>
          <a:xfrm>
            <a:off x="7607022" y="2841784"/>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Social Hierarchy</a:t>
            </a:r>
            <a:endParaRPr lang="en-US" sz="2650" dirty="0"/>
          </a:p>
        </p:txBody>
      </p:sp>
      <p:sp>
        <p:nvSpPr>
          <p:cNvPr id="8" name="Text 6"/>
          <p:cNvSpPr/>
          <p:nvPr/>
        </p:nvSpPr>
        <p:spPr>
          <a:xfrm>
            <a:off x="7607022" y="3919180"/>
            <a:ext cx="2845594" cy="254031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Medieval society was structured with distinct classes: affluent nobles, land-owning zamindars, hardworking peasants, and, in some regions, serfs tied to the land.</a:t>
            </a:r>
            <a:endParaRPr lang="en-US" sz="1750" dirty="0"/>
          </a:p>
        </p:txBody>
      </p:sp>
      <p:sp>
        <p:nvSpPr>
          <p:cNvPr id="9" name="Text 7"/>
          <p:cNvSpPr/>
          <p:nvPr/>
        </p:nvSpPr>
        <p:spPr>
          <a:xfrm>
            <a:off x="11013638" y="2841784"/>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Varied Living Standards</a:t>
            </a:r>
            <a:endParaRPr lang="en-US" sz="2650" dirty="0"/>
          </a:p>
        </p:txBody>
      </p:sp>
      <p:sp>
        <p:nvSpPr>
          <p:cNvPr id="10" name="Text 8"/>
          <p:cNvSpPr/>
          <p:nvPr/>
        </p:nvSpPr>
        <p:spPr>
          <a:xfrm>
            <a:off x="11013638" y="3919180"/>
            <a:ext cx="2845594" cy="254031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Life greatly differed; nobles enjoyed opulent lifestyles in grand palaces, while peasants often faced severe hardships due to high taxation and natural calamities.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90719"/>
            <a:ext cx="5784175"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Economy and Trade</a:t>
            </a:r>
            <a:endParaRPr lang="en-US" sz="4450" dirty="0"/>
          </a:p>
        </p:txBody>
      </p:sp>
      <p:sp>
        <p:nvSpPr>
          <p:cNvPr id="3" name="Shape 1"/>
          <p:cNvSpPr/>
          <p:nvPr/>
        </p:nvSpPr>
        <p:spPr>
          <a:xfrm>
            <a:off x="793790" y="2266474"/>
            <a:ext cx="5699403" cy="283488"/>
          </a:xfrm>
          <a:prstGeom prst="roundRect">
            <a:avLst>
              <a:gd name="adj" fmla="val 12002"/>
            </a:avLst>
          </a:prstGeom>
          <a:solidFill>
            <a:srgbClr val="404040"/>
          </a:solidFill>
          <a:ln/>
        </p:spPr>
      </p:sp>
      <p:sp>
        <p:nvSpPr>
          <p:cNvPr id="4" name="Shape 2"/>
          <p:cNvSpPr/>
          <p:nvPr/>
        </p:nvSpPr>
        <p:spPr>
          <a:xfrm>
            <a:off x="793790" y="2266474"/>
            <a:ext cx="3419594" cy="283488"/>
          </a:xfrm>
          <a:prstGeom prst="roundRect">
            <a:avLst>
              <a:gd name="adj" fmla="val 12002"/>
            </a:avLst>
          </a:prstGeom>
          <a:solidFill>
            <a:srgbClr val="DCFF50"/>
          </a:solidFill>
          <a:ln/>
        </p:spPr>
      </p:sp>
      <p:sp>
        <p:nvSpPr>
          <p:cNvPr id="5" name="Text 3"/>
          <p:cNvSpPr/>
          <p:nvPr/>
        </p:nvSpPr>
        <p:spPr>
          <a:xfrm>
            <a:off x="6663214" y="2266474"/>
            <a:ext cx="510183" cy="283488"/>
          </a:xfrm>
          <a:prstGeom prst="rect">
            <a:avLst/>
          </a:prstGeom>
          <a:noFill/>
          <a:ln/>
        </p:spPr>
        <p:txBody>
          <a:bodyPr wrap="none" lIns="0" tIns="0" rIns="0" bIns="0" rtlCol="0" anchor="t"/>
          <a:lstStyle/>
          <a:p>
            <a:pPr algn="l" indent="0" marL="0">
              <a:lnSpc>
                <a:spcPts val="2200"/>
              </a:lnSpc>
              <a:buNone/>
            </a:pPr>
            <a:r>
              <a:rPr lang="en-US" sz="2200" dirty="0">
                <a:solidFill>
                  <a:srgbClr val="E5E0DF"/>
                </a:solidFill>
                <a:latin typeface="Roboto Mono Medium" pitchFamily="34" charset="0"/>
                <a:ea typeface="Roboto Mono Medium" pitchFamily="34" charset="-122"/>
                <a:cs typeface="Roboto Mono Medium" pitchFamily="34" charset="-120"/>
              </a:rPr>
              <a:t>60%</a:t>
            </a:r>
            <a:endParaRPr lang="en-US" sz="2200" dirty="0"/>
          </a:p>
        </p:txBody>
      </p:sp>
      <p:sp>
        <p:nvSpPr>
          <p:cNvPr id="6" name="Text 4"/>
          <p:cNvSpPr/>
          <p:nvPr/>
        </p:nvSpPr>
        <p:spPr>
          <a:xfrm>
            <a:off x="793790" y="283333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Trade Growth</a:t>
            </a:r>
            <a:endParaRPr lang="en-US" sz="2200" dirty="0"/>
          </a:p>
        </p:txBody>
      </p:sp>
      <p:sp>
        <p:nvSpPr>
          <p:cNvPr id="7" name="Text 5"/>
          <p:cNvSpPr/>
          <p:nvPr/>
        </p:nvSpPr>
        <p:spPr>
          <a:xfrm>
            <a:off x="793790" y="3323749"/>
            <a:ext cx="6379607"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Under the Delhi Sultanate and Mughal Empire, trade flourished, leading to the expansion of towns and the proliferation of various crafts.</a:t>
            </a:r>
            <a:endParaRPr lang="en-US" sz="1750" dirty="0"/>
          </a:p>
        </p:txBody>
      </p:sp>
      <p:sp>
        <p:nvSpPr>
          <p:cNvPr id="8" name="Shape 6"/>
          <p:cNvSpPr/>
          <p:nvPr/>
        </p:nvSpPr>
        <p:spPr>
          <a:xfrm>
            <a:off x="7456884" y="2266474"/>
            <a:ext cx="5699522" cy="283488"/>
          </a:xfrm>
          <a:prstGeom prst="roundRect">
            <a:avLst>
              <a:gd name="adj" fmla="val 12002"/>
            </a:avLst>
          </a:prstGeom>
          <a:solidFill>
            <a:srgbClr val="404040"/>
          </a:solidFill>
          <a:ln/>
        </p:spPr>
      </p:sp>
      <p:sp>
        <p:nvSpPr>
          <p:cNvPr id="9" name="Shape 7"/>
          <p:cNvSpPr/>
          <p:nvPr/>
        </p:nvSpPr>
        <p:spPr>
          <a:xfrm>
            <a:off x="7456884" y="2266474"/>
            <a:ext cx="1139904" cy="283488"/>
          </a:xfrm>
          <a:prstGeom prst="roundRect">
            <a:avLst>
              <a:gd name="adj" fmla="val 12002"/>
            </a:avLst>
          </a:prstGeom>
          <a:solidFill>
            <a:srgbClr val="DCFF50"/>
          </a:solidFill>
          <a:ln/>
        </p:spPr>
      </p:sp>
      <p:sp>
        <p:nvSpPr>
          <p:cNvPr id="10" name="Text 8"/>
          <p:cNvSpPr/>
          <p:nvPr/>
        </p:nvSpPr>
        <p:spPr>
          <a:xfrm>
            <a:off x="13326427" y="2266474"/>
            <a:ext cx="510183" cy="283488"/>
          </a:xfrm>
          <a:prstGeom prst="rect">
            <a:avLst/>
          </a:prstGeom>
          <a:noFill/>
          <a:ln/>
        </p:spPr>
        <p:txBody>
          <a:bodyPr wrap="none" lIns="0" tIns="0" rIns="0" bIns="0" rtlCol="0" anchor="t"/>
          <a:lstStyle/>
          <a:p>
            <a:pPr algn="l" indent="0" marL="0">
              <a:lnSpc>
                <a:spcPts val="2200"/>
              </a:lnSpc>
              <a:buNone/>
            </a:pPr>
            <a:r>
              <a:rPr lang="en-US" sz="2200" dirty="0">
                <a:solidFill>
                  <a:srgbClr val="E5E0DF"/>
                </a:solidFill>
                <a:latin typeface="Roboto Mono Medium" pitchFamily="34" charset="0"/>
                <a:ea typeface="Roboto Mono Medium" pitchFamily="34" charset="-122"/>
                <a:cs typeface="Roboto Mono Medium" pitchFamily="34" charset="-120"/>
              </a:rPr>
              <a:t>20%</a:t>
            </a:r>
            <a:endParaRPr lang="en-US" sz="2200" dirty="0"/>
          </a:p>
        </p:txBody>
      </p:sp>
      <p:sp>
        <p:nvSpPr>
          <p:cNvPr id="11" name="Text 9"/>
          <p:cNvSpPr/>
          <p:nvPr/>
        </p:nvSpPr>
        <p:spPr>
          <a:xfrm>
            <a:off x="7456884" y="2833330"/>
            <a:ext cx="3230999"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Land Revenue System</a:t>
            </a:r>
            <a:endParaRPr lang="en-US" sz="2200" dirty="0"/>
          </a:p>
        </p:txBody>
      </p:sp>
      <p:sp>
        <p:nvSpPr>
          <p:cNvPr id="12" name="Text 10"/>
          <p:cNvSpPr/>
          <p:nvPr/>
        </p:nvSpPr>
        <p:spPr>
          <a:xfrm>
            <a:off x="7456884" y="3323749"/>
            <a:ext cx="6379726"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 primary source of state income was land revenue, managed by zamindars responsible for collecting taxes from farmers and forwarding them to the central authority.</a:t>
            </a:r>
            <a:endParaRPr lang="en-US" sz="1750" dirty="0"/>
          </a:p>
        </p:txBody>
      </p:sp>
      <p:sp>
        <p:nvSpPr>
          <p:cNvPr id="13" name="Shape 11"/>
          <p:cNvSpPr/>
          <p:nvPr/>
        </p:nvSpPr>
        <p:spPr>
          <a:xfrm>
            <a:off x="793790" y="5092779"/>
            <a:ext cx="5699403" cy="283488"/>
          </a:xfrm>
          <a:prstGeom prst="roundRect">
            <a:avLst>
              <a:gd name="adj" fmla="val 12002"/>
            </a:avLst>
          </a:prstGeom>
          <a:solidFill>
            <a:srgbClr val="404040"/>
          </a:solidFill>
          <a:ln/>
        </p:spPr>
      </p:sp>
      <p:sp>
        <p:nvSpPr>
          <p:cNvPr id="14" name="Shape 12"/>
          <p:cNvSpPr/>
          <p:nvPr/>
        </p:nvSpPr>
        <p:spPr>
          <a:xfrm>
            <a:off x="793790" y="5092779"/>
            <a:ext cx="569833" cy="283488"/>
          </a:xfrm>
          <a:prstGeom prst="roundRect">
            <a:avLst>
              <a:gd name="adj" fmla="val 12002"/>
            </a:avLst>
          </a:prstGeom>
          <a:solidFill>
            <a:srgbClr val="DCFF50"/>
          </a:solidFill>
          <a:ln/>
        </p:spPr>
      </p:sp>
      <p:sp>
        <p:nvSpPr>
          <p:cNvPr id="15" name="Text 13"/>
          <p:cNvSpPr/>
          <p:nvPr/>
        </p:nvSpPr>
        <p:spPr>
          <a:xfrm>
            <a:off x="6663214" y="5092779"/>
            <a:ext cx="510183" cy="283488"/>
          </a:xfrm>
          <a:prstGeom prst="rect">
            <a:avLst/>
          </a:prstGeom>
          <a:noFill/>
          <a:ln/>
        </p:spPr>
        <p:txBody>
          <a:bodyPr wrap="none" lIns="0" tIns="0" rIns="0" bIns="0" rtlCol="0" anchor="t"/>
          <a:lstStyle/>
          <a:p>
            <a:pPr algn="l" indent="0" marL="0">
              <a:lnSpc>
                <a:spcPts val="2200"/>
              </a:lnSpc>
              <a:buNone/>
            </a:pPr>
            <a:r>
              <a:rPr lang="en-US" sz="2200" dirty="0">
                <a:solidFill>
                  <a:srgbClr val="E5E0DF"/>
                </a:solidFill>
                <a:latin typeface="Roboto Mono Medium" pitchFamily="34" charset="0"/>
                <a:ea typeface="Roboto Mono Medium" pitchFamily="34" charset="-122"/>
                <a:cs typeface="Roboto Mono Medium" pitchFamily="34" charset="-120"/>
              </a:rPr>
              <a:t>10%</a:t>
            </a:r>
            <a:endParaRPr lang="en-US" sz="2200" dirty="0"/>
          </a:p>
        </p:txBody>
      </p:sp>
      <p:sp>
        <p:nvSpPr>
          <p:cNvPr id="16" name="Text 14"/>
          <p:cNvSpPr/>
          <p:nvPr/>
        </p:nvSpPr>
        <p:spPr>
          <a:xfrm>
            <a:off x="793790" y="5659636"/>
            <a:ext cx="4251246"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International Trade Links</a:t>
            </a:r>
            <a:endParaRPr lang="en-US" sz="2200" dirty="0"/>
          </a:p>
        </p:txBody>
      </p:sp>
      <p:sp>
        <p:nvSpPr>
          <p:cNvPr id="17" name="Text 15"/>
          <p:cNvSpPr/>
          <p:nvPr/>
        </p:nvSpPr>
        <p:spPr>
          <a:xfrm>
            <a:off x="793790" y="6150054"/>
            <a:ext cx="6379607"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India maintained robust trade relationships with Central Asia, Persia, and European nations, exporting textiles, spices, and precious stones, and importing luxury goods.</a:t>
            </a:r>
            <a:endParaRPr lang="en-US" sz="1750" dirty="0"/>
          </a:p>
        </p:txBody>
      </p:sp>
      <p:sp>
        <p:nvSpPr>
          <p:cNvPr id="18" name="Shape 16"/>
          <p:cNvSpPr/>
          <p:nvPr/>
        </p:nvSpPr>
        <p:spPr>
          <a:xfrm>
            <a:off x="7456884" y="5092779"/>
            <a:ext cx="5699522" cy="283488"/>
          </a:xfrm>
          <a:prstGeom prst="roundRect">
            <a:avLst>
              <a:gd name="adj" fmla="val 12002"/>
            </a:avLst>
          </a:prstGeom>
          <a:solidFill>
            <a:srgbClr val="404040"/>
          </a:solidFill>
          <a:ln/>
        </p:spPr>
      </p:sp>
      <p:sp>
        <p:nvSpPr>
          <p:cNvPr id="19" name="Shape 17"/>
          <p:cNvSpPr/>
          <p:nvPr/>
        </p:nvSpPr>
        <p:spPr>
          <a:xfrm>
            <a:off x="7456884" y="5092779"/>
            <a:ext cx="569952" cy="283488"/>
          </a:xfrm>
          <a:prstGeom prst="roundRect">
            <a:avLst>
              <a:gd name="adj" fmla="val 12002"/>
            </a:avLst>
          </a:prstGeom>
          <a:solidFill>
            <a:srgbClr val="DCFF50"/>
          </a:solidFill>
          <a:ln/>
        </p:spPr>
      </p:sp>
      <p:sp>
        <p:nvSpPr>
          <p:cNvPr id="20" name="Text 18"/>
          <p:cNvSpPr/>
          <p:nvPr/>
        </p:nvSpPr>
        <p:spPr>
          <a:xfrm>
            <a:off x="13326427" y="5092779"/>
            <a:ext cx="510183" cy="283488"/>
          </a:xfrm>
          <a:prstGeom prst="rect">
            <a:avLst/>
          </a:prstGeom>
          <a:noFill/>
          <a:ln/>
        </p:spPr>
        <p:txBody>
          <a:bodyPr wrap="none" lIns="0" tIns="0" rIns="0" bIns="0" rtlCol="0" anchor="t"/>
          <a:lstStyle/>
          <a:p>
            <a:pPr algn="l" indent="0" marL="0">
              <a:lnSpc>
                <a:spcPts val="2200"/>
              </a:lnSpc>
              <a:buNone/>
            </a:pPr>
            <a:r>
              <a:rPr lang="en-US" sz="2200" dirty="0">
                <a:solidFill>
                  <a:srgbClr val="E5E0DF"/>
                </a:solidFill>
                <a:latin typeface="Roboto Mono Medium" pitchFamily="34" charset="0"/>
                <a:ea typeface="Roboto Mono Medium" pitchFamily="34" charset="-122"/>
                <a:cs typeface="Roboto Mono Medium" pitchFamily="34" charset="-120"/>
              </a:rPr>
              <a:t>10%</a:t>
            </a:r>
            <a:endParaRPr lang="en-US" sz="2200" dirty="0"/>
          </a:p>
        </p:txBody>
      </p:sp>
      <p:sp>
        <p:nvSpPr>
          <p:cNvPr id="21" name="Text 19"/>
          <p:cNvSpPr/>
          <p:nvPr/>
        </p:nvSpPr>
        <p:spPr>
          <a:xfrm>
            <a:off x="7456884" y="5659636"/>
            <a:ext cx="4081224"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Self-Sufficient Villages</a:t>
            </a:r>
            <a:endParaRPr lang="en-US" sz="2200" dirty="0"/>
          </a:p>
        </p:txBody>
      </p:sp>
      <p:sp>
        <p:nvSpPr>
          <p:cNvPr id="22" name="Text 20"/>
          <p:cNvSpPr/>
          <p:nvPr/>
        </p:nvSpPr>
        <p:spPr>
          <a:xfrm>
            <a:off x="7456884" y="6150054"/>
            <a:ext cx="6379726"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In certain regions, a manorial system prevailed, where villages were largely self-sufficient, producing their own food and goods, with limited external reliance.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76632"/>
            <a:ext cx="10887789"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Education in the Medieval Period</a:t>
            </a:r>
            <a:endParaRPr lang="en-US" sz="4450" dirty="0"/>
          </a:p>
        </p:txBody>
      </p:sp>
      <p:sp>
        <p:nvSpPr>
          <p:cNvPr id="3" name="Shape 1"/>
          <p:cNvSpPr/>
          <p:nvPr/>
        </p:nvSpPr>
        <p:spPr>
          <a:xfrm>
            <a:off x="793790" y="2148721"/>
            <a:ext cx="6407944" cy="121920"/>
          </a:xfrm>
          <a:prstGeom prst="roundRect">
            <a:avLst>
              <a:gd name="adj" fmla="val 27907"/>
            </a:avLst>
          </a:prstGeom>
          <a:solidFill>
            <a:srgbClr val="DCFF50"/>
          </a:solidFill>
          <a:ln/>
        </p:spPr>
      </p:sp>
      <p:sp>
        <p:nvSpPr>
          <p:cNvPr id="4" name="Shape 2"/>
          <p:cNvSpPr/>
          <p:nvPr/>
        </p:nvSpPr>
        <p:spPr>
          <a:xfrm>
            <a:off x="3657540" y="1839039"/>
            <a:ext cx="680442" cy="680442"/>
          </a:xfrm>
          <a:prstGeom prst="roundRect">
            <a:avLst>
              <a:gd name="adj" fmla="val 134383"/>
            </a:avLst>
          </a:prstGeom>
          <a:solidFill>
            <a:srgbClr val="DCFF50"/>
          </a:solidFill>
          <a:ln/>
        </p:spPr>
      </p:sp>
      <p:pic>
        <p:nvPicPr>
          <p:cNvPr id="5" name="Image 0" descr="preencoded.png">    </p:cNvPr>
          <p:cNvPicPr>
            <a:picLocks noChangeAspect="1"/>
          </p:cNvPicPr>
          <p:nvPr/>
        </p:nvPicPr>
        <p:blipFill>
          <a:blip r:embed="rId1"/>
          <a:stretch>
            <a:fillRect/>
          </a:stretch>
        </p:blipFill>
        <p:spPr>
          <a:xfrm>
            <a:off x="3861614" y="2009180"/>
            <a:ext cx="272177" cy="340162"/>
          </a:xfrm>
          <a:prstGeom prst="rect">
            <a:avLst/>
          </a:prstGeom>
        </p:spPr>
      </p:pic>
      <p:sp>
        <p:nvSpPr>
          <p:cNvPr id="6" name="Text 3"/>
          <p:cNvSpPr/>
          <p:nvPr/>
        </p:nvSpPr>
        <p:spPr>
          <a:xfrm>
            <a:off x="1051084" y="2746177"/>
            <a:ext cx="2890837"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Islamic Education</a:t>
            </a:r>
            <a:endParaRPr lang="en-US" sz="2200" dirty="0"/>
          </a:p>
        </p:txBody>
      </p:sp>
      <p:sp>
        <p:nvSpPr>
          <p:cNvPr id="7" name="Text 4"/>
          <p:cNvSpPr/>
          <p:nvPr/>
        </p:nvSpPr>
        <p:spPr>
          <a:xfrm>
            <a:off x="1051084" y="3236595"/>
            <a:ext cx="5893356"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 predominant education system revolved around madrasas (higher learning) and maktabs (elementary schools), primarily teaching Islamic sciences and law.</a:t>
            </a:r>
            <a:endParaRPr lang="en-US" sz="1750" dirty="0"/>
          </a:p>
        </p:txBody>
      </p:sp>
      <p:sp>
        <p:nvSpPr>
          <p:cNvPr id="8" name="Shape 5"/>
          <p:cNvSpPr/>
          <p:nvPr/>
        </p:nvSpPr>
        <p:spPr>
          <a:xfrm>
            <a:off x="7428548" y="2148721"/>
            <a:ext cx="6408063" cy="121920"/>
          </a:xfrm>
          <a:prstGeom prst="roundRect">
            <a:avLst>
              <a:gd name="adj" fmla="val 27907"/>
            </a:avLst>
          </a:prstGeom>
          <a:solidFill>
            <a:srgbClr val="DCFF50"/>
          </a:solidFill>
          <a:ln/>
        </p:spPr>
      </p:sp>
      <p:sp>
        <p:nvSpPr>
          <p:cNvPr id="9" name="Shape 6"/>
          <p:cNvSpPr/>
          <p:nvPr/>
        </p:nvSpPr>
        <p:spPr>
          <a:xfrm>
            <a:off x="10292298" y="1839039"/>
            <a:ext cx="680442" cy="680442"/>
          </a:xfrm>
          <a:prstGeom prst="roundRect">
            <a:avLst>
              <a:gd name="adj" fmla="val 134383"/>
            </a:avLst>
          </a:prstGeom>
          <a:solidFill>
            <a:srgbClr val="DCFF50"/>
          </a:solidFill>
          <a:ln/>
        </p:spPr>
      </p:sp>
      <p:pic>
        <p:nvPicPr>
          <p:cNvPr id="10" name="Image 1" descr="preencoded.png">    </p:cNvPr>
          <p:cNvPicPr>
            <a:picLocks noChangeAspect="1"/>
          </p:cNvPicPr>
          <p:nvPr/>
        </p:nvPicPr>
        <p:blipFill>
          <a:blip r:embed="rId2"/>
          <a:stretch>
            <a:fillRect/>
          </a:stretch>
        </p:blipFill>
        <p:spPr>
          <a:xfrm>
            <a:off x="10496371" y="2009180"/>
            <a:ext cx="272177" cy="340162"/>
          </a:xfrm>
          <a:prstGeom prst="rect">
            <a:avLst/>
          </a:prstGeom>
        </p:spPr>
      </p:pic>
      <p:sp>
        <p:nvSpPr>
          <p:cNvPr id="11" name="Text 7"/>
          <p:cNvSpPr/>
          <p:nvPr/>
        </p:nvSpPr>
        <p:spPr>
          <a:xfrm>
            <a:off x="7685842" y="274617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Curriculum Focus</a:t>
            </a:r>
            <a:endParaRPr lang="en-US" sz="2200" dirty="0"/>
          </a:p>
        </p:txBody>
      </p:sp>
      <p:sp>
        <p:nvSpPr>
          <p:cNvPr id="12" name="Text 8"/>
          <p:cNvSpPr/>
          <p:nvPr/>
        </p:nvSpPr>
        <p:spPr>
          <a:xfrm>
            <a:off x="7685842" y="3236595"/>
            <a:ext cx="5893475"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Education focused on religious texts, legal principles, and practical knowledge essential for material prosperity and administrative roles.</a:t>
            </a:r>
            <a:endParaRPr lang="en-US" sz="1750" dirty="0"/>
          </a:p>
        </p:txBody>
      </p:sp>
      <p:sp>
        <p:nvSpPr>
          <p:cNvPr id="13" name="Shape 9"/>
          <p:cNvSpPr/>
          <p:nvPr/>
        </p:nvSpPr>
        <p:spPr>
          <a:xfrm>
            <a:off x="793790" y="5119092"/>
            <a:ext cx="6407944" cy="121920"/>
          </a:xfrm>
          <a:prstGeom prst="roundRect">
            <a:avLst>
              <a:gd name="adj" fmla="val 27907"/>
            </a:avLst>
          </a:prstGeom>
          <a:solidFill>
            <a:srgbClr val="DCFF50"/>
          </a:solidFill>
          <a:ln/>
        </p:spPr>
      </p:sp>
      <p:sp>
        <p:nvSpPr>
          <p:cNvPr id="14" name="Shape 10"/>
          <p:cNvSpPr/>
          <p:nvPr/>
        </p:nvSpPr>
        <p:spPr>
          <a:xfrm>
            <a:off x="3657540" y="4809411"/>
            <a:ext cx="680442" cy="680442"/>
          </a:xfrm>
          <a:prstGeom prst="roundRect">
            <a:avLst>
              <a:gd name="adj" fmla="val 134383"/>
            </a:avLst>
          </a:prstGeom>
          <a:solidFill>
            <a:srgbClr val="DCFF50"/>
          </a:solidFill>
          <a:ln/>
        </p:spPr>
      </p:sp>
      <p:pic>
        <p:nvPicPr>
          <p:cNvPr id="15" name="Image 2" descr="preencoded.png">    </p:cNvPr>
          <p:cNvPicPr>
            <a:picLocks noChangeAspect="1"/>
          </p:cNvPicPr>
          <p:nvPr/>
        </p:nvPicPr>
        <p:blipFill>
          <a:blip r:embed="rId3"/>
          <a:stretch>
            <a:fillRect/>
          </a:stretch>
        </p:blipFill>
        <p:spPr>
          <a:xfrm>
            <a:off x="3861614" y="4979551"/>
            <a:ext cx="272177" cy="340162"/>
          </a:xfrm>
          <a:prstGeom prst="rect">
            <a:avLst/>
          </a:prstGeom>
        </p:spPr>
      </p:pic>
      <p:sp>
        <p:nvSpPr>
          <p:cNvPr id="16" name="Text 11"/>
          <p:cNvSpPr/>
          <p:nvPr/>
        </p:nvSpPr>
        <p:spPr>
          <a:xfrm>
            <a:off x="1051084" y="571654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Assessments</a:t>
            </a:r>
            <a:endParaRPr lang="en-US" sz="2200" dirty="0"/>
          </a:p>
        </p:txBody>
      </p:sp>
      <p:sp>
        <p:nvSpPr>
          <p:cNvPr id="17" name="Text 12"/>
          <p:cNvSpPr/>
          <p:nvPr/>
        </p:nvSpPr>
        <p:spPr>
          <a:xfrm>
            <a:off x="1051084" y="6206966"/>
            <a:ext cx="5893356"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Regular examinations and structured assessments were integral to the system, ensuring academic rigour and evaluating student progress.</a:t>
            </a:r>
            <a:endParaRPr lang="en-US" sz="1750" dirty="0"/>
          </a:p>
        </p:txBody>
      </p:sp>
      <p:sp>
        <p:nvSpPr>
          <p:cNvPr id="18" name="Shape 13"/>
          <p:cNvSpPr/>
          <p:nvPr/>
        </p:nvSpPr>
        <p:spPr>
          <a:xfrm>
            <a:off x="7428548" y="5119092"/>
            <a:ext cx="6408063" cy="121920"/>
          </a:xfrm>
          <a:prstGeom prst="roundRect">
            <a:avLst>
              <a:gd name="adj" fmla="val 27907"/>
            </a:avLst>
          </a:prstGeom>
          <a:solidFill>
            <a:srgbClr val="DCFF50"/>
          </a:solidFill>
          <a:ln/>
        </p:spPr>
      </p:sp>
      <p:sp>
        <p:nvSpPr>
          <p:cNvPr id="19" name="Shape 14"/>
          <p:cNvSpPr/>
          <p:nvPr/>
        </p:nvSpPr>
        <p:spPr>
          <a:xfrm>
            <a:off x="10292298" y="4809411"/>
            <a:ext cx="680442" cy="680442"/>
          </a:xfrm>
          <a:prstGeom prst="roundRect">
            <a:avLst>
              <a:gd name="adj" fmla="val 134383"/>
            </a:avLst>
          </a:prstGeom>
          <a:solidFill>
            <a:srgbClr val="DCFF50"/>
          </a:solidFill>
          <a:ln/>
        </p:spPr>
      </p:sp>
      <p:pic>
        <p:nvPicPr>
          <p:cNvPr id="20" name="Image 3" descr="preencoded.png">    </p:cNvPr>
          <p:cNvPicPr>
            <a:picLocks noChangeAspect="1"/>
          </p:cNvPicPr>
          <p:nvPr/>
        </p:nvPicPr>
        <p:blipFill>
          <a:blip r:embed="rId4"/>
          <a:stretch>
            <a:fillRect/>
          </a:stretch>
        </p:blipFill>
        <p:spPr>
          <a:xfrm>
            <a:off x="10496371" y="4979551"/>
            <a:ext cx="272177" cy="340162"/>
          </a:xfrm>
          <a:prstGeom prst="rect">
            <a:avLst/>
          </a:prstGeom>
        </p:spPr>
      </p:pic>
      <p:sp>
        <p:nvSpPr>
          <p:cNvPr id="21" name="Text 15"/>
          <p:cNvSpPr/>
          <p:nvPr/>
        </p:nvSpPr>
        <p:spPr>
          <a:xfrm>
            <a:off x="7685842" y="571654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Roboto Mono Medium" pitchFamily="34" charset="0"/>
                <a:ea typeface="Roboto Mono Medium" pitchFamily="34" charset="-122"/>
                <a:cs typeface="Roboto Mono Medium" pitchFamily="34" charset="-120"/>
              </a:rPr>
              <a:t>Limited Access</a:t>
            </a:r>
            <a:endParaRPr lang="en-US" sz="2200" dirty="0"/>
          </a:p>
        </p:txBody>
      </p:sp>
      <p:sp>
        <p:nvSpPr>
          <p:cNvPr id="22" name="Text 16"/>
          <p:cNvSpPr/>
          <p:nvPr/>
        </p:nvSpPr>
        <p:spPr>
          <a:xfrm>
            <a:off x="7685842" y="6206966"/>
            <a:ext cx="5893475"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Access to education was largely restricted to the elite classes and religious scholars, perpetuating social disparities in learning opportunities.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93420" y="544830"/>
            <a:ext cx="5944672" cy="619244"/>
          </a:xfrm>
          <a:prstGeom prst="rect">
            <a:avLst/>
          </a:prstGeom>
          <a:noFill/>
          <a:ln/>
        </p:spPr>
        <p:txBody>
          <a:bodyPr wrap="none" lIns="0" tIns="0" rIns="0" bIns="0" rtlCol="0" anchor="t"/>
          <a:lstStyle/>
          <a:p>
            <a:pPr algn="l" indent="0" marL="0">
              <a:lnSpc>
                <a:spcPts val="4850"/>
              </a:lnSpc>
              <a:buNone/>
            </a:pPr>
            <a:r>
              <a:rPr lang="en-US" sz="3900" dirty="0">
                <a:solidFill>
                  <a:srgbClr val="FFFFFF"/>
                </a:solidFill>
                <a:latin typeface="Roboto Mono Medium" pitchFamily="34" charset="0"/>
                <a:ea typeface="Roboto Mono Medium" pitchFamily="34" charset="-122"/>
                <a:cs typeface="Roboto Mono Medium" pitchFamily="34" charset="-120"/>
              </a:rPr>
              <a:t>Architecture and Art</a:t>
            </a:r>
            <a:endParaRPr lang="en-US" sz="3900" dirty="0"/>
          </a:p>
        </p:txBody>
      </p:sp>
      <p:pic>
        <p:nvPicPr>
          <p:cNvPr id="3" name="Image 0" descr="preencoded.png">    </p:cNvPr>
          <p:cNvPicPr>
            <a:picLocks noChangeAspect="1"/>
          </p:cNvPicPr>
          <p:nvPr/>
        </p:nvPicPr>
        <p:blipFill>
          <a:blip r:embed="rId1"/>
          <a:stretch>
            <a:fillRect/>
          </a:stretch>
        </p:blipFill>
        <p:spPr>
          <a:xfrm>
            <a:off x="701040" y="1688783"/>
            <a:ext cx="4303752" cy="4303752"/>
          </a:xfrm>
          <a:prstGeom prst="rect">
            <a:avLst/>
          </a:prstGeom>
        </p:spPr>
      </p:pic>
      <p:pic>
        <p:nvPicPr>
          <p:cNvPr id="4" name="Image 1" descr="preencoded.png">    </p:cNvPr>
          <p:cNvPicPr>
            <a:picLocks noChangeAspect="1"/>
          </p:cNvPicPr>
          <p:nvPr/>
        </p:nvPicPr>
        <p:blipFill>
          <a:blip r:embed="rId2"/>
          <a:stretch>
            <a:fillRect/>
          </a:stretch>
        </p:blipFill>
        <p:spPr>
          <a:xfrm>
            <a:off x="5163264" y="1688783"/>
            <a:ext cx="4303752" cy="4303752"/>
          </a:xfrm>
          <a:prstGeom prst="rect">
            <a:avLst/>
          </a:prstGeom>
        </p:spPr>
      </p:pic>
      <p:pic>
        <p:nvPicPr>
          <p:cNvPr id="5" name="Image 2" descr="preencoded.png">    </p:cNvPr>
          <p:cNvPicPr>
            <a:picLocks noChangeAspect="1"/>
          </p:cNvPicPr>
          <p:nvPr/>
        </p:nvPicPr>
        <p:blipFill>
          <a:blip r:embed="rId3"/>
          <a:stretch>
            <a:fillRect/>
          </a:stretch>
        </p:blipFill>
        <p:spPr>
          <a:xfrm>
            <a:off x="9625489" y="1688783"/>
            <a:ext cx="4303752" cy="4303752"/>
          </a:xfrm>
          <a:prstGeom prst="rect">
            <a:avLst/>
          </a:prstGeom>
        </p:spPr>
      </p:pic>
      <p:sp>
        <p:nvSpPr>
          <p:cNvPr id="6" name="Text 1"/>
          <p:cNvSpPr/>
          <p:nvPr/>
        </p:nvSpPr>
        <p:spPr>
          <a:xfrm>
            <a:off x="693420" y="6343888"/>
            <a:ext cx="13243560" cy="1584722"/>
          </a:xfrm>
          <a:prstGeom prst="rect">
            <a:avLst/>
          </a:prstGeom>
          <a:noFill/>
          <a:ln/>
        </p:spPr>
        <p:txBody>
          <a:bodyPr wrap="square" lIns="0" tIns="0" rIns="0" bIns="0" rtlCol="0" anchor="t"/>
          <a:lstStyle/>
          <a:p>
            <a:pPr algn="l" indent="0" marL="0">
              <a:lnSpc>
                <a:spcPts val="2450"/>
              </a:lnSpc>
              <a:buNone/>
            </a:pPr>
            <a:r>
              <a:rPr lang="en-US" sz="1550" dirty="0">
                <a:solidFill>
                  <a:srgbClr val="E5E0DF"/>
                </a:solidFill>
                <a:latin typeface="Roboto" pitchFamily="34" charset="0"/>
                <a:ea typeface="Roboto" pitchFamily="34" charset="-122"/>
                <a:cs typeface="Roboto" pitchFamily="34" charset="-120"/>
              </a:rPr>
              <a:t>Medieval India witnessed a golden age of architectural and artistic innovation. Sultanate and Mughal rulers commissioned magnificent structures like forts, mosques, and tombs, exemplified by the iconic Qutub Minar and Humayun's Tomb. These structures showcased a remarkable blend of Persian, Central Asian, and indigenous Indian architectural styles. Mughal painting, renowned for its intricate details and vibrant colours, flourished as a distinct art form. Music also thrived, with new ragas and instruments evolving. In contrast, European medieval architecture featured grand cathedrals and formidable castles, serving as centres of power and religious life.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171932"/>
            <a:ext cx="7485340"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Roboto Mono Medium" pitchFamily="34" charset="0"/>
                <a:ea typeface="Roboto Mono Medium" pitchFamily="34" charset="-122"/>
                <a:cs typeface="Roboto Mono Medium" pitchFamily="34" charset="-120"/>
              </a:rPr>
              <a:t>Religion and Movements</a:t>
            </a:r>
            <a:endParaRPr lang="en-US" sz="4450" dirty="0"/>
          </a:p>
        </p:txBody>
      </p:sp>
      <p:sp>
        <p:nvSpPr>
          <p:cNvPr id="3" name="Text 1"/>
          <p:cNvSpPr/>
          <p:nvPr/>
        </p:nvSpPr>
        <p:spPr>
          <a:xfrm>
            <a:off x="793790" y="2447687"/>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Spread of Islam</a:t>
            </a:r>
            <a:endParaRPr lang="en-US" sz="2650" dirty="0"/>
          </a:p>
        </p:txBody>
      </p:sp>
      <p:sp>
        <p:nvSpPr>
          <p:cNvPr id="4" name="Text 2"/>
          <p:cNvSpPr/>
          <p:nvPr/>
        </p:nvSpPr>
        <p:spPr>
          <a:xfrm>
            <a:off x="793790" y="3525083"/>
            <a:ext cx="2845594" cy="290322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Following invasions from the 8th century onwards, Islam gradually spread across the Indian subcontinent, leading to the establishment of Muslim dynasties and the conversion of many.</a:t>
            </a:r>
            <a:endParaRPr lang="en-US" sz="1750" dirty="0"/>
          </a:p>
        </p:txBody>
      </p:sp>
      <p:sp>
        <p:nvSpPr>
          <p:cNvPr id="5" name="Text 3"/>
          <p:cNvSpPr/>
          <p:nvPr/>
        </p:nvSpPr>
        <p:spPr>
          <a:xfrm>
            <a:off x="4200406" y="2447687"/>
            <a:ext cx="2845594" cy="1275874"/>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Bhakti and Sufi Movements</a:t>
            </a:r>
            <a:endParaRPr lang="en-US" sz="2650" dirty="0"/>
          </a:p>
        </p:txBody>
      </p:sp>
      <p:sp>
        <p:nvSpPr>
          <p:cNvPr id="6" name="Text 4"/>
          <p:cNvSpPr/>
          <p:nvPr/>
        </p:nvSpPr>
        <p:spPr>
          <a:xfrm>
            <a:off x="4200406" y="3950375"/>
            <a:ext cx="2845594" cy="290322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These powerful spiritual movements championed religious harmony and challenged the rigid caste system, promoting inclusivity and devotion among diverse communities.</a:t>
            </a:r>
            <a:endParaRPr lang="en-US" sz="1750" dirty="0"/>
          </a:p>
        </p:txBody>
      </p:sp>
      <p:sp>
        <p:nvSpPr>
          <p:cNvPr id="7" name="Text 5"/>
          <p:cNvSpPr/>
          <p:nvPr/>
        </p:nvSpPr>
        <p:spPr>
          <a:xfrm>
            <a:off x="7607022" y="2447687"/>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Religious Festivals</a:t>
            </a:r>
            <a:endParaRPr lang="en-US" sz="2650" dirty="0"/>
          </a:p>
        </p:txBody>
      </p:sp>
      <p:sp>
        <p:nvSpPr>
          <p:cNvPr id="8" name="Text 6"/>
          <p:cNvSpPr/>
          <p:nvPr/>
        </p:nvSpPr>
        <p:spPr>
          <a:xfrm>
            <a:off x="7607022" y="3525083"/>
            <a:ext cx="2845594" cy="217741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Festivals and pilgrimages, such as Diwali, Eid, and various temple fairs, served as crucial social events, fostering community bonds and cultural exchange.</a:t>
            </a:r>
            <a:endParaRPr lang="en-US" sz="1750" dirty="0"/>
          </a:p>
        </p:txBody>
      </p:sp>
      <p:sp>
        <p:nvSpPr>
          <p:cNvPr id="9" name="Text 7"/>
          <p:cNvSpPr/>
          <p:nvPr/>
        </p:nvSpPr>
        <p:spPr>
          <a:xfrm>
            <a:off x="11013638" y="2447687"/>
            <a:ext cx="2845594" cy="850583"/>
          </a:xfrm>
          <a:prstGeom prst="rect">
            <a:avLst/>
          </a:prstGeom>
          <a:noFill/>
          <a:ln/>
        </p:spPr>
        <p:txBody>
          <a:bodyPr wrap="square" lIns="0" tIns="0" rIns="0" bIns="0" rtlCol="0" anchor="t"/>
          <a:lstStyle/>
          <a:p>
            <a:pPr algn="l" indent="0" marL="0">
              <a:lnSpc>
                <a:spcPts val="3300"/>
              </a:lnSpc>
              <a:buNone/>
            </a:pPr>
            <a:r>
              <a:rPr lang="en-US" sz="2650" dirty="0">
                <a:solidFill>
                  <a:srgbClr val="FFFFFF"/>
                </a:solidFill>
                <a:latin typeface="Roboto Mono Medium" pitchFamily="34" charset="0"/>
                <a:ea typeface="Roboto Mono Medium" pitchFamily="34" charset="-122"/>
                <a:cs typeface="Roboto Mono Medium" pitchFamily="34" charset="-120"/>
              </a:rPr>
              <a:t>European Church's Role</a:t>
            </a:r>
            <a:endParaRPr lang="en-US" sz="2650" dirty="0"/>
          </a:p>
        </p:txBody>
      </p:sp>
      <p:sp>
        <p:nvSpPr>
          <p:cNvPr id="10" name="Text 8"/>
          <p:cNvSpPr/>
          <p:nvPr/>
        </p:nvSpPr>
        <p:spPr>
          <a:xfrm>
            <a:off x="11013638" y="3525083"/>
            <a:ext cx="2845594" cy="254031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For comparative context, in medieval Europe, the Church played a central role in political, social, and cultural life, influencing all aspects of society, from education to governance.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2025-07-17T10:46:54Z</dcterms:created>
  <dcterms:modified xsi:type="dcterms:W3CDTF">2025-07-17T10:46:54Z</dcterms:modified>
</cp:coreProperties>
</file>