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7.webp" ContentType="image/webp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3"/>
    <p:sldId id="257" r:id="rId4"/>
    <p:sldId id="268" r:id="rId5"/>
    <p:sldId id="258" r:id="rId6"/>
    <p:sldId id="269" r:id="rId7"/>
    <p:sldId id="259" r:id="rId8"/>
    <p:sldId id="260" r:id="rId9"/>
    <p:sldId id="261" r:id="rId10"/>
    <p:sldId id="270" r:id="rId11"/>
    <p:sldId id="272" r:id="rId12"/>
    <p:sldId id="262" r:id="rId13"/>
    <p:sldId id="263" r:id="rId14"/>
    <p:sldId id="264" r:id="rId15"/>
    <p:sldId id="265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eb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051040" cy="1109345"/>
          </a:xfrm>
        </p:spPr>
        <p:txBody>
          <a:bodyPr/>
          <a:lstStyle/>
          <a:p>
            <a:r>
              <a:t>World of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862965" y="743585"/>
            <a:ext cx="7472680" cy="53771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rcRect l="5595" t="11117" r="5289" b="5613"/>
          <a:stretch>
            <a:fillRect/>
          </a:stretch>
        </p:blipFill>
        <p:spPr>
          <a:xfrm>
            <a:off x="94615" y="1207135"/>
            <a:ext cx="8978900" cy="518414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203450" y="474980"/>
            <a:ext cx="46075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ROUNDING OFF NUMBERS</a:t>
            </a:r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6704965" cy="5835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1371600" lvl="3" indent="457200">
              <a:defRPr sz="3200" b="1">
                <a:solidFill>
                  <a:srgbClr val="003366"/>
                </a:solidFill>
              </a:defRPr>
            </a:pPr>
            <a:r>
              <a:t>Roman Numerals – Symbols</a:t>
            </a:r>
          </a:p>
        </p:txBody>
      </p:sp>
      <p:pic>
        <p:nvPicPr>
          <p:cNvPr id="4" name="Picture 3"/>
          <p:cNvPicPr/>
          <p:nvPr/>
        </p:nvPicPr>
        <p:blipFill>
          <a:blip r:embed="rId1"/>
          <a:srcRect l="9653" t="9959" r="11929" b="5287"/>
          <a:stretch>
            <a:fillRect/>
          </a:stretch>
        </p:blipFill>
        <p:spPr>
          <a:xfrm>
            <a:off x="1349375" y="1108075"/>
            <a:ext cx="6106160" cy="464185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331470" y="5749925"/>
            <a:ext cx="8462010" cy="5797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>
                <a:sym typeface="+mn-ea"/>
              </a:rPr>
              <a:t>🧠</a:t>
            </a:r>
            <a:r>
              <a:rPr sz="2800">
                <a:sym typeface="+mn-ea"/>
              </a:rPr>
              <a:t> </a:t>
            </a:r>
            <a:r>
              <a:rPr lang="en-US" sz="2800">
                <a:sym typeface="+mn-ea"/>
              </a:rPr>
              <a:t> </a:t>
            </a:r>
            <a:r>
              <a:rPr sz="2800">
                <a:sym typeface="+mn-ea"/>
              </a:rPr>
              <a:t>Memory Trick:</a:t>
            </a:r>
            <a:r>
              <a:rPr lang="en-US" sz="2800">
                <a:sym typeface="+mn-ea"/>
              </a:rPr>
              <a:t>  </a:t>
            </a:r>
            <a:r>
              <a:rPr sz="2800">
                <a:sym typeface="+mn-ea"/>
              </a:rPr>
              <a:t>I Value Xtra Large Cool Digital Money!</a:t>
            </a:r>
            <a:endParaRPr sz="2800"/>
          </a:p>
          <a:p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7315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t>Roman Numerals – Rules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7427595" cy="538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r>
              <a:rPr lang="zh-CN" altLang="en-US"/>
              <a:t>📘</a:t>
            </a:r>
            <a:r>
              <a:rPr lang="en-US" altLang="en-US"/>
              <a:t> Rules for Forming Roman Numerals</a:t>
            </a:r>
            <a:endParaRPr lang="en-US" altLang="en-US"/>
          </a:p>
          <a:p>
            <a:pPr algn="l"/>
            <a:r>
              <a:rPr lang="en-US" altLang="en-US"/>
              <a:t>Basic Symbols:</a:t>
            </a:r>
            <a:endParaRPr lang="en-US" altLang="en-US"/>
          </a:p>
          <a:p>
            <a:pPr algn="l"/>
            <a:endParaRPr lang="en-US" altLang="en-US"/>
          </a:p>
          <a:p>
            <a:pPr algn="l"/>
            <a:r>
              <a:rPr lang="en-US" altLang="en-US"/>
              <a:t>I = 1  V = 5  X = 10  L = 50  C = 100  D = 500  M = 1000</a:t>
            </a:r>
            <a:endParaRPr lang="en-US" altLang="en-US"/>
          </a:p>
          <a:p>
            <a:pPr algn="l"/>
            <a:endParaRPr lang="en-US" altLang="en-US"/>
          </a:p>
          <a:p>
            <a:pPr algn="l"/>
            <a:r>
              <a:rPr lang="en-US" altLang="en-US"/>
              <a:t>Repetition Rule:	I, X, C can be repeated up to 3 times (e.g., III = 3, XXX = 30)</a:t>
            </a:r>
            <a:endParaRPr lang="en-US" altLang="en-US"/>
          </a:p>
          <a:p>
            <a:pPr algn="l"/>
            <a:endParaRPr lang="en-US" altLang="en-US"/>
          </a:p>
          <a:p>
            <a:pPr marL="1371600" lvl="3" indent="457200" algn="l"/>
            <a:r>
              <a:rPr lang="en-US" altLang="en-US"/>
              <a:t>V, L, D cannot be repeated</a:t>
            </a:r>
            <a:endParaRPr lang="en-US" altLang="en-US"/>
          </a:p>
          <a:p>
            <a:pPr algn="l"/>
            <a:endParaRPr lang="en-US" altLang="en-US"/>
          </a:p>
          <a:p>
            <a:pPr algn="l"/>
            <a:r>
              <a:rPr lang="en-US" altLang="en-US"/>
              <a:t>Subtractive Rule:	 If a smaller numeral comes before a larger one, subtract it</a:t>
            </a:r>
            <a:endParaRPr lang="en-US" altLang="en-US"/>
          </a:p>
          <a:p>
            <a:pPr algn="l"/>
            <a:endParaRPr lang="en-US" altLang="en-US"/>
          </a:p>
          <a:p>
            <a:pPr marL="1371600" lvl="3" indent="457200" algn="l"/>
            <a:r>
              <a:rPr lang="en-US" altLang="en-US"/>
              <a:t>IV = 4 (5 - 1)				IX = 9 (10 - 1)</a:t>
            </a:r>
            <a:endParaRPr lang="en-US" altLang="en-US"/>
          </a:p>
          <a:p>
            <a:pPr algn="l"/>
          </a:p>
          <a:p>
            <a:pPr algn="l"/>
            <a:r>
              <a:rPr lang="en-US" altLang="en-US"/>
              <a:t>Additive Rule:		If a smaller numeral comes after a larger one, add it</a:t>
            </a:r>
            <a:endParaRPr lang="en-US" altLang="en-US"/>
          </a:p>
          <a:p>
            <a:pPr algn="l"/>
            <a:endParaRPr lang="en-US" altLang="en-US"/>
          </a:p>
          <a:p>
            <a:pPr marL="1371600" lvl="3" indent="457200" algn="l"/>
            <a:r>
              <a:rPr lang="en-US" altLang="en-US"/>
              <a:t>VI = 6 (5 + 1)				XI = 11 (10 + 1)</a:t>
            </a:r>
            <a:endParaRPr lang="en-US" altLang="en-US"/>
          </a:p>
          <a:p>
            <a:pPr marL="1371600" lvl="3" indent="457200" algn="l"/>
            <a:endParaRPr lang="en-US" altLang="en-US"/>
          </a:p>
          <a:p>
            <a:pPr algn="l"/>
            <a:r>
              <a:t> Between two big numbers → subtract it from right</a:t>
            </a:r>
            <a:r>
              <a:rPr lang="en-US"/>
              <a:t>	</a:t>
            </a:r>
            <a:r>
              <a:t> (e.g., XIV = 14)</a:t>
            </a:r>
          </a:p>
          <a:p>
            <a:pPr algn="l">
              <a:spcAft>
                <a:spcPts val="1000"/>
              </a:spcAft>
              <a:defRPr sz="2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4140835" cy="5835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t>Roman Numerals</a:t>
            </a:r>
            <a:r>
              <a:rPr lang="en-US"/>
              <a:t> chart</a:t>
            </a:r>
            <a:r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278765" y="964565"/>
            <a:ext cx="8642350" cy="57454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7315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t>Quick Practice!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014335" cy="47117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l"/>
          </a:p>
          <a:p>
            <a:pPr algn="l">
              <a:spcAft>
                <a:spcPts val="1000"/>
              </a:spcAft>
              <a:defRPr sz="2000"/>
            </a:pPr>
            <a:r>
              <a:t>1. Write the Roman numeral for 6: ______</a:t>
            </a:r>
          </a:p>
          <a:p>
            <a:pPr algn="l">
              <a:spcAft>
                <a:spcPts val="1000"/>
              </a:spcAft>
              <a:defRPr sz="2000"/>
            </a:pPr>
            <a:r>
              <a:t>2. What comes after 999? ______</a:t>
            </a:r>
          </a:p>
          <a:p>
            <a:pPr algn="l">
              <a:spcAft>
                <a:spcPts val="1000"/>
              </a:spcAft>
              <a:defRPr sz="2000"/>
            </a:pPr>
            <a:r>
              <a:t>3. Write 76,23,456 in Indian words: _____________</a:t>
            </a:r>
          </a:p>
          <a:p>
            <a:pPr algn="l">
              <a:spcAft>
                <a:spcPts val="1000"/>
              </a:spcAft>
              <a:defRPr sz="2000"/>
            </a:pPr>
            <a:r>
              <a:t>4. Write the successor of 999: ______</a:t>
            </a:r>
          </a:p>
          <a:p>
            <a:pPr algn="l">
              <a:spcAft>
                <a:spcPts val="1000"/>
              </a:spcAft>
              <a:defRPr sz="2000"/>
            </a:pPr>
            <a:r>
              <a:rPr lang="en-US"/>
              <a:t>5. </a:t>
            </a:r>
            <a:r>
              <a:t>Write 1 less than 1,00,00,000</a:t>
            </a:r>
            <a:r>
              <a:rPr lang="en-US"/>
              <a:t> : ________________</a:t>
            </a:r>
            <a:endParaRPr lang="en-US"/>
          </a:p>
          <a:p>
            <a:pPr algn="l">
              <a:spcAft>
                <a:spcPts val="1000"/>
              </a:spcAft>
              <a:defRPr sz="2000"/>
            </a:pPr>
            <a:r>
              <a:rPr lang="en-US" altLang="en-US"/>
              <a:t>6. Write in Hindu-Arabic numerals:</a:t>
            </a:r>
            <a:endParaRPr lang="en-US" altLang="en-US"/>
          </a:p>
          <a:p>
            <a:pPr algn="l">
              <a:spcAft>
                <a:spcPts val="1000"/>
              </a:spcAft>
              <a:defRPr sz="2000"/>
            </a:pPr>
            <a:r>
              <a:rPr lang="en-US" altLang="en-US"/>
              <a:t> a) XXIX = _____</a:t>
            </a:r>
            <a:endParaRPr lang="en-US" altLang="en-US"/>
          </a:p>
          <a:p>
            <a:pPr algn="l">
              <a:spcAft>
                <a:spcPts val="1000"/>
              </a:spcAft>
              <a:defRPr sz="2000"/>
            </a:pPr>
            <a:r>
              <a:rPr lang="en-US" altLang="en-US"/>
              <a:t> b) XLIV = _____</a:t>
            </a:r>
            <a:endParaRPr lang="en-US" altLang="en-US"/>
          </a:p>
          <a:p>
            <a:pPr algn="l">
              <a:spcAft>
                <a:spcPts val="1000"/>
              </a:spcAft>
              <a:defRPr sz="2000"/>
            </a:pPr>
            <a:r>
              <a:rPr lang="en-US" altLang="en-US"/>
              <a:t> c) XC = _____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2"/>
          <p:cNvSpPr txBox="1"/>
          <p:nvPr/>
        </p:nvSpPr>
        <p:spPr>
          <a:xfrm>
            <a:off x="457200" y="1188720"/>
            <a:ext cx="7586345" cy="36512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/>
          <a:p>
            <a:pPr>
              <a:spcAft>
                <a:spcPts val="1000"/>
              </a:spcAft>
              <a:defRPr sz="2000"/>
            </a:pP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“Without mathematics, there’s nothing </a:t>
            </a:r>
            <a:endParaRPr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>
              <a:spcAft>
                <a:spcPts val="1000"/>
              </a:spcAft>
              <a:defRPr sz="2000"/>
            </a:pP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you can do.” </a:t>
            </a:r>
            <a:endParaRPr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3657600" lvl="8" indent="457200">
              <a:spcAft>
                <a:spcPts val="1000"/>
              </a:spcAft>
              <a:defRPr sz="2000"/>
            </a:pP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– Shakuntala Devi</a:t>
            </a:r>
            <a:endParaRPr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>
              <a:spcAft>
                <a:spcPts val="1000"/>
              </a:spcAft>
              <a:defRPr sz="2000"/>
            </a:pPr>
            <a:endParaRPr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>
              <a:spcAft>
                <a:spcPts val="1000"/>
              </a:spcAft>
              <a:defRPr sz="2000"/>
            </a:pPr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</a:t>
            </a: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Keep exploring the world of numbers!</a:t>
            </a:r>
            <a:endParaRPr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6093460" y="5401945"/>
            <a:ext cx="3048000" cy="1076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Thank You!</a:t>
            </a:r>
            <a:endParaRPr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endParaRPr 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5102225" cy="6451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rPr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Indian Place Value System</a:t>
            </a:r>
            <a:endParaRPr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229600" cy="5003165"/>
          </a:xfrm>
          <a:prstGeom prst="rect">
            <a:avLst/>
          </a:prstGeom>
          <a:noFill/>
        </p:spPr>
        <p:txBody>
          <a:bodyPr wrap="none">
            <a:noAutofit/>
            <a:scene3d>
              <a:camera prst="orthographicFront"/>
              <a:lightRig rig="threePt" dir="t"/>
            </a:scene3d>
          </a:bodyPr>
          <a:lstStyle/>
          <a:p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Groups digits into periods: Ones, Thousands, Lakhs.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Commas after every two digits from the right.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Example: 76,23,456 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indent="457200"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Seventy-six lakh twenty-three thousand 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				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 hundred fifty-six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Place Values: TL | L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| TTh | Th | H | T | O 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14400" lvl="2" indent="457200"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 | 6 |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|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| 4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| 5 | 6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spcAft>
                <a:spcPts val="1000"/>
              </a:spcAft>
              <a:defRPr sz="2000"/>
            </a:pP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💡 Let’s Try: </a:t>
            </a:r>
            <a:r>
              <a:rPr lang="en-US"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sz="2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Write the number 5,04,382 in words.</a:t>
            </a:r>
            <a:endParaRPr sz="2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64465" y="217805"/>
            <a:ext cx="8576310" cy="58343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6381115" cy="645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rPr sz="3600"/>
              <a:t>International Place Value System</a:t>
            </a:r>
            <a:endParaRPr sz="360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233410" cy="4591685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/>
          <a:p>
            <a:pPr>
              <a:spcAft>
                <a:spcPts val="1000"/>
              </a:spcAft>
              <a:defRPr sz="2000"/>
            </a:pPr>
            <a:r>
              <a:t>•</a:t>
            </a:r>
            <a:r>
              <a:rPr sz="2800"/>
              <a:t> Groups digits into periods: Ones, Thousands, Millions.</a:t>
            </a:r>
            <a:endParaRPr sz="2800"/>
          </a:p>
          <a:p>
            <a:pPr>
              <a:spcAft>
                <a:spcPts val="1000"/>
              </a:spcAft>
              <a:defRPr sz="2000"/>
            </a:pPr>
            <a:r>
              <a:rPr sz="2800"/>
              <a:t>• Commas after every three digits from the right.</a:t>
            </a:r>
            <a:endParaRPr sz="2800"/>
          </a:p>
          <a:p>
            <a:pPr>
              <a:spcAft>
                <a:spcPts val="1000"/>
              </a:spcAft>
              <a:defRPr sz="2000"/>
            </a:pPr>
            <a:r>
              <a:rPr sz="2800"/>
              <a:t>• Example: 7,623,456 → Seven million six hundred </a:t>
            </a:r>
            <a:endParaRPr sz="2800"/>
          </a:p>
          <a:p>
            <a:pPr>
              <a:spcAft>
                <a:spcPts val="1000"/>
              </a:spcAft>
              <a:defRPr sz="2000"/>
            </a:pPr>
            <a:r>
              <a:rPr sz="2800"/>
              <a:t> twenty-three thousand four hundred fifty-six</a:t>
            </a:r>
            <a:endParaRPr sz="2800"/>
          </a:p>
          <a:p>
            <a:pPr>
              <a:spcAft>
                <a:spcPts val="1000"/>
              </a:spcAft>
              <a:defRPr sz="2000"/>
            </a:pPr>
            <a:r>
              <a:rPr sz="2800"/>
              <a:t>• Place Values: </a:t>
            </a:r>
            <a:r>
              <a:rPr lang="en-US" sz="2800"/>
              <a:t>	</a:t>
            </a:r>
            <a:r>
              <a:rPr sz="2800"/>
              <a:t>M | HTh | TTh | Th | H | T | O </a:t>
            </a:r>
            <a:endParaRPr sz="2800"/>
          </a:p>
          <a:p>
            <a:pPr indent="457200">
              <a:spcAft>
                <a:spcPts val="1000"/>
              </a:spcAft>
              <a:defRPr sz="2000"/>
            </a:pPr>
            <a:r>
              <a:rPr sz="2800"/>
              <a:t> </a:t>
            </a:r>
            <a:r>
              <a:rPr lang="en-US" sz="2800"/>
              <a:t>                       </a:t>
            </a:r>
            <a:r>
              <a:rPr sz="2800"/>
              <a:t>7 | </a:t>
            </a:r>
            <a:r>
              <a:rPr lang="en-US" sz="2800"/>
              <a:t>   </a:t>
            </a:r>
            <a:r>
              <a:rPr sz="2800"/>
              <a:t>6</a:t>
            </a:r>
            <a:r>
              <a:rPr lang="en-US" sz="2800"/>
              <a:t>  </a:t>
            </a:r>
            <a:r>
              <a:rPr sz="2800"/>
              <a:t> |</a:t>
            </a:r>
            <a:r>
              <a:rPr lang="en-US" sz="2800"/>
              <a:t>  </a:t>
            </a:r>
            <a:r>
              <a:rPr sz="2800"/>
              <a:t> 2</a:t>
            </a:r>
            <a:r>
              <a:rPr lang="en-US" sz="2800"/>
              <a:t>  </a:t>
            </a:r>
            <a:r>
              <a:rPr sz="2800"/>
              <a:t> | </a:t>
            </a:r>
            <a:r>
              <a:rPr lang="en-US" sz="2800"/>
              <a:t> </a:t>
            </a:r>
            <a:r>
              <a:rPr sz="2800"/>
              <a:t>3</a:t>
            </a:r>
            <a:r>
              <a:rPr lang="en-US" sz="2800"/>
              <a:t> </a:t>
            </a:r>
            <a:r>
              <a:rPr sz="2800"/>
              <a:t> | </a:t>
            </a:r>
            <a:r>
              <a:rPr lang="en-US" sz="2800"/>
              <a:t> </a:t>
            </a:r>
            <a:r>
              <a:rPr sz="2800"/>
              <a:t>4 | 5 | 6</a:t>
            </a:r>
            <a:endParaRPr sz="2800"/>
          </a:p>
          <a:p>
            <a:pPr>
              <a:spcAft>
                <a:spcPts val="1000"/>
              </a:spcAft>
              <a:defRPr sz="2000"/>
            </a:pPr>
            <a:r>
              <a:rPr sz="2800"/>
              <a:t>🎯 Quick Task: Convert 5,043,821 to the Indian System.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392430" y="492760"/>
            <a:ext cx="8282305" cy="52724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5219065" cy="645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rPr sz="3600"/>
              <a:t>Writing Numbers in Words</a:t>
            </a:r>
            <a:endParaRPr sz="360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239125" cy="4714875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/>
          <a:p>
            <a:pPr>
              <a:spcAft>
                <a:spcPts val="1000"/>
              </a:spcAft>
              <a:defRPr sz="2000"/>
            </a:pPr>
            <a:r>
              <a:rPr sz="3200"/>
              <a:t>Indian: 1,05,555 → One lakh five thousand five</a:t>
            </a:r>
            <a:endParaRPr sz="3200"/>
          </a:p>
          <a:p>
            <a:pPr marL="3200400" lvl="7" indent="457200">
              <a:spcAft>
                <a:spcPts val="1000"/>
              </a:spcAft>
              <a:defRPr sz="2000"/>
            </a:pPr>
            <a:r>
              <a:rPr sz="3200"/>
              <a:t> hundred fifty-five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International: 1,055,555 → One million fifty-five </a:t>
            </a:r>
            <a:endParaRPr sz="3200"/>
          </a:p>
          <a:p>
            <a:pPr marL="2286000" lvl="5" indent="457200">
              <a:spcAft>
                <a:spcPts val="1000"/>
              </a:spcAft>
              <a:defRPr sz="2000"/>
            </a:pPr>
            <a:r>
              <a:rPr sz="3200"/>
              <a:t>thousand five hundred fifty-five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✅ Tip: Read each period and say its name!</a:t>
            </a:r>
            <a:endParaRPr sz="3200"/>
          </a:p>
          <a:p>
            <a:pPr>
              <a:spcAft>
                <a:spcPts val="1000"/>
              </a:spcAft>
              <a:defRPr sz="2000"/>
            </a:pP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📝 Task: Write 9,23,014 in both systems.</a:t>
            </a:r>
            <a:endParaRPr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5250180" cy="645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rPr sz="3600"/>
              <a:t>Successor and Predecessor</a:t>
            </a:r>
            <a:endParaRPr sz="360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442325" cy="52057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spcAft>
                <a:spcPts val="1000"/>
              </a:spcAft>
              <a:defRPr sz="2000"/>
            </a:pPr>
            <a:r>
              <a:t>•</a:t>
            </a:r>
            <a:r>
              <a:rPr sz="3200"/>
              <a:t> Successor = Number after → Add 1 </a:t>
            </a:r>
            <a:endParaRPr sz="3200"/>
          </a:p>
          <a:p>
            <a:pPr marL="3200400" lvl="7" indent="457200">
              <a:spcAft>
                <a:spcPts val="1000"/>
              </a:spcAft>
              <a:defRPr sz="2000"/>
            </a:pPr>
            <a:r>
              <a:rPr sz="3200"/>
              <a:t>(e.g., 999 → 1000)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• Predecessor = Number before → Subtract 1 </a:t>
            </a:r>
            <a:endParaRPr sz="3200"/>
          </a:p>
          <a:p>
            <a:pPr marL="3200400" lvl="7" indent="457200">
              <a:spcAft>
                <a:spcPts val="1000"/>
              </a:spcAft>
              <a:defRPr sz="2000"/>
            </a:pPr>
            <a:r>
              <a:rPr sz="3200"/>
              <a:t>(e.g., 100 → 99)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  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Number     </a:t>
            </a:r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 </a:t>
            </a:r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Predecessor </a:t>
            </a:r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</a:t>
            </a:r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Successor</a:t>
            </a:r>
            <a:endParaRPr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>
              <a:spcAft>
                <a:spcPts val="1000"/>
              </a:spcAft>
              <a:defRPr sz="2000"/>
            </a:pPr>
            <a:r>
              <a:rPr sz="3200"/>
              <a:t>  76,84,893  </a:t>
            </a:r>
            <a:r>
              <a:rPr lang="en-US" sz="3200"/>
              <a:t>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</a:t>
            </a:r>
            <a:r>
              <a:rPr sz="3200"/>
              <a:t> </a:t>
            </a:r>
            <a:r>
              <a:rPr lang="en-US" sz="3200"/>
              <a:t>  </a:t>
            </a:r>
            <a:r>
              <a:rPr sz="3200"/>
              <a:t>76,84,892   </a:t>
            </a:r>
            <a:r>
              <a:rPr lang="en-US" sz="3200"/>
              <a:t>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</a:t>
            </a:r>
            <a:r>
              <a:rPr sz="3200"/>
              <a:t> </a:t>
            </a:r>
            <a:r>
              <a:rPr lang="en-US" sz="3200"/>
              <a:t>   </a:t>
            </a:r>
            <a:r>
              <a:rPr sz="3200"/>
              <a:t>76,84,894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  10,55,556</a:t>
            </a:r>
            <a:r>
              <a:rPr lang="en-US" sz="3200"/>
              <a:t>	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</a:t>
            </a:r>
            <a:r>
              <a:rPr sz="3200"/>
              <a:t> </a:t>
            </a:r>
            <a:r>
              <a:rPr lang="en-US" sz="3200"/>
              <a:t>  </a:t>
            </a:r>
            <a:r>
              <a:rPr sz="3200"/>
              <a:t>10,55,555   </a:t>
            </a:r>
            <a:r>
              <a:rPr lang="en-US" sz="3200"/>
              <a:t>	</a:t>
            </a:r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|</a:t>
            </a:r>
            <a:r>
              <a:rPr sz="3200"/>
              <a:t> </a:t>
            </a:r>
            <a:r>
              <a:rPr lang="en-US" sz="3200"/>
              <a:t>  </a:t>
            </a:r>
            <a:r>
              <a:rPr sz="3200"/>
              <a:t>10,55,557</a:t>
            </a:r>
            <a:endParaRPr sz="3200"/>
          </a:p>
          <a:p>
            <a:pPr>
              <a:spcAft>
                <a:spcPts val="1000"/>
              </a:spcAft>
              <a:defRPr sz="2000"/>
            </a:pPr>
            <a:r>
              <a:rPr sz="3200"/>
              <a:t>🧠 Think: What is the predecessor of 1,00,00,000?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4312920" cy="645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003366"/>
                </a:solidFill>
              </a:defRPr>
            </a:pPr>
            <a:r>
              <a:rPr sz="3600"/>
              <a:t>Consecutive Numbers</a:t>
            </a:r>
            <a:endParaRPr sz="3600"/>
          </a:p>
        </p:txBody>
      </p:sp>
      <p:sp>
        <p:nvSpPr>
          <p:cNvPr id="3" name="TextBox 2"/>
          <p:cNvSpPr txBox="1"/>
          <p:nvPr/>
        </p:nvSpPr>
        <p:spPr>
          <a:xfrm>
            <a:off x="431800" y="1102360"/>
            <a:ext cx="8279765" cy="507746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l"/>
          </a:p>
          <a:p>
            <a:pPr algn="l">
              <a:spcAft>
                <a:spcPts val="1000"/>
              </a:spcAft>
              <a:defRPr sz="2000"/>
            </a:pPr>
            <a:r>
              <a:rPr sz="3600"/>
              <a:t>•</a:t>
            </a:r>
            <a:r>
              <a:t> </a:t>
            </a:r>
            <a:r>
              <a:rPr sz="36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Natural</a:t>
            </a:r>
            <a:r>
              <a:rPr lang="en-US" sz="36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numbers</a:t>
            </a:r>
            <a:r>
              <a:rPr sz="3600"/>
              <a:t>: 1, 2, 3, 4, 5…</a:t>
            </a:r>
            <a:endParaRPr sz="3600"/>
          </a:p>
          <a:p>
            <a:pPr algn="l">
              <a:spcAft>
                <a:spcPts val="1000"/>
              </a:spcAft>
              <a:defRPr sz="2000"/>
            </a:pPr>
            <a:r>
              <a:rPr sz="3600"/>
              <a:t>• </a:t>
            </a: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Even</a:t>
            </a:r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numbers</a:t>
            </a:r>
            <a:r>
              <a:rPr sz="3600"/>
              <a:t>: 2, 4, 6, 8, 10…</a:t>
            </a:r>
            <a:endParaRPr sz="3600"/>
          </a:p>
          <a:p>
            <a:pPr algn="l">
              <a:spcAft>
                <a:spcPts val="1000"/>
              </a:spcAft>
              <a:defRPr sz="2000"/>
            </a:pPr>
            <a:r>
              <a:rPr sz="3600"/>
              <a:t>• </a:t>
            </a:r>
            <a:r>
              <a:rPr sz="36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Odd</a:t>
            </a:r>
            <a:r>
              <a:rPr lang="en-US" sz="36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numbers</a:t>
            </a:r>
            <a:r>
              <a:rPr sz="3600"/>
              <a:t>: 1, 3, 5, 7, 9…</a:t>
            </a:r>
            <a:endParaRPr sz="3600"/>
          </a:p>
          <a:p>
            <a:pPr algn="l">
              <a:spcAft>
                <a:spcPts val="1000"/>
              </a:spcAft>
              <a:defRPr sz="2000"/>
            </a:pPr>
            <a:r>
              <a:rPr sz="3600"/>
              <a:t>• </a:t>
            </a:r>
            <a:r>
              <a:rPr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Multiples of 5</a:t>
            </a:r>
            <a:r>
              <a:rPr sz="3600"/>
              <a:t>: 5, 10, 15, 20…</a:t>
            </a:r>
            <a:endParaRPr sz="3600"/>
          </a:p>
          <a:p>
            <a:pPr algn="l">
              <a:spcAft>
                <a:spcPts val="1000"/>
              </a:spcAft>
              <a:defRPr sz="2000"/>
            </a:pPr>
            <a:r>
              <a:rPr sz="3600"/>
              <a:t>🔢 </a:t>
            </a:r>
            <a:r>
              <a:rPr sz="36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Practice</a:t>
            </a:r>
            <a:r>
              <a:rPr sz="3600"/>
              <a:t>: Write 5 numbers after </a:t>
            </a:r>
            <a:r>
              <a:rPr lang="en-US" sz="3600"/>
              <a:t>9</a:t>
            </a:r>
            <a:r>
              <a:rPr sz="3600"/>
              <a:t>0</a:t>
            </a:r>
            <a:r>
              <a:rPr lang="en-US" sz="3600"/>
              <a:t>5879.</a:t>
            </a:r>
            <a:endParaRPr sz="3600"/>
          </a:p>
          <a:p>
            <a:pPr algn="l">
              <a:spcAft>
                <a:spcPts val="1000"/>
              </a:spcAft>
              <a:defRPr sz="2000"/>
            </a:pPr>
            <a:r>
              <a:rPr lang="en-US" sz="3600"/>
              <a:t>     </a:t>
            </a:r>
            <a:r>
              <a:rPr sz="3600">
                <a:sym typeface="+mn-ea"/>
              </a:rPr>
              <a:t>Write 5</a:t>
            </a:r>
            <a:r>
              <a:rPr lang="en-US" sz="3600">
                <a:sym typeface="+mn-ea"/>
              </a:rPr>
              <a:t> consecutive </a:t>
            </a:r>
            <a:r>
              <a:rPr sz="3600">
                <a:sym typeface="+mn-ea"/>
              </a:rPr>
              <a:t>numbers </a:t>
            </a:r>
            <a:r>
              <a:rPr lang="en-US" sz="3600">
                <a:sym typeface="+mn-ea"/>
              </a:rPr>
              <a:t>of greatest </a:t>
            </a:r>
            <a:endParaRPr lang="en-US" sz="3600">
              <a:sym typeface="+mn-ea"/>
            </a:endParaRPr>
          </a:p>
          <a:p>
            <a:pPr algn="l">
              <a:spcAft>
                <a:spcPts val="1000"/>
              </a:spcAft>
              <a:defRPr sz="2000"/>
            </a:pPr>
            <a:r>
              <a:rPr lang="en-US" sz="3600">
                <a:sym typeface="+mn-ea"/>
              </a:rPr>
              <a:t>     5 digit number.</a:t>
            </a:r>
            <a:endParaRPr lang="en-US" sz="360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rcRect t="16500" b="10685"/>
          <a:stretch>
            <a:fillRect/>
          </a:stretch>
        </p:blipFill>
        <p:spPr>
          <a:xfrm>
            <a:off x="647700" y="817245"/>
            <a:ext cx="7849235" cy="584898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590040" y="256540"/>
            <a:ext cx="5310505" cy="5384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ROUNDING OFF NUMBERS</a:t>
            </a:r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2681</Words>
  <Application>WPS Presentation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The World of Numbers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Uma Santhanam</cp:lastModifiedBy>
  <cp:revision>2</cp:revision>
  <dcterms:created xsi:type="dcterms:W3CDTF">2013-01-27T09:14:00Z</dcterms:created>
  <dcterms:modified xsi:type="dcterms:W3CDTF">2025-07-30T20:46:47Z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47BEC01598684B58BE9BA5C170DA93A9_12</vt:lpwstr>
  </property>
  <property fmtid="{D5CDD505-2E9C-101B-9397-08002B2CF9AE}" pid="3" name="KSOProductBuildVer">
    <vt:lpwstr>1033-12.2.0.21931</vt:lpwstr>
  </property>
</Properties>
</file>