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9" r:id="rId5"/>
    <p:sldId id="260" r:id="rId6"/>
    <p:sldId id="270" r:id="rId7"/>
    <p:sldId id="261" r:id="rId8"/>
    <p:sldId id="271" r:id="rId9"/>
    <p:sldId id="262" r:id="rId10"/>
    <p:sldId id="267" r:id="rId11"/>
    <p:sldId id="272" r:id="rId12"/>
    <p:sldId id="263" r:id="rId13"/>
    <p:sldId id="273" r:id="rId14"/>
    <p:sldId id="264" r:id="rId15"/>
    <p:sldId id="274" r:id="rId16"/>
    <p:sldId id="277" r:id="rId17"/>
    <p:sldId id="265" r:id="rId18"/>
    <p:sldId id="275" r:id="rId19"/>
    <p:sldId id="266" r:id="rId20"/>
    <p:sldId id="268" r:id="rId21"/>
    <p:sldId id="278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Addition and Subtraction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1554" cy="1143000"/>
          </a:xfrm>
          <a:prstGeom prst="rect">
            <a:avLst/>
          </a:prstGeom>
        </p:spPr>
      </p:pic>
      <p:pic>
        <p:nvPicPr>
          <p:cNvPr id="7" name="Content Placeholder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0"/>
            <a:ext cx="1524000" cy="1077576"/>
          </a:xfrm>
          <a:prstGeom prst="rect">
            <a:avLst/>
          </a:prstGeom>
          <a:solidFill>
            <a:schemeClr val="tx1">
              <a:alpha val="66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35075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Subtraction with Blocks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1554" cy="1143000"/>
          </a:xfrm>
          <a:prstGeom prst="rect">
            <a:avLst/>
          </a:prstGeom>
        </p:spPr>
      </p:pic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0"/>
            <a:ext cx="1524000" cy="1077576"/>
          </a:xfrm>
          <a:solidFill>
            <a:schemeClr val="tx1">
              <a:alpha val="66000"/>
            </a:schemeClr>
          </a:solidFill>
        </p:spPr>
      </p:pic>
      <p:sp>
        <p:nvSpPr>
          <p:cNvPr id="5" name="Rectangle 4"/>
          <p:cNvSpPr/>
          <p:nvPr/>
        </p:nvSpPr>
        <p:spPr>
          <a:xfrm>
            <a:off x="4800600" y="2254827"/>
            <a:ext cx="114300" cy="1097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58000" y="2403763"/>
            <a:ext cx="152400" cy="1420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ube 7"/>
          <p:cNvSpPr/>
          <p:nvPr/>
        </p:nvSpPr>
        <p:spPr>
          <a:xfrm>
            <a:off x="838200" y="2303318"/>
            <a:ext cx="609600" cy="6096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909455" y="2289463"/>
            <a:ext cx="519545" cy="5922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2819400" y="2180359"/>
            <a:ext cx="762000" cy="83820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91554" y="1066800"/>
            <a:ext cx="6376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4684                    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-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   1453</a:t>
            </a:r>
          </a:p>
        </p:txBody>
      </p:sp>
      <p:sp>
        <p:nvSpPr>
          <p:cNvPr id="14" name="Cube 13"/>
          <p:cNvSpPr/>
          <p:nvPr/>
        </p:nvSpPr>
        <p:spPr>
          <a:xfrm>
            <a:off x="838200" y="3200400"/>
            <a:ext cx="609600" cy="6096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ube 14"/>
          <p:cNvSpPr/>
          <p:nvPr/>
        </p:nvSpPr>
        <p:spPr>
          <a:xfrm>
            <a:off x="1563625" y="3131128"/>
            <a:ext cx="609600" cy="6096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ube 15"/>
          <p:cNvSpPr/>
          <p:nvPr/>
        </p:nvSpPr>
        <p:spPr>
          <a:xfrm>
            <a:off x="1563625" y="2289463"/>
            <a:ext cx="609600" cy="6096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595255" y="2318904"/>
            <a:ext cx="519545" cy="5922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3505200" y="2209800"/>
            <a:ext cx="762000" cy="83820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909455" y="3004704"/>
            <a:ext cx="519545" cy="5922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>
            <a:off x="2819400" y="2895600"/>
            <a:ext cx="762000" cy="83820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671455" y="3004704"/>
            <a:ext cx="519545" cy="5922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3581400" y="2895600"/>
            <a:ext cx="762000" cy="83820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2909455" y="3766704"/>
            <a:ext cx="519545" cy="5922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671455" y="3766704"/>
            <a:ext cx="519545" cy="5922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/>
          <p:nvPr/>
        </p:nvCxnSpPr>
        <p:spPr>
          <a:xfrm>
            <a:off x="762000" y="2254827"/>
            <a:ext cx="762000" cy="716973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648200" y="2362200"/>
            <a:ext cx="457200" cy="99060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5105400" y="2286000"/>
            <a:ext cx="114300" cy="1097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>
            <a:off x="4953000" y="2393373"/>
            <a:ext cx="457200" cy="99060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5486400" y="2286000"/>
            <a:ext cx="114300" cy="1097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/>
          <p:nvPr/>
        </p:nvCxnSpPr>
        <p:spPr>
          <a:xfrm>
            <a:off x="5334000" y="2393373"/>
            <a:ext cx="457200" cy="99060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4800600" y="3474027"/>
            <a:ext cx="114300" cy="1097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/>
          <p:nvPr/>
        </p:nvCxnSpPr>
        <p:spPr>
          <a:xfrm>
            <a:off x="4648200" y="3581400"/>
            <a:ext cx="457200" cy="99060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5105400" y="3505200"/>
            <a:ext cx="114300" cy="1097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5486400" y="3505200"/>
            <a:ext cx="114300" cy="1097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5791200" y="2331027"/>
            <a:ext cx="114300" cy="1097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Connector 44"/>
          <p:cNvCxnSpPr/>
          <p:nvPr/>
        </p:nvCxnSpPr>
        <p:spPr>
          <a:xfrm>
            <a:off x="5638800" y="2438400"/>
            <a:ext cx="457200" cy="99060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5829300" y="3505200"/>
            <a:ext cx="114300" cy="1097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7162800" y="2438400"/>
            <a:ext cx="152400" cy="1420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858000" y="2677391"/>
            <a:ext cx="152400" cy="1420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6858000" y="2982191"/>
            <a:ext cx="152400" cy="1420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/>
          <p:cNvCxnSpPr/>
          <p:nvPr/>
        </p:nvCxnSpPr>
        <p:spPr>
          <a:xfrm>
            <a:off x="6781800" y="2405496"/>
            <a:ext cx="304800" cy="109104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7086600" y="2481696"/>
            <a:ext cx="304800" cy="109104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6781800" y="2710296"/>
            <a:ext cx="304800" cy="109104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467600" y="3321627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_</a:t>
            </a:r>
            <a:endParaRPr lang="en-US" sz="2000" b="1" dirty="0"/>
          </a:p>
        </p:txBody>
      </p:sp>
      <p:cxnSp>
        <p:nvCxnSpPr>
          <p:cNvPr id="54" name="Straight Connector 53"/>
          <p:cNvCxnSpPr/>
          <p:nvPr/>
        </p:nvCxnSpPr>
        <p:spPr>
          <a:xfrm>
            <a:off x="545777" y="5638800"/>
            <a:ext cx="791242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838200" y="49530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</a:t>
            </a:r>
            <a:r>
              <a:rPr lang="en-US" sz="2400" b="1" dirty="0" smtClean="0"/>
              <a:t>1                           4                        5                       3</a:t>
            </a:r>
            <a:endParaRPr lang="en-US" sz="24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860714" y="1624656"/>
            <a:ext cx="701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        </a:t>
            </a:r>
            <a:r>
              <a:rPr lang="en-US" dirty="0">
                <a:latin typeface="Arial" pitchFamily="34" charset="0"/>
                <a:cs typeface="Arial" pitchFamily="34" charset="0"/>
              </a:rPr>
              <a:t>H             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      T                         O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7162800" y="57867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 </a:t>
            </a:r>
            <a:r>
              <a:rPr lang="en-US" sz="2400" b="1" dirty="0"/>
              <a:t>1</a:t>
            </a:r>
            <a:r>
              <a:rPr lang="en-US" sz="2400" b="1" smtClean="0"/>
              <a:t>                                      </a:t>
            </a:r>
            <a:endParaRPr lang="en-US" sz="24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5410200" y="5791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2400" b="1" dirty="0"/>
              <a:t>3</a:t>
            </a:r>
            <a:r>
              <a:rPr lang="en-US" sz="2400" b="1" dirty="0" smtClean="0"/>
              <a:t>                                    </a:t>
            </a:r>
            <a:endParaRPr lang="en-US" sz="2400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3505200" y="5715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2400" b="1" dirty="0" smtClean="0"/>
              <a:t>2                                      </a:t>
            </a:r>
            <a:endParaRPr lang="en-US" sz="24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1447800" y="5715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2400" b="1" dirty="0"/>
              <a:t>3</a:t>
            </a:r>
            <a:r>
              <a:rPr lang="en-US" sz="2400" b="1" dirty="0" smtClean="0"/>
              <a:t>                                     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742758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4" grpId="0" animBg="1"/>
      <p:bldP spid="15" grpId="0" animBg="1"/>
      <p:bldP spid="16" grpId="0" animBg="1"/>
      <p:bldP spid="18" grpId="0" animBg="1"/>
      <p:bldP spid="20" grpId="0" animBg="1"/>
      <p:bldP spid="22" grpId="0" animBg="1"/>
      <p:bldP spid="24" grpId="0" animBg="1"/>
      <p:bldP spid="26" grpId="0" animBg="1"/>
      <p:bldP spid="33" grpId="0" animBg="1"/>
      <p:bldP spid="35" grpId="0" animBg="1"/>
      <p:bldP spid="37" grpId="0" animBg="1"/>
      <p:bldP spid="39" grpId="0" animBg="1"/>
      <p:bldP spid="41" grpId="0" animBg="1"/>
      <p:bldP spid="44" grpId="0" animBg="1"/>
      <p:bldP spid="46" grpId="0" animBg="1"/>
      <p:bldP spid="47" grpId="0" animBg="1"/>
      <p:bldP spid="48" grpId="0" animBg="1"/>
      <p:bldP spid="49" grpId="0" animBg="1"/>
      <p:bldP spid="53" grpId="0"/>
      <p:bldP spid="55" grpId="0"/>
      <p:bldP spid="57" grpId="0"/>
      <p:bldP spid="58" grpId="0"/>
      <p:bldP spid="59" grpId="0"/>
      <p:bldP spid="60" grpId="0"/>
      <p:bldP spid="6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1554" cy="1143000"/>
          </a:xfrm>
          <a:prstGeom prst="rect">
            <a:avLst/>
          </a:prstGeom>
        </p:spPr>
      </p:pic>
      <p:pic>
        <p:nvPicPr>
          <p:cNvPr id="5" name="Content Placeholder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0"/>
            <a:ext cx="1524000" cy="1077576"/>
          </a:xfrm>
          <a:prstGeom prst="rect">
            <a:avLst/>
          </a:prstGeom>
          <a:solidFill>
            <a:schemeClr val="tx1">
              <a:alpha val="66000"/>
            </a:schemeClr>
          </a:solidFill>
        </p:spPr>
      </p:pic>
      <p:sp>
        <p:nvSpPr>
          <p:cNvPr id="7" name="Rectangle 6"/>
          <p:cNvSpPr/>
          <p:nvPr/>
        </p:nvSpPr>
        <p:spPr>
          <a:xfrm>
            <a:off x="2919928" y="2743200"/>
            <a:ext cx="36307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THANK YOU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970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Subtraction without Re-grouping</a:t>
            </a:r>
            <a:endParaRPr lang="en-US" sz="3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1554" cy="1143000"/>
          </a:xfrm>
          <a:prstGeom prst="rect">
            <a:avLst/>
          </a:prstGeom>
        </p:spPr>
      </p:pic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0"/>
            <a:ext cx="1524000" cy="1077576"/>
          </a:xfrm>
          <a:solidFill>
            <a:schemeClr val="tx1">
              <a:alpha val="66000"/>
            </a:schemeClr>
          </a:solidFill>
        </p:spPr>
      </p:pic>
      <p:sp>
        <p:nvSpPr>
          <p:cNvPr id="5" name="TextBox 4"/>
          <p:cNvSpPr txBox="1"/>
          <p:nvPr/>
        </p:nvSpPr>
        <p:spPr>
          <a:xfrm>
            <a:off x="1143000" y="149099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8755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- 605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77636" y="4038600"/>
            <a:ext cx="2223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9846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-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5424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4600" y="213360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             H                 T                O</a:t>
            </a:r>
            <a:r>
              <a:rPr lang="en-US" dirty="0" smtClean="0"/>
              <a:t>                                                        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590800" y="4509655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             H                 T                O</a:t>
            </a:r>
            <a:r>
              <a:rPr lang="en-US" dirty="0" smtClean="0"/>
              <a:t>                                                          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248400" y="26670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29200" y="2678668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10000" y="2678668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7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667000" y="2678668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8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48400" y="30480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029200" y="3059668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10000" y="3059668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781800" y="286333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_</a:t>
            </a:r>
            <a:endParaRPr lang="en-US" b="1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2590800" y="3521333"/>
            <a:ext cx="419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248400" y="3565267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029200" y="3576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810000" y="3576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667000" y="3576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8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248400" y="49530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29200" y="4964668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810000" y="4964668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8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67000" y="4964668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9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248400" y="53340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029200" y="5345668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810000" y="5345668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6781800" y="514933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_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2590800" y="5807333"/>
            <a:ext cx="419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248400" y="5851267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029200" y="5862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810000" y="5862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667000" y="5862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667000" y="53340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5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6717" y="1126130"/>
            <a:ext cx="933883" cy="1161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6729" y="5791646"/>
            <a:ext cx="1200150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6717" y="2344221"/>
            <a:ext cx="933883" cy="78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037" y="3358149"/>
            <a:ext cx="824563" cy="810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3899" y="4230643"/>
            <a:ext cx="626701" cy="760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6729" y="5059713"/>
            <a:ext cx="861039" cy="696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9824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8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3" grpId="0"/>
      <p:bldP spid="34" grpId="0"/>
      <p:bldP spid="35" grpId="0"/>
      <p:bldP spid="36" grpId="0"/>
      <p:bldP spid="3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1554" cy="1143000"/>
          </a:xfrm>
          <a:prstGeom prst="rect">
            <a:avLst/>
          </a:prstGeom>
        </p:spPr>
      </p:pic>
      <p:pic>
        <p:nvPicPr>
          <p:cNvPr id="5" name="Content Placeholder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0"/>
            <a:ext cx="1524000" cy="1077576"/>
          </a:xfrm>
          <a:prstGeom prst="rect">
            <a:avLst/>
          </a:prstGeom>
          <a:solidFill>
            <a:schemeClr val="tx1">
              <a:alpha val="66000"/>
            </a:schemeClr>
          </a:solidFill>
        </p:spPr>
      </p:pic>
      <p:sp>
        <p:nvSpPr>
          <p:cNvPr id="7" name="Rectangle 6"/>
          <p:cNvSpPr/>
          <p:nvPr/>
        </p:nvSpPr>
        <p:spPr>
          <a:xfrm>
            <a:off x="2919928" y="2743200"/>
            <a:ext cx="36307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THANK YOU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970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Subtraction with Re-Grouping</a:t>
            </a:r>
            <a:endParaRPr lang="en-US" sz="3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1554" cy="1143000"/>
          </a:xfrm>
          <a:prstGeom prst="rect">
            <a:avLst/>
          </a:prstGeom>
        </p:spPr>
      </p:pic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0"/>
            <a:ext cx="1524000" cy="1077576"/>
          </a:xfrm>
          <a:solidFill>
            <a:schemeClr val="tx1">
              <a:alpha val="66000"/>
            </a:schemeClr>
          </a:solidFill>
        </p:spPr>
      </p:pic>
      <p:sp>
        <p:nvSpPr>
          <p:cNvPr id="5" name="TextBox 4"/>
          <p:cNvSpPr txBox="1"/>
          <p:nvPr/>
        </p:nvSpPr>
        <p:spPr>
          <a:xfrm>
            <a:off x="1143000" y="149099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9220 - 6885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05345" y="3972580"/>
            <a:ext cx="2223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7172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-  1348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4600" y="213360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             H                 T                O</a:t>
            </a:r>
            <a:r>
              <a:rPr lang="en-US" dirty="0" smtClean="0"/>
              <a:t>                                                        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590800" y="4509655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             H                 T                O</a:t>
            </a:r>
            <a:r>
              <a:rPr lang="en-US" dirty="0" smtClean="0"/>
              <a:t>                                                          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248400" y="26670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29200" y="2678668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10000" y="2678668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667000" y="2678668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9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48400" y="30480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029200" y="3059668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8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10000" y="3059668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8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781800" y="286333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_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590800" y="3521333"/>
            <a:ext cx="419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248400" y="3565267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5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029200" y="3576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810000" y="3576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667000" y="357693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 </a:t>
            </a:r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6248400" y="49530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29200" y="4964668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7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810000" y="4964668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67000" y="4964668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7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248400" y="53340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8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029200" y="5345668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810000" y="5345668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781800" y="514933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-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2590800" y="5807333"/>
            <a:ext cx="419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248400" y="5851267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029200" y="5862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810000" y="5862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8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667000" y="5862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5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667000" y="53340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667000" y="30480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049982" y="23577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657600" y="49485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667000" y="47244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6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105400" y="2819400"/>
            <a:ext cx="152400" cy="184666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096000" y="26625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1</a:t>
            </a:r>
          </a:p>
        </p:txBody>
      </p:sp>
      <p:pic>
        <p:nvPicPr>
          <p:cNvPr id="4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523672"/>
            <a:ext cx="1200150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4613" y="2425575"/>
            <a:ext cx="1563323" cy="1084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4439" y="3548473"/>
            <a:ext cx="1091911" cy="1188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9" name="Straight Connector 48"/>
          <p:cNvCxnSpPr/>
          <p:nvPr/>
        </p:nvCxnSpPr>
        <p:spPr>
          <a:xfrm>
            <a:off x="3886200" y="2819400"/>
            <a:ext cx="152400" cy="184666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953000" y="23622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810000" y="24384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1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2743200" y="2819400"/>
            <a:ext cx="152400" cy="184666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2667000" y="24384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8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733800" y="24384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1</a:t>
            </a:r>
          </a:p>
        </p:txBody>
      </p:sp>
      <p:cxnSp>
        <p:nvCxnSpPr>
          <p:cNvPr id="55" name="Straight Connector 54"/>
          <p:cNvCxnSpPr/>
          <p:nvPr/>
        </p:nvCxnSpPr>
        <p:spPr>
          <a:xfrm>
            <a:off x="5105400" y="5105400"/>
            <a:ext cx="152400" cy="184666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029200" y="47244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096000" y="49485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1</a:t>
            </a:r>
          </a:p>
        </p:txBody>
      </p:sp>
      <p:cxnSp>
        <p:nvCxnSpPr>
          <p:cNvPr id="58" name="Straight Connector 57"/>
          <p:cNvCxnSpPr/>
          <p:nvPr/>
        </p:nvCxnSpPr>
        <p:spPr>
          <a:xfrm>
            <a:off x="2743200" y="5105400"/>
            <a:ext cx="152400" cy="184666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9824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9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6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5" grpId="0"/>
      <p:bldP spid="50" grpId="0"/>
      <p:bldP spid="51" grpId="0"/>
      <p:bldP spid="53" grpId="0"/>
      <p:bldP spid="54" grpId="0"/>
      <p:bldP spid="56" grpId="0"/>
      <p:bldP spid="5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1554" cy="1143000"/>
          </a:xfrm>
          <a:prstGeom prst="rect">
            <a:avLst/>
          </a:prstGeom>
        </p:spPr>
      </p:pic>
      <p:pic>
        <p:nvPicPr>
          <p:cNvPr id="5" name="Content Placeholder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0"/>
            <a:ext cx="1524000" cy="1077576"/>
          </a:xfrm>
          <a:prstGeom prst="rect">
            <a:avLst/>
          </a:prstGeom>
          <a:solidFill>
            <a:schemeClr val="tx1">
              <a:alpha val="66000"/>
            </a:schemeClr>
          </a:solidFill>
        </p:spPr>
      </p:pic>
      <p:sp>
        <p:nvSpPr>
          <p:cNvPr id="7" name="Rectangle 6"/>
          <p:cNvSpPr/>
          <p:nvPr/>
        </p:nvSpPr>
        <p:spPr>
          <a:xfrm>
            <a:off x="2919928" y="2743200"/>
            <a:ext cx="36307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THANK YOU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970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Estimation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1554" cy="1143000"/>
          </a:xfrm>
          <a:prstGeom prst="rect">
            <a:avLst/>
          </a:prstGeom>
        </p:spPr>
      </p:pic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0"/>
            <a:ext cx="1524000" cy="1077576"/>
          </a:xfrm>
          <a:solidFill>
            <a:schemeClr val="tx1">
              <a:alpha val="66000"/>
            </a:schemeClr>
          </a:solidFill>
        </p:spPr>
      </p:pic>
      <p:sp>
        <p:nvSpPr>
          <p:cNvPr id="3" name="TextBox 2"/>
          <p:cNvSpPr txBox="1"/>
          <p:nvPr/>
        </p:nvSpPr>
        <p:spPr>
          <a:xfrm>
            <a:off x="457200" y="1600200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Estimate the sum of 1079 and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4873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2214265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Rounding off  1079 – highest place(thousands)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" y="282833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79 –   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61068" y="2675930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Number  &lt; 5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81800" y="3232022"/>
            <a:ext cx="2511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Number  &gt;= 5 ; +1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00200" y="2819400"/>
            <a:ext cx="266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 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52600" y="2819400"/>
            <a:ext cx="266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0   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05000" y="2819400"/>
            <a:ext cx="266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0   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57400" y="2819400"/>
            <a:ext cx="266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0   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5777" y="3689498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Rounding off  4873 – highest place(hundreds)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2000" y="4283333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73 –   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52600" y="4274403"/>
            <a:ext cx="266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5   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05000" y="4274403"/>
            <a:ext cx="266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0   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57400" y="4274403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00   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09599" y="4038600"/>
            <a:ext cx="5334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itchFamily="34" charset="0"/>
                <a:cs typeface="Arial" pitchFamily="34" charset="0"/>
              </a:rPr>
              <a:t>+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1    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0" y="4936867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             H                 T                O</a:t>
            </a:r>
            <a:r>
              <a:rPr lang="en-US" dirty="0" smtClean="0"/>
              <a:t>                                                         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733800" y="5470267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514600" y="5481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295400" y="5481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52400" y="5481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733800" y="5851267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514600" y="5862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295400" y="5862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267200" y="5666601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76200" y="6324600"/>
            <a:ext cx="419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876800" y="4936867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             H                 T                O</a:t>
            </a:r>
            <a:r>
              <a:rPr lang="en-US" dirty="0" smtClean="0"/>
              <a:t>                                                         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8534400" y="5470267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9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315200" y="5481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7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096000" y="5481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53000" y="5481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534400" y="5851267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315200" y="5862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7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096000" y="5862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763000" y="5666601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cxnSp>
        <p:nvCxnSpPr>
          <p:cNvPr id="44" name="Straight Connector 43"/>
          <p:cNvCxnSpPr/>
          <p:nvPr/>
        </p:nvCxnSpPr>
        <p:spPr>
          <a:xfrm>
            <a:off x="4876800" y="6324600"/>
            <a:ext cx="419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733800" y="6243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514600" y="62484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295400" y="62484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52400" y="62484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8534400" y="62484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315200" y="625286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5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096000" y="625286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9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953000" y="625286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5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52400" y="58674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5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953000" y="58674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315200" y="51816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096000" y="51816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514432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2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  <p:bldP spid="5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3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54" grpId="0"/>
      <p:bldP spid="55" grpId="0"/>
      <p:bldP spid="56" grpId="0"/>
      <p:bldP spid="57" grpId="0"/>
      <p:bldP spid="66" grpId="0"/>
      <p:bldP spid="67" grpId="0"/>
      <p:bldP spid="68" grpId="0"/>
      <p:bldP spid="69" grpId="0"/>
      <p:bldP spid="60" grpId="0"/>
      <p:bldP spid="70" grpId="0"/>
      <p:bldP spid="71" grpId="0"/>
      <p:bldP spid="7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Estimation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1554" cy="1143000"/>
          </a:xfrm>
          <a:prstGeom prst="rect">
            <a:avLst/>
          </a:prstGeom>
        </p:spPr>
      </p:pic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0"/>
            <a:ext cx="1524000" cy="1077576"/>
          </a:xfrm>
          <a:solidFill>
            <a:schemeClr val="tx1">
              <a:alpha val="66000"/>
            </a:schemeClr>
          </a:solidFill>
        </p:spPr>
      </p:pic>
      <p:sp>
        <p:nvSpPr>
          <p:cNvPr id="3" name="TextBox 2"/>
          <p:cNvSpPr txBox="1"/>
          <p:nvPr/>
        </p:nvSpPr>
        <p:spPr>
          <a:xfrm>
            <a:off x="457200" y="1600200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Estimate the difference of 3487  and 679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2214265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Rounding off  3487 – highest place(thousands)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" y="282833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87 –   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61068" y="2675930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Number  &lt; 5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81800" y="3232022"/>
            <a:ext cx="2511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Number  &gt;= 5 ; +1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00200" y="2819400"/>
            <a:ext cx="266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3   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52600" y="2819400"/>
            <a:ext cx="266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0   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05000" y="2819400"/>
            <a:ext cx="266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0   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57400" y="2819400"/>
            <a:ext cx="266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0   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5777" y="3689498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Rounding off  679 – highest place(hundreds)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2000" y="4283333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9 –   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52600" y="4274403"/>
            <a:ext cx="266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7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 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05000" y="4274403"/>
            <a:ext cx="266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0   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57400" y="4274403"/>
            <a:ext cx="266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0   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09599" y="4038600"/>
            <a:ext cx="5334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itchFamily="34" charset="0"/>
                <a:cs typeface="Arial" pitchFamily="34" charset="0"/>
              </a:rPr>
              <a:t>+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1    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0" y="4936867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             H                 T                O</a:t>
            </a:r>
            <a:r>
              <a:rPr lang="en-US" dirty="0" smtClean="0"/>
              <a:t>                                                         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733800" y="5470267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514600" y="5481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295400" y="5481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52400" y="5481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733800" y="5851267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514600" y="5862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295400" y="5862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7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267200" y="5666601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_</a:t>
            </a:r>
            <a:endParaRPr lang="en-US" b="1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76200" y="6324600"/>
            <a:ext cx="419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876800" y="4936867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             H                 T                O</a:t>
            </a:r>
            <a:r>
              <a:rPr lang="en-US" dirty="0" smtClean="0"/>
              <a:t>                                                         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8534400" y="5470267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7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315200" y="5481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8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096000" y="5481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53000" y="5481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534400" y="5851267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9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315200" y="5862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7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096000" y="5862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763000" y="5666601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_</a:t>
            </a:r>
            <a:endParaRPr lang="en-US" b="1" dirty="0"/>
          </a:p>
        </p:txBody>
      </p:sp>
      <p:cxnSp>
        <p:nvCxnSpPr>
          <p:cNvPr id="44" name="Straight Connector 43"/>
          <p:cNvCxnSpPr/>
          <p:nvPr/>
        </p:nvCxnSpPr>
        <p:spPr>
          <a:xfrm>
            <a:off x="4876800" y="6324600"/>
            <a:ext cx="419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28600" y="5666601"/>
            <a:ext cx="228600" cy="184666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152400" y="5188803"/>
            <a:ext cx="266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2   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143000" y="54864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733800" y="6243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514600" y="62484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295400" y="62484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52400" y="62484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7315200" y="5638800"/>
            <a:ext cx="304800" cy="138499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7315200" y="52578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7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8382000" y="5481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cxnSp>
        <p:nvCxnSpPr>
          <p:cNvPr id="63" name="Straight Connector 62"/>
          <p:cNvCxnSpPr/>
          <p:nvPr/>
        </p:nvCxnSpPr>
        <p:spPr>
          <a:xfrm>
            <a:off x="5029200" y="5652701"/>
            <a:ext cx="304800" cy="138499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953000" y="52578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943600" y="5481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8534400" y="62484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8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315200" y="625286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096000" y="625286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8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953000" y="625286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559824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3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  <p:bldP spid="5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3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51" grpId="0"/>
      <p:bldP spid="53" grpId="0"/>
      <p:bldP spid="54" grpId="0"/>
      <p:bldP spid="55" grpId="0"/>
      <p:bldP spid="56" grpId="0"/>
      <p:bldP spid="57" grpId="0"/>
      <p:bldP spid="61" grpId="0"/>
      <p:bldP spid="62" grpId="0"/>
      <p:bldP spid="64" grpId="0"/>
      <p:bldP spid="65" grpId="0"/>
      <p:bldP spid="66" grpId="0"/>
      <p:bldP spid="67" grpId="0"/>
      <p:bldP spid="68" grpId="0"/>
      <p:bldP spid="6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1554" cy="1143000"/>
          </a:xfrm>
          <a:prstGeom prst="rect">
            <a:avLst/>
          </a:prstGeom>
        </p:spPr>
      </p:pic>
      <p:pic>
        <p:nvPicPr>
          <p:cNvPr id="5" name="Content Placeholder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0"/>
            <a:ext cx="1524000" cy="1077576"/>
          </a:xfrm>
          <a:prstGeom prst="rect">
            <a:avLst/>
          </a:prstGeom>
          <a:solidFill>
            <a:schemeClr val="tx1">
              <a:alpha val="66000"/>
            </a:schemeClr>
          </a:solidFill>
        </p:spPr>
      </p:pic>
      <p:sp>
        <p:nvSpPr>
          <p:cNvPr id="7" name="Rectangle 6"/>
          <p:cNvSpPr/>
          <p:nvPr/>
        </p:nvSpPr>
        <p:spPr>
          <a:xfrm>
            <a:off x="2919928" y="2743200"/>
            <a:ext cx="36307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THANK YOU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970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010400" cy="1143000"/>
          </a:xfrm>
        </p:spPr>
        <p:txBody>
          <a:bodyPr/>
          <a:lstStyle/>
          <a:p>
            <a:r>
              <a:rPr lang="en-US" dirty="0" smtClean="0"/>
              <a:t>Inverse Relationship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1554" cy="1143000"/>
          </a:xfrm>
          <a:prstGeom prst="rect">
            <a:avLst/>
          </a:prstGeom>
        </p:spPr>
      </p:pic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0"/>
            <a:ext cx="1524000" cy="1077576"/>
          </a:xfrm>
          <a:solidFill>
            <a:schemeClr val="tx1">
              <a:alpha val="66000"/>
            </a:schemeClr>
          </a:solidFill>
        </p:spPr>
      </p:pic>
      <p:sp>
        <p:nvSpPr>
          <p:cNvPr id="3" name="TextBox 2"/>
          <p:cNvSpPr txBox="1"/>
          <p:nvPr/>
        </p:nvSpPr>
        <p:spPr>
          <a:xfrm>
            <a:off x="457200" y="1447800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4, 9 and 5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>
            <a:off x="2590800" y="1709410"/>
            <a:ext cx="2438400" cy="15341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7600" y="1786354"/>
            <a:ext cx="584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767954" y="2895600"/>
            <a:ext cx="584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20554" y="2907268"/>
            <a:ext cx="584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3810000"/>
            <a:ext cx="3328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Addition Fact :   4+5 = </a:t>
            </a:r>
            <a:r>
              <a:rPr lang="en-US" sz="2400" b="1" dirty="0" smtClean="0">
                <a:solidFill>
                  <a:srgbClr val="FF0000"/>
                </a:solidFill>
              </a:rPr>
              <a:t>9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48115" y="4343400"/>
            <a:ext cx="34356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Subtraction Fact 1:  </a:t>
            </a:r>
            <a:r>
              <a:rPr lang="en-US" sz="2400" b="1" dirty="0" smtClean="0">
                <a:solidFill>
                  <a:srgbClr val="FF0000"/>
                </a:solidFill>
              </a:rPr>
              <a:t>9</a:t>
            </a:r>
            <a:r>
              <a:rPr lang="en-US" sz="2400" dirty="0" smtClean="0"/>
              <a:t>-4 =5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975824" y="5008326"/>
            <a:ext cx="33667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Subtraction Fact 2:  </a:t>
            </a:r>
            <a:r>
              <a:rPr lang="en-US" sz="2400" b="1" dirty="0" smtClean="0">
                <a:solidFill>
                  <a:srgbClr val="FF0000"/>
                </a:solidFill>
              </a:rPr>
              <a:t>9</a:t>
            </a:r>
            <a:r>
              <a:rPr lang="en-US" sz="2400" dirty="0" smtClean="0"/>
              <a:t>-5=4</a:t>
            </a:r>
            <a:endParaRPr lang="en-US" sz="2400" dirty="0"/>
          </a:p>
        </p:txBody>
      </p:sp>
      <p:sp>
        <p:nvSpPr>
          <p:cNvPr id="13" name="Flowchart: Collate 12"/>
          <p:cNvSpPr/>
          <p:nvPr/>
        </p:nvSpPr>
        <p:spPr>
          <a:xfrm>
            <a:off x="4800600" y="3657996"/>
            <a:ext cx="304800" cy="497532"/>
          </a:xfrm>
          <a:prstGeom prst="flowChartCol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lowchart: Collate 15"/>
          <p:cNvSpPr/>
          <p:nvPr/>
        </p:nvSpPr>
        <p:spPr>
          <a:xfrm>
            <a:off x="5181600" y="3657600"/>
            <a:ext cx="304800" cy="497532"/>
          </a:xfrm>
          <a:prstGeom prst="flowChartCol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Flowchart: Collate 16"/>
          <p:cNvSpPr/>
          <p:nvPr/>
        </p:nvSpPr>
        <p:spPr>
          <a:xfrm>
            <a:off x="5562600" y="3657600"/>
            <a:ext cx="304800" cy="497532"/>
          </a:xfrm>
          <a:prstGeom prst="flowChartCol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Flowchart: Collate 17"/>
          <p:cNvSpPr/>
          <p:nvPr/>
        </p:nvSpPr>
        <p:spPr>
          <a:xfrm>
            <a:off x="5943600" y="3657600"/>
            <a:ext cx="304800" cy="497532"/>
          </a:xfrm>
          <a:prstGeom prst="flowChartCol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324600" y="36576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+</a:t>
            </a:r>
            <a:endParaRPr lang="en-US" sz="2400" dirty="0"/>
          </a:p>
        </p:txBody>
      </p:sp>
      <p:sp>
        <p:nvSpPr>
          <p:cNvPr id="20" name="Flowchart: Collate 19"/>
          <p:cNvSpPr/>
          <p:nvPr/>
        </p:nvSpPr>
        <p:spPr>
          <a:xfrm>
            <a:off x="6629400" y="3657996"/>
            <a:ext cx="304800" cy="497532"/>
          </a:xfrm>
          <a:prstGeom prst="flowChartCol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Flowchart: Collate 20"/>
          <p:cNvSpPr/>
          <p:nvPr/>
        </p:nvSpPr>
        <p:spPr>
          <a:xfrm>
            <a:off x="7010400" y="3657600"/>
            <a:ext cx="304800" cy="497532"/>
          </a:xfrm>
          <a:prstGeom prst="flowChartCol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Flowchart: Collate 21"/>
          <p:cNvSpPr/>
          <p:nvPr/>
        </p:nvSpPr>
        <p:spPr>
          <a:xfrm>
            <a:off x="7391400" y="3657600"/>
            <a:ext cx="304800" cy="497532"/>
          </a:xfrm>
          <a:prstGeom prst="flowChartCol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Flowchart: Collate 22"/>
          <p:cNvSpPr/>
          <p:nvPr/>
        </p:nvSpPr>
        <p:spPr>
          <a:xfrm>
            <a:off x="7772400" y="3657600"/>
            <a:ext cx="304800" cy="497532"/>
          </a:xfrm>
          <a:prstGeom prst="flowChartCol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Flowchart: Collate 23"/>
          <p:cNvSpPr/>
          <p:nvPr/>
        </p:nvSpPr>
        <p:spPr>
          <a:xfrm>
            <a:off x="8153400" y="3657600"/>
            <a:ext cx="304800" cy="497532"/>
          </a:xfrm>
          <a:prstGeom prst="flowChartCol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Flowchart: Collate 24"/>
          <p:cNvSpPr/>
          <p:nvPr/>
        </p:nvSpPr>
        <p:spPr>
          <a:xfrm>
            <a:off x="4800600" y="4455468"/>
            <a:ext cx="304800" cy="497532"/>
          </a:xfrm>
          <a:prstGeom prst="flowChartCol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Flowchart: Collate 25"/>
          <p:cNvSpPr/>
          <p:nvPr/>
        </p:nvSpPr>
        <p:spPr>
          <a:xfrm>
            <a:off x="5181600" y="4455072"/>
            <a:ext cx="304800" cy="497532"/>
          </a:xfrm>
          <a:prstGeom prst="flowChartCol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Flowchart: Collate 26"/>
          <p:cNvSpPr/>
          <p:nvPr/>
        </p:nvSpPr>
        <p:spPr>
          <a:xfrm>
            <a:off x="5562600" y="4455072"/>
            <a:ext cx="304800" cy="497532"/>
          </a:xfrm>
          <a:prstGeom prst="flowChartCol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Flowchart: Collate 27"/>
          <p:cNvSpPr/>
          <p:nvPr/>
        </p:nvSpPr>
        <p:spPr>
          <a:xfrm>
            <a:off x="5943600" y="4455072"/>
            <a:ext cx="304800" cy="497532"/>
          </a:xfrm>
          <a:prstGeom prst="flowChartCol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Flowchart: Collate 28"/>
          <p:cNvSpPr/>
          <p:nvPr/>
        </p:nvSpPr>
        <p:spPr>
          <a:xfrm>
            <a:off x="6324600" y="4455468"/>
            <a:ext cx="304800" cy="497532"/>
          </a:xfrm>
          <a:prstGeom prst="flowChartCol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Flowchart: Collate 29"/>
          <p:cNvSpPr/>
          <p:nvPr/>
        </p:nvSpPr>
        <p:spPr>
          <a:xfrm>
            <a:off x="6705600" y="4455072"/>
            <a:ext cx="304800" cy="497532"/>
          </a:xfrm>
          <a:prstGeom prst="flowChartCol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Flowchart: Collate 30"/>
          <p:cNvSpPr/>
          <p:nvPr/>
        </p:nvSpPr>
        <p:spPr>
          <a:xfrm>
            <a:off x="7086600" y="4455072"/>
            <a:ext cx="304800" cy="497532"/>
          </a:xfrm>
          <a:prstGeom prst="flowChartCol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Flowchart: Collate 31"/>
          <p:cNvSpPr/>
          <p:nvPr/>
        </p:nvSpPr>
        <p:spPr>
          <a:xfrm>
            <a:off x="7467600" y="4455072"/>
            <a:ext cx="304800" cy="497532"/>
          </a:xfrm>
          <a:prstGeom prst="flowChartCol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Flowchart: Collate 32"/>
          <p:cNvSpPr/>
          <p:nvPr/>
        </p:nvSpPr>
        <p:spPr>
          <a:xfrm>
            <a:off x="7848600" y="4455072"/>
            <a:ext cx="304800" cy="497532"/>
          </a:xfrm>
          <a:prstGeom prst="flowChartCol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7848600" y="4574232"/>
            <a:ext cx="304800" cy="23083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467600" y="4572000"/>
            <a:ext cx="304800" cy="23083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086600" y="4572000"/>
            <a:ext cx="304800" cy="23083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705600" y="4572000"/>
            <a:ext cx="304800" cy="23083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9824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8" grpId="0"/>
      <p:bldP spid="9" grpId="0"/>
      <p:bldP spid="7" grpId="0"/>
      <p:bldP spid="11" grpId="0"/>
      <p:bldP spid="12" grpId="0"/>
      <p:bldP spid="13" grpId="0" animBg="1"/>
      <p:bldP spid="16" grpId="0" animBg="1"/>
      <p:bldP spid="17" grpId="0" animBg="1"/>
      <p:bldP spid="18" grpId="0" animBg="1"/>
      <p:bldP spid="19" grpId="0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Addition with Blocks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1554" cy="1143000"/>
          </a:xfrm>
          <a:prstGeom prst="rect">
            <a:avLst/>
          </a:prstGeom>
        </p:spPr>
      </p:pic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0"/>
            <a:ext cx="1524000" cy="1077576"/>
          </a:xfrm>
          <a:solidFill>
            <a:schemeClr val="tx1">
              <a:alpha val="66000"/>
            </a:schemeClr>
          </a:solidFill>
        </p:spPr>
      </p:pic>
      <p:sp>
        <p:nvSpPr>
          <p:cNvPr id="3" name="TextBox 2"/>
          <p:cNvSpPr txBox="1"/>
          <p:nvPr/>
        </p:nvSpPr>
        <p:spPr>
          <a:xfrm>
            <a:off x="1295400" y="1066800"/>
            <a:ext cx="6324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lain" startAt="264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   +              534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  H                      T               O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19200" y="2123208"/>
            <a:ext cx="685800" cy="6961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133600" y="2123209"/>
            <a:ext cx="762000" cy="696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657600" y="1981200"/>
            <a:ext cx="114300" cy="1097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219200" y="3505201"/>
            <a:ext cx="685800" cy="6961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2092036" y="3505200"/>
            <a:ext cx="685800" cy="6961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219200" y="4343400"/>
            <a:ext cx="685800" cy="6961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2057400" y="4343400"/>
            <a:ext cx="685800" cy="6961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219200" y="5278581"/>
            <a:ext cx="685800" cy="6961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8100" y="1981200"/>
            <a:ext cx="114300" cy="1097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076700" y="1981200"/>
            <a:ext cx="114300" cy="1097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4305300" y="1981200"/>
            <a:ext cx="114300" cy="1097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4495800" y="1981200"/>
            <a:ext cx="114300" cy="1097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686300" y="1981200"/>
            <a:ext cx="114300" cy="1097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3657600" y="3550227"/>
            <a:ext cx="114300" cy="1097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3848100" y="3550227"/>
            <a:ext cx="114300" cy="1097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076700" y="3550227"/>
            <a:ext cx="114300" cy="1097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5562600" y="1981200"/>
            <a:ext cx="152400" cy="1420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791200" y="1981200"/>
            <a:ext cx="152400" cy="1420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019800" y="1981200"/>
            <a:ext cx="152400" cy="1420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6248400" y="1981200"/>
            <a:ext cx="152400" cy="1420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5638800" y="3744191"/>
            <a:ext cx="152400" cy="1420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5867400" y="3744191"/>
            <a:ext cx="152400" cy="1420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6096000" y="3744191"/>
            <a:ext cx="152400" cy="1420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6324600" y="3744191"/>
            <a:ext cx="152400" cy="1420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7772400" y="3186543"/>
            <a:ext cx="68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+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685800" y="6019800"/>
            <a:ext cx="807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264227" y="6141027"/>
            <a:ext cx="7169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7      </a:t>
            </a:r>
            <a:r>
              <a:rPr lang="en-US" dirty="0" smtClean="0"/>
              <a:t>                  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5999018" y="6144490"/>
            <a:ext cx="7169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8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dirty="0" smtClean="0"/>
              <a:t>                  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3725141" y="6144490"/>
            <a:ext cx="7169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9      </a:t>
            </a:r>
            <a:r>
              <a:rPr lang="en-US" dirty="0" smtClean="0"/>
              <a:t>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669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15" grpId="0" animBg="1"/>
      <p:bldP spid="29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30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5" grpId="0"/>
      <p:bldP spid="58" grpId="0"/>
      <p:bldP spid="60" grpId="0"/>
      <p:bldP spid="6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010400" cy="1143000"/>
          </a:xfrm>
        </p:spPr>
        <p:txBody>
          <a:bodyPr/>
          <a:lstStyle/>
          <a:p>
            <a:r>
              <a:rPr lang="en-US" dirty="0" smtClean="0"/>
              <a:t>Inverse Relationship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1554" cy="1143000"/>
          </a:xfrm>
          <a:prstGeom prst="rect">
            <a:avLst/>
          </a:prstGeom>
        </p:spPr>
      </p:pic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0"/>
            <a:ext cx="1524000" cy="1077576"/>
          </a:xfrm>
          <a:solidFill>
            <a:schemeClr val="tx1">
              <a:alpha val="66000"/>
            </a:schemeClr>
          </a:solidFill>
        </p:spPr>
      </p:pic>
      <p:sp>
        <p:nvSpPr>
          <p:cNvPr id="3" name="TextBox 2"/>
          <p:cNvSpPr txBox="1"/>
          <p:nvPr/>
        </p:nvSpPr>
        <p:spPr>
          <a:xfrm>
            <a:off x="838200" y="15240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43+ 54 = </a:t>
            </a:r>
            <a:r>
              <a:rPr lang="en-US" sz="2400" dirty="0" smtClean="0">
                <a:solidFill>
                  <a:srgbClr val="FF0000"/>
                </a:solidFill>
              </a:rPr>
              <a:t>97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2207567"/>
            <a:ext cx="50014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Subtraction Fact 1: </a:t>
            </a:r>
            <a:r>
              <a:rPr lang="en-US" sz="2400" dirty="0">
                <a:solidFill>
                  <a:srgbClr val="FF0000"/>
                </a:solidFill>
              </a:rPr>
              <a:t>97</a:t>
            </a:r>
            <a:r>
              <a:rPr lang="en-US" sz="2400" dirty="0"/>
              <a:t> </a:t>
            </a:r>
            <a:r>
              <a:rPr lang="en-US" sz="2400" dirty="0" smtClean="0"/>
              <a:t>– 43</a:t>
            </a:r>
            <a:r>
              <a:rPr lang="en-US" sz="2400" dirty="0"/>
              <a:t> </a:t>
            </a:r>
            <a:r>
              <a:rPr lang="en-US" sz="2400" dirty="0" smtClean="0"/>
              <a:t>= 54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2895600"/>
            <a:ext cx="50014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Subtraction Fact 2: </a:t>
            </a:r>
            <a:r>
              <a:rPr lang="en-US" sz="2400" dirty="0">
                <a:solidFill>
                  <a:srgbClr val="FF0000"/>
                </a:solidFill>
              </a:rPr>
              <a:t>97</a:t>
            </a:r>
            <a:r>
              <a:rPr lang="en-US" sz="2400" dirty="0"/>
              <a:t> </a:t>
            </a:r>
            <a:r>
              <a:rPr lang="en-US" sz="2400" dirty="0" smtClean="0"/>
              <a:t>– 54 = 43 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3509894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59</a:t>
            </a:r>
            <a:r>
              <a:rPr lang="en-US" sz="2400" dirty="0" smtClean="0"/>
              <a:t>- 36 = 23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838200" y="4123959"/>
            <a:ext cx="381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Addition Fact : 36 + 23 = </a:t>
            </a:r>
            <a:r>
              <a:rPr lang="en-US" sz="2400" dirty="0">
                <a:solidFill>
                  <a:srgbClr val="FF0000"/>
                </a:solidFill>
              </a:rPr>
              <a:t>59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914400" y="5029200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Subtraction Fact : </a:t>
            </a:r>
            <a:r>
              <a:rPr lang="en-US" sz="2400" dirty="0">
                <a:solidFill>
                  <a:srgbClr val="FF0000"/>
                </a:solidFill>
              </a:rPr>
              <a:t>59 </a:t>
            </a:r>
            <a:r>
              <a:rPr lang="en-US" sz="2400" dirty="0" smtClean="0"/>
              <a:t>- 23 = 36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25517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  <p:bldP spid="11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010400" cy="1143000"/>
          </a:xfrm>
        </p:spPr>
        <p:txBody>
          <a:bodyPr/>
          <a:lstStyle/>
          <a:p>
            <a:r>
              <a:rPr lang="en-US" dirty="0" smtClean="0"/>
              <a:t>Inverse Relationship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1554" cy="1143000"/>
          </a:xfrm>
          <a:prstGeom prst="rect">
            <a:avLst/>
          </a:prstGeom>
        </p:spPr>
      </p:pic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0"/>
            <a:ext cx="1524000" cy="1077576"/>
          </a:xfrm>
          <a:solidFill>
            <a:schemeClr val="tx1">
              <a:alpha val="66000"/>
            </a:schemeClr>
          </a:solidFill>
        </p:spPr>
      </p:pic>
      <p:sp>
        <p:nvSpPr>
          <p:cNvPr id="3" name="TextBox 2"/>
          <p:cNvSpPr txBox="1"/>
          <p:nvPr/>
        </p:nvSpPr>
        <p:spPr>
          <a:xfrm>
            <a:off x="838200" y="15240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36+ __ = </a:t>
            </a:r>
            <a:r>
              <a:rPr lang="en-US" sz="2400" dirty="0" smtClean="0">
                <a:solidFill>
                  <a:srgbClr val="FF0000"/>
                </a:solidFill>
              </a:rPr>
              <a:t>92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2209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92 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22098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-</a:t>
            </a:r>
            <a:endParaRPr lang="en-US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600200" y="22098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36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2019300" y="221672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2286000" y="22053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56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838200" y="3198167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84 </a:t>
            </a:r>
            <a:r>
              <a:rPr lang="en-US" sz="2400" dirty="0" smtClean="0"/>
              <a:t>- __ = 16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38200" y="364621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84 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1295400" y="364621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-</a:t>
            </a:r>
            <a:endParaRPr lang="en-US" sz="2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524000" y="364621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</a:t>
            </a:r>
            <a:r>
              <a:rPr lang="en-US" sz="2400" dirty="0" smtClean="0"/>
              <a:t>6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1943100" y="365313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2209800" y="364174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68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25132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4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1554" cy="1143000"/>
          </a:xfrm>
          <a:prstGeom prst="rect">
            <a:avLst/>
          </a:prstGeom>
        </p:spPr>
      </p:pic>
      <p:pic>
        <p:nvPicPr>
          <p:cNvPr id="5" name="Content Placeholder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0"/>
            <a:ext cx="1524000" cy="1077576"/>
          </a:xfrm>
          <a:prstGeom prst="rect">
            <a:avLst/>
          </a:prstGeom>
          <a:solidFill>
            <a:schemeClr val="tx1">
              <a:alpha val="66000"/>
            </a:schemeClr>
          </a:solidFill>
        </p:spPr>
      </p:pic>
      <p:sp>
        <p:nvSpPr>
          <p:cNvPr id="7" name="Rectangle 6"/>
          <p:cNvSpPr/>
          <p:nvPr/>
        </p:nvSpPr>
        <p:spPr>
          <a:xfrm>
            <a:off x="2919928" y="2743200"/>
            <a:ext cx="36307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THANK YOU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970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2238"/>
            <a:ext cx="8229600" cy="868362"/>
          </a:xfrm>
        </p:spPr>
        <p:txBody>
          <a:bodyPr/>
          <a:lstStyle/>
          <a:p>
            <a:r>
              <a:rPr lang="en-US" dirty="0" smtClean="0"/>
              <a:t>Addition with Blocks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1554" cy="1143000"/>
          </a:xfrm>
          <a:prstGeom prst="rect">
            <a:avLst/>
          </a:prstGeom>
        </p:spPr>
      </p:pic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0"/>
            <a:ext cx="1524000" cy="1077576"/>
          </a:xfrm>
          <a:solidFill>
            <a:schemeClr val="tx1">
              <a:alpha val="66000"/>
            </a:schemeClr>
          </a:solidFill>
        </p:spPr>
      </p:pic>
      <p:sp>
        <p:nvSpPr>
          <p:cNvPr id="7" name="Cube 6"/>
          <p:cNvSpPr/>
          <p:nvPr/>
        </p:nvSpPr>
        <p:spPr>
          <a:xfrm>
            <a:off x="987646" y="2062595"/>
            <a:ext cx="609600" cy="6096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ube 7"/>
          <p:cNvSpPr/>
          <p:nvPr/>
        </p:nvSpPr>
        <p:spPr>
          <a:xfrm>
            <a:off x="1870364" y="2062595"/>
            <a:ext cx="609600" cy="6096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ube 8"/>
          <p:cNvSpPr/>
          <p:nvPr/>
        </p:nvSpPr>
        <p:spPr>
          <a:xfrm>
            <a:off x="877827" y="2874818"/>
            <a:ext cx="609600" cy="6096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ube 10"/>
          <p:cNvSpPr/>
          <p:nvPr/>
        </p:nvSpPr>
        <p:spPr>
          <a:xfrm>
            <a:off x="1798137" y="2874818"/>
            <a:ext cx="609600" cy="6096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ube 12"/>
          <p:cNvSpPr/>
          <p:nvPr/>
        </p:nvSpPr>
        <p:spPr>
          <a:xfrm>
            <a:off x="818436" y="4475018"/>
            <a:ext cx="609600" cy="6096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ube 13"/>
          <p:cNvSpPr/>
          <p:nvPr/>
        </p:nvSpPr>
        <p:spPr>
          <a:xfrm>
            <a:off x="1756573" y="4447309"/>
            <a:ext cx="609600" cy="6096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909455" y="2282537"/>
            <a:ext cx="519545" cy="5922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181600" y="2081645"/>
            <a:ext cx="114300" cy="1097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705600" y="2296391"/>
            <a:ext cx="152400" cy="1420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428036" y="1054572"/>
            <a:ext cx="6324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lain" startAt="4254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           +              2135</a:t>
            </a: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    H                 T            O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733799" y="2254827"/>
            <a:ext cx="519545" cy="5922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442853" y="4343400"/>
            <a:ext cx="519545" cy="5922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372100" y="2057400"/>
            <a:ext cx="114300" cy="1097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600700" y="2057400"/>
            <a:ext cx="114300" cy="1097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5829300" y="2057400"/>
            <a:ext cx="114300" cy="1097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057900" y="2057400"/>
            <a:ext cx="114300" cy="1097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934200" y="2286000"/>
            <a:ext cx="152400" cy="1420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7162800" y="2286000"/>
            <a:ext cx="152400" cy="1420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7391400" y="2286000"/>
            <a:ext cx="152400" cy="1420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5334000" y="4083627"/>
            <a:ext cx="114300" cy="1097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5524500" y="4059382"/>
            <a:ext cx="114300" cy="1097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753100" y="4059382"/>
            <a:ext cx="114300" cy="1097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858000" y="4429991"/>
            <a:ext cx="152400" cy="1420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7086600" y="4419600"/>
            <a:ext cx="152400" cy="1420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7315200" y="4419600"/>
            <a:ext cx="152400" cy="1420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7543800" y="4419600"/>
            <a:ext cx="152400" cy="1420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7772400" y="4419600"/>
            <a:ext cx="152400" cy="1420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</a:t>
            </a:r>
            <a:endParaRPr lang="en-US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685800" y="5715000"/>
            <a:ext cx="807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772400" y="3186543"/>
            <a:ext cx="68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+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185313" y="6019800"/>
            <a:ext cx="7169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9      </a:t>
            </a:r>
            <a:r>
              <a:rPr lang="en-US" dirty="0" smtClean="0"/>
              <a:t>                  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299363" y="5910590"/>
            <a:ext cx="7169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8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dirty="0" smtClean="0"/>
              <a:t>                  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3344138" y="5910590"/>
            <a:ext cx="7169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3     </a:t>
            </a:r>
            <a:r>
              <a:rPr lang="en-US" dirty="0" smtClean="0"/>
              <a:t>                  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1295400" y="5953780"/>
            <a:ext cx="7169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6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dirty="0" smtClean="0"/>
              <a:t>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824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8" grpId="0"/>
      <p:bldP spid="39" grpId="0"/>
      <p:bldP spid="40" grpId="0"/>
      <p:bldP spid="41" grpId="0"/>
      <p:bldP spid="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1554" cy="1143000"/>
          </a:xfrm>
          <a:prstGeom prst="rect">
            <a:avLst/>
          </a:prstGeom>
        </p:spPr>
      </p:pic>
      <p:pic>
        <p:nvPicPr>
          <p:cNvPr id="5" name="Content Placeholder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0"/>
            <a:ext cx="1524000" cy="1077576"/>
          </a:xfrm>
          <a:prstGeom prst="rect">
            <a:avLst/>
          </a:prstGeom>
          <a:solidFill>
            <a:schemeClr val="tx1">
              <a:alpha val="66000"/>
            </a:schemeClr>
          </a:solidFill>
        </p:spPr>
      </p:pic>
      <p:sp>
        <p:nvSpPr>
          <p:cNvPr id="7" name="Rectangle 6"/>
          <p:cNvSpPr/>
          <p:nvPr/>
        </p:nvSpPr>
        <p:spPr>
          <a:xfrm>
            <a:off x="2919928" y="2743200"/>
            <a:ext cx="36307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THANK YOU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135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1143000"/>
          </a:xfrm>
        </p:spPr>
        <p:txBody>
          <a:bodyPr/>
          <a:lstStyle/>
          <a:p>
            <a:r>
              <a:rPr lang="en-US" sz="4000" dirty="0" smtClean="0"/>
              <a:t>Addition without Re-Grouping</a:t>
            </a:r>
            <a:endParaRPr lang="en-US" sz="4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1554" cy="1143000"/>
          </a:xfrm>
          <a:prstGeom prst="rect">
            <a:avLst/>
          </a:prstGeom>
        </p:spPr>
      </p:pic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0"/>
            <a:ext cx="1524000" cy="1077576"/>
          </a:xfrm>
          <a:solidFill>
            <a:schemeClr val="tx1">
              <a:alpha val="66000"/>
            </a:schemeClr>
          </a:solidFill>
        </p:spPr>
      </p:pic>
      <p:sp>
        <p:nvSpPr>
          <p:cNvPr id="3" name="TextBox 2"/>
          <p:cNvSpPr txBox="1"/>
          <p:nvPr/>
        </p:nvSpPr>
        <p:spPr>
          <a:xfrm>
            <a:off x="1143000" y="149099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7222+ 755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77636" y="4038600"/>
            <a:ext cx="2223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8102+ 1437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4600" y="213360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             H                 T                O</a:t>
            </a:r>
            <a:r>
              <a:rPr lang="en-US" dirty="0" smtClean="0"/>
              <a:t>                                                        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590800" y="4509655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             H                 T                O</a:t>
            </a:r>
            <a:r>
              <a:rPr lang="en-US" dirty="0" smtClean="0"/>
              <a:t>                                                          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48400" y="26670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5029200" y="2678668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3810000" y="2678668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2667000" y="2678668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7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48400" y="30480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029200" y="3059668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10000" y="3059668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7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781800" y="286333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+</a:t>
            </a:r>
            <a:endParaRPr lang="en-US" b="1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2590800" y="3521333"/>
            <a:ext cx="419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248400" y="3565267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7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029200" y="3576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7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10000" y="3576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9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67000" y="3576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7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248400" y="49530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029200" y="4964668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810000" y="4964668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667000" y="4964668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8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6248400" y="53340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7</a:t>
            </a:r>
            <a:endParaRPr lang="en-US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5029200" y="5345668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3810000" y="5345668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6781800" y="514933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+</a:t>
            </a:r>
            <a:endParaRPr lang="en-US" b="1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2590800" y="5807333"/>
            <a:ext cx="419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248400" y="5851267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9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5029200" y="5862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3810000" y="5862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2667000" y="5862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9</a:t>
            </a:r>
            <a:endParaRPr lang="en-US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2667000" y="53340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490990"/>
            <a:ext cx="976312" cy="1343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012896"/>
            <a:ext cx="952283" cy="1165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9824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8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3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4" grpId="0"/>
      <p:bldP spid="11" grpId="0"/>
      <p:bldP spid="9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4" grpId="0"/>
      <p:bldP spid="35" grpId="0"/>
      <p:bldP spid="36" grpId="0"/>
      <p:bldP spid="37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1554" cy="1143000"/>
          </a:xfrm>
          <a:prstGeom prst="rect">
            <a:avLst/>
          </a:prstGeom>
        </p:spPr>
      </p:pic>
      <p:pic>
        <p:nvPicPr>
          <p:cNvPr id="5" name="Content Placeholder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0"/>
            <a:ext cx="1524000" cy="1077576"/>
          </a:xfrm>
          <a:prstGeom prst="rect">
            <a:avLst/>
          </a:prstGeom>
          <a:solidFill>
            <a:schemeClr val="tx1">
              <a:alpha val="66000"/>
            </a:schemeClr>
          </a:solidFill>
        </p:spPr>
      </p:pic>
      <p:sp>
        <p:nvSpPr>
          <p:cNvPr id="7" name="Rectangle 6"/>
          <p:cNvSpPr/>
          <p:nvPr/>
        </p:nvSpPr>
        <p:spPr>
          <a:xfrm>
            <a:off x="2919928" y="2743200"/>
            <a:ext cx="36307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THANK YOU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970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 </a:t>
            </a:r>
            <a:r>
              <a:rPr lang="en-US" dirty="0" smtClean="0"/>
              <a:t>with </a:t>
            </a:r>
            <a:r>
              <a:rPr lang="en-US" dirty="0"/>
              <a:t>Re-Grouping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1554" cy="1143000"/>
          </a:xfrm>
          <a:prstGeom prst="rect">
            <a:avLst/>
          </a:prstGeom>
        </p:spPr>
      </p:pic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0"/>
            <a:ext cx="1524000" cy="1077576"/>
          </a:xfrm>
          <a:solidFill>
            <a:schemeClr val="tx1">
              <a:alpha val="66000"/>
            </a:schemeClr>
          </a:solidFill>
        </p:spPr>
      </p:pic>
      <p:sp>
        <p:nvSpPr>
          <p:cNvPr id="5" name="TextBox 4"/>
          <p:cNvSpPr txBox="1"/>
          <p:nvPr/>
        </p:nvSpPr>
        <p:spPr>
          <a:xfrm>
            <a:off x="1143000" y="149099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5642+9161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05345" y="3972580"/>
            <a:ext cx="2223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2947+ 3770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4600" y="213360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             H                 T                O</a:t>
            </a:r>
            <a:r>
              <a:rPr lang="en-US" dirty="0" smtClean="0"/>
              <a:t>                                                        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590800" y="4509655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             H                 T                O</a:t>
            </a:r>
            <a:r>
              <a:rPr lang="en-US" dirty="0" smtClean="0"/>
              <a:t>                                                          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248400" y="26670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29200" y="2678668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10000" y="2678668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667000" y="2678668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6248400" y="30480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5029200" y="3059668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6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3810000" y="3059668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6781800" y="286333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+</a:t>
            </a:r>
            <a:endParaRPr lang="en-US" b="1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2590800" y="3521333"/>
            <a:ext cx="419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248400" y="3565267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5029200" y="3576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3810000" y="3576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8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2286000" y="3576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1   4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6248400" y="49530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7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5029200" y="4964668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3810000" y="4964668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9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2667000" y="4964668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248400" y="53340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029200" y="5345668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7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810000" y="5345668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7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781800" y="514933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+</a:t>
            </a:r>
            <a:endParaRPr lang="en-US" b="1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2590800" y="5807333"/>
            <a:ext cx="419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248400" y="5851267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7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029200" y="5862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3810000" y="5862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7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667000" y="5862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667000" y="53340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2667000" y="30480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9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810000" y="2450297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823855" y="47338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667000" y="47244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1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831" y="1371600"/>
            <a:ext cx="1232372" cy="946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831" y="2502932"/>
            <a:ext cx="1003772" cy="940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6093" y="3756386"/>
            <a:ext cx="1461848" cy="977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9824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1" presetClass="entr" presetSubtype="1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3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1" presetClass="entr" presetSubtype="1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8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1" presetClass="entr" presetSubtype="1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3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1" grpId="0"/>
      <p:bldP spid="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1554" cy="1143000"/>
          </a:xfrm>
          <a:prstGeom prst="rect">
            <a:avLst/>
          </a:prstGeom>
        </p:spPr>
      </p:pic>
      <p:pic>
        <p:nvPicPr>
          <p:cNvPr id="5" name="Content Placeholder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0"/>
            <a:ext cx="1524000" cy="1077576"/>
          </a:xfrm>
          <a:prstGeom prst="rect">
            <a:avLst/>
          </a:prstGeom>
          <a:solidFill>
            <a:schemeClr val="tx1">
              <a:alpha val="66000"/>
            </a:schemeClr>
          </a:solidFill>
        </p:spPr>
      </p:pic>
      <p:sp>
        <p:nvSpPr>
          <p:cNvPr id="7" name="Rectangle 6"/>
          <p:cNvSpPr/>
          <p:nvPr/>
        </p:nvSpPr>
        <p:spPr>
          <a:xfrm>
            <a:off x="2919928" y="2743200"/>
            <a:ext cx="36307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THANK YOU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970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Subtraction with Blocks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1554" cy="1143000"/>
          </a:xfrm>
          <a:prstGeom prst="rect">
            <a:avLst/>
          </a:prstGeom>
        </p:spPr>
      </p:pic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0"/>
            <a:ext cx="1524000" cy="1077576"/>
          </a:xfrm>
          <a:solidFill>
            <a:schemeClr val="tx1">
              <a:alpha val="66000"/>
            </a:schemeClr>
          </a:solidFill>
        </p:spPr>
      </p:pic>
      <p:sp>
        <p:nvSpPr>
          <p:cNvPr id="7" name="TextBox 6"/>
          <p:cNvSpPr txBox="1"/>
          <p:nvPr/>
        </p:nvSpPr>
        <p:spPr>
          <a:xfrm>
            <a:off x="1295400" y="1066800"/>
            <a:ext cx="6172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594                    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-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   342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  H                           T                       O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19200" y="2199409"/>
            <a:ext cx="685800" cy="6961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133600" y="2199410"/>
            <a:ext cx="762000" cy="696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10000" y="1981200"/>
            <a:ext cx="114300" cy="1097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                              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629400" y="2400299"/>
            <a:ext cx="152400" cy="1420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219200" y="3048000"/>
            <a:ext cx="685800" cy="6961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133600" y="3048001"/>
            <a:ext cx="762000" cy="696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219200" y="3912178"/>
            <a:ext cx="762000" cy="696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076700" y="1981200"/>
            <a:ext cx="114300" cy="1097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381500" y="1981200"/>
            <a:ext cx="114300" cy="1097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686300" y="1981200"/>
            <a:ext cx="114300" cy="1097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991100" y="1981200"/>
            <a:ext cx="114300" cy="1097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886200" y="3321627"/>
            <a:ext cx="114300" cy="1097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                              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4076700" y="3321627"/>
            <a:ext cx="114300" cy="1097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305300" y="3321627"/>
            <a:ext cx="114300" cy="1097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533900" y="3321627"/>
            <a:ext cx="114300" cy="1097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7010400" y="2362200"/>
            <a:ext cx="152400" cy="1420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629400" y="2705099"/>
            <a:ext cx="152400" cy="1420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657109" y="3061854"/>
            <a:ext cx="152400" cy="1420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467600" y="3321627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_</a:t>
            </a:r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162800" y="57867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2400" b="1" dirty="0" smtClean="0"/>
              <a:t>2                                      </a:t>
            </a:r>
            <a:endParaRPr lang="en-US" sz="2400" b="1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2057400" y="2057400"/>
            <a:ext cx="914400" cy="91440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066800" y="2057400"/>
            <a:ext cx="914400" cy="91440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066800" y="2895600"/>
            <a:ext cx="914400" cy="91440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733800" y="1828800"/>
            <a:ext cx="209550" cy="137160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057650" y="1828800"/>
            <a:ext cx="209550" cy="137160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362450" y="1828800"/>
            <a:ext cx="209550" cy="137160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667250" y="1828800"/>
            <a:ext cx="209550" cy="137160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553200" y="2405496"/>
            <a:ext cx="304800" cy="109104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934200" y="2362200"/>
            <a:ext cx="304800" cy="109104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45777" y="5710535"/>
            <a:ext cx="791242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876300" y="49530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</a:t>
            </a:r>
            <a:r>
              <a:rPr lang="en-US" sz="2400" b="1" dirty="0"/>
              <a:t>3</a:t>
            </a:r>
            <a:r>
              <a:rPr lang="en-US" sz="2400" b="1" dirty="0" smtClean="0"/>
              <a:t>                                      </a:t>
            </a:r>
            <a:r>
              <a:rPr lang="en-US" sz="2400" b="1" dirty="0"/>
              <a:t>4</a:t>
            </a:r>
            <a:r>
              <a:rPr lang="en-US" sz="2400" b="1" dirty="0" smtClean="0"/>
              <a:t>                                        2</a:t>
            </a:r>
            <a:endParaRPr lang="en-US" sz="24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4314825" y="5867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2400" b="1" dirty="0"/>
              <a:t>5</a:t>
            </a:r>
            <a:r>
              <a:rPr lang="en-US" sz="2400" b="1" dirty="0" smtClean="0"/>
              <a:t>                                      </a:t>
            </a:r>
            <a:endParaRPr lang="en-US" sz="24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1541318" y="5875016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2400" b="1" dirty="0" smtClean="0"/>
              <a:t>2                                     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559824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4" grpId="0"/>
      <p:bldP spid="5" grpId="0"/>
      <p:bldP spid="50" grpId="0"/>
      <p:bldP spid="51" grpId="0"/>
      <p:bldP spid="5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752</TotalTime>
  <Words>558</Words>
  <Application>Microsoft Office PowerPoint</Application>
  <PresentationFormat>On-screen Show (4:3)</PresentationFormat>
  <Paragraphs>310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Addition and Subtraction</vt:lpstr>
      <vt:lpstr>Addition with Blocks</vt:lpstr>
      <vt:lpstr>Addition with Blocks</vt:lpstr>
      <vt:lpstr>PowerPoint Presentation</vt:lpstr>
      <vt:lpstr>Addition without Re-Grouping</vt:lpstr>
      <vt:lpstr>PowerPoint Presentation</vt:lpstr>
      <vt:lpstr>Addition with Re-Grouping</vt:lpstr>
      <vt:lpstr>PowerPoint Presentation</vt:lpstr>
      <vt:lpstr>Subtraction with Blocks</vt:lpstr>
      <vt:lpstr>Subtraction with Blocks</vt:lpstr>
      <vt:lpstr>PowerPoint Presentation</vt:lpstr>
      <vt:lpstr>Subtraction without Re-grouping</vt:lpstr>
      <vt:lpstr>PowerPoint Presentation</vt:lpstr>
      <vt:lpstr>Subtraction with Re-Grouping</vt:lpstr>
      <vt:lpstr>PowerPoint Presentation</vt:lpstr>
      <vt:lpstr>Estimation</vt:lpstr>
      <vt:lpstr>Estimation</vt:lpstr>
      <vt:lpstr>PowerPoint Presentation</vt:lpstr>
      <vt:lpstr>Inverse Relationship</vt:lpstr>
      <vt:lpstr>Inverse Relationship</vt:lpstr>
      <vt:lpstr>Inverse Relationship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Addition and Subtraction</dc:title>
  <dc:creator>Dhinesh</dc:creator>
  <cp:lastModifiedBy>new</cp:lastModifiedBy>
  <cp:revision>138</cp:revision>
  <dcterms:created xsi:type="dcterms:W3CDTF">2006-08-16T00:00:00Z</dcterms:created>
  <dcterms:modified xsi:type="dcterms:W3CDTF">2024-08-13T03:45:27Z</dcterms:modified>
</cp:coreProperties>
</file>