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74" r:id="rId6"/>
    <p:sldId id="273" r:id="rId7"/>
    <p:sldId id="272" r:id="rId8"/>
    <p:sldId id="269" r:id="rId9"/>
    <p:sldId id="266" r:id="rId10"/>
    <p:sldId id="262" r:id="rId11"/>
    <p:sldId id="271" r:id="rId12"/>
    <p:sldId id="270" r:id="rId13"/>
    <p:sldId id="263" r:id="rId14"/>
    <p:sldId id="268" r:id="rId15"/>
    <p:sldId id="267" r:id="rId16"/>
    <p:sldId id="259" r:id="rId17"/>
    <p:sldId id="264" r:id="rId18"/>
    <p:sldId id="265" r:id="rId19"/>
    <p:sldId id="275" r:id="rId20"/>
    <p:sldId id="276" r:id="rId21"/>
    <p:sldId id="288" r:id="rId22"/>
    <p:sldId id="289" r:id="rId23"/>
    <p:sldId id="277" r:id="rId24"/>
    <p:sldId id="278" r:id="rId25"/>
    <p:sldId id="279" r:id="rId26"/>
    <p:sldId id="281" r:id="rId27"/>
    <p:sldId id="258" r:id="rId28"/>
    <p:sldId id="280" r:id="rId29"/>
    <p:sldId id="282" r:id="rId30"/>
    <p:sldId id="283" r:id="rId31"/>
    <p:sldId id="287" r:id="rId32"/>
    <p:sldId id="284" r:id="rId33"/>
    <p:sldId id="285" r:id="rId34"/>
    <p:sldId id="28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1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1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9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5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3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4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2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8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5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3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FBBEF-1FC7-4A16-8281-3886F06E7D77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AC72-C88B-4468-9085-38B9BA911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8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80638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Expanded Form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23456 - 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2             3           4          5     6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20000 + 3000 + 400 + 50 + 6 </a:t>
            </a:r>
          </a:p>
          <a:p>
            <a:pPr marL="0" indent="0">
              <a:buNone/>
            </a:pPr>
            <a:r>
              <a:rPr lang="en-US" sz="2800" dirty="0" smtClean="0"/>
              <a:t>30907 –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3            0       9        0    7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30000 + 0  + 900 + 0 + 7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30000+900+7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16002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              </a:t>
            </a:r>
            <a:r>
              <a:rPr lang="en-US" dirty="0" err="1" smtClean="0"/>
              <a:t>Th</a:t>
            </a:r>
            <a:r>
              <a:rPr lang="en-US" dirty="0" smtClean="0"/>
              <a:t>                H                T           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7246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713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9462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Standard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30000+4000+500+60+7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2860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            </a:t>
            </a:r>
            <a:r>
              <a:rPr lang="en-US" dirty="0" err="1" smtClean="0"/>
              <a:t>Th</a:t>
            </a:r>
            <a:r>
              <a:rPr lang="en-US" dirty="0" smtClean="0"/>
              <a:t>                H             T        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1600200"/>
            <a:ext cx="2729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3   4, 5 6 7</a:t>
            </a:r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3124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40000+90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6692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             T      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125402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 </a:t>
            </a:r>
            <a:r>
              <a:rPr lang="en-US" dirty="0" err="1" smtClean="0"/>
              <a:t>Th</a:t>
            </a:r>
            <a:r>
              <a:rPr lang="en-US" dirty="0" smtClean="0"/>
              <a:t>    H    T   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96836" y="3144981"/>
            <a:ext cx="2729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4    0  ,0  9 0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763981" y="281047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 </a:t>
            </a:r>
            <a:r>
              <a:rPr lang="en-US" dirty="0" err="1" smtClean="0"/>
              <a:t>Th</a:t>
            </a:r>
            <a:r>
              <a:rPr lang="en-US" dirty="0" smtClean="0"/>
              <a:t>     H      T   O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9093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617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959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, </a:t>
            </a:r>
            <a:r>
              <a:rPr lang="en-US" dirty="0" err="1" smtClean="0"/>
              <a:t>PlaceValue</a:t>
            </a:r>
            <a:r>
              <a:rPr lang="en-US" dirty="0" smtClean="0"/>
              <a:t> and </a:t>
            </a:r>
            <a:r>
              <a:rPr lang="en-US" dirty="0" err="1" smtClean="0"/>
              <a:t>FaceValue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307638"/>
              </p:ext>
            </p:extLst>
          </p:nvPr>
        </p:nvGraphicFramePr>
        <p:xfrm>
          <a:off x="1066800" y="1397000"/>
          <a:ext cx="72390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1041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Numbers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Place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Face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Value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Place Value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   2   3 ,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dirty="0" smtClean="0"/>
                        <a:t>5 6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   3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0 , </a:t>
                      </a:r>
                      <a:r>
                        <a:rPr lang="en-US" dirty="0" smtClean="0"/>
                        <a:t>9 8 7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   6   8 , 9 7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4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5 ,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7 6 1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   9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0 , 6 7 8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66800" y="200927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  H T 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2438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Hundreds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58595" y="24730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35091" y="247522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24200" y="325144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Thousands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58595" y="32860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35091" y="3288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76600" y="401344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58595" y="40480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35091" y="4050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124200" y="492784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Thousands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3314" y="49624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82691" y="4964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24200" y="561364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Ten</a:t>
            </a:r>
          </a:p>
          <a:p>
            <a:r>
              <a:rPr lang="en-US" dirty="0" smtClean="0"/>
              <a:t>Thousands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13314" y="56482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982690" y="5650468"/>
            <a:ext cx="109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90000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742950" cy="77796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224" y="1"/>
            <a:ext cx="1013776" cy="716812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333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will the face value and place value of the digit be same?</a:t>
            </a:r>
          </a:p>
          <a:p>
            <a:pPr marL="0" indent="0">
              <a:buNone/>
            </a:pPr>
            <a:r>
              <a:rPr lang="en-US" dirty="0" smtClean="0"/>
              <a:t>When the digit is in ones place or when the digit is Zero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5801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8116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9023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085" y="1"/>
            <a:ext cx="969915" cy="68579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PlaceValueChart-5DigitNumber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115493"/>
              </p:ext>
            </p:extLst>
          </p:nvPr>
        </p:nvGraphicFramePr>
        <p:xfrm>
          <a:off x="457200" y="1600200"/>
          <a:ext cx="80772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16764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Thousands </a:t>
                      </a:r>
                    </a:p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Period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ONES </a:t>
                      </a:r>
                    </a:p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Period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Ten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Thousand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Thousand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Hundreds</a:t>
                      </a:r>
                      <a:endParaRPr lang="en-US" sz="2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Tens</a:t>
                      </a:r>
                      <a:endParaRPr lang="en-US" sz="2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Ones</a:t>
                      </a:r>
                      <a:endParaRPr lang="en-US" sz="2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1"/>
            <a:ext cx="72770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36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46" y="152400"/>
            <a:ext cx="8229600" cy="990600"/>
          </a:xfrm>
        </p:spPr>
        <p:txBody>
          <a:bodyPr/>
          <a:lstStyle/>
          <a:p>
            <a:r>
              <a:rPr lang="en-US" dirty="0" smtClean="0"/>
              <a:t>Comparing 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4567             23678</a:t>
            </a:r>
          </a:p>
          <a:p>
            <a:endParaRPr lang="en-US" dirty="0" smtClean="0"/>
          </a:p>
          <a:p>
            <a:r>
              <a:rPr lang="en-US" dirty="0" smtClean="0"/>
              <a:t>34567             23678</a:t>
            </a:r>
          </a:p>
          <a:p>
            <a:endParaRPr lang="en-US" dirty="0"/>
          </a:p>
          <a:p>
            <a:r>
              <a:rPr lang="en-US" dirty="0" smtClean="0"/>
              <a:t>13895             11908</a:t>
            </a:r>
          </a:p>
          <a:p>
            <a:endParaRPr lang="en-US" dirty="0"/>
          </a:p>
          <a:p>
            <a:r>
              <a:rPr lang="en-US" dirty="0" smtClean="0"/>
              <a:t>67549             67459    </a:t>
            </a:r>
          </a:p>
          <a:p>
            <a:endParaRPr lang="en-US" dirty="0"/>
          </a:p>
          <a:p>
            <a:r>
              <a:rPr lang="en-US" dirty="0" smtClean="0"/>
              <a:t> 97666             97666  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sp>
        <p:nvSpPr>
          <p:cNvPr id="6" name="Oval 5"/>
          <p:cNvSpPr/>
          <p:nvPr/>
        </p:nvSpPr>
        <p:spPr>
          <a:xfrm>
            <a:off x="1905000" y="12954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11430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&lt;</a:t>
            </a:r>
            <a:endParaRPr lang="en-US" sz="4400" dirty="0"/>
          </a:p>
        </p:txBody>
      </p:sp>
      <p:sp>
        <p:nvSpPr>
          <p:cNvPr id="8" name="Oval 7"/>
          <p:cNvSpPr/>
          <p:nvPr/>
        </p:nvSpPr>
        <p:spPr>
          <a:xfrm>
            <a:off x="2133600" y="25146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0" y="23622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&gt;</a:t>
            </a:r>
          </a:p>
        </p:txBody>
      </p:sp>
      <p:sp>
        <p:nvSpPr>
          <p:cNvPr id="16" name="Oval 15"/>
          <p:cNvSpPr/>
          <p:nvPr/>
        </p:nvSpPr>
        <p:spPr>
          <a:xfrm>
            <a:off x="2133600" y="36576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86000" y="35052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&gt;</a:t>
            </a:r>
          </a:p>
        </p:txBody>
      </p:sp>
      <p:sp>
        <p:nvSpPr>
          <p:cNvPr id="18" name="Oval 17"/>
          <p:cNvSpPr/>
          <p:nvPr/>
        </p:nvSpPr>
        <p:spPr>
          <a:xfrm>
            <a:off x="2133600" y="4800600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286000" y="4648200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&gt;</a:t>
            </a:r>
          </a:p>
        </p:txBody>
      </p:sp>
      <p:sp>
        <p:nvSpPr>
          <p:cNvPr id="20" name="Oval 19"/>
          <p:cNvSpPr/>
          <p:nvPr/>
        </p:nvSpPr>
        <p:spPr>
          <a:xfrm>
            <a:off x="2209800" y="6012359"/>
            <a:ext cx="762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362200" y="5859959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17185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7" grpId="0"/>
      <p:bldP spid="19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941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7821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Ascending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72541, 72638, 72605</a:t>
            </a:r>
          </a:p>
          <a:p>
            <a:endParaRPr lang="en-US" dirty="0" smtClean="0"/>
          </a:p>
          <a:p>
            <a:r>
              <a:rPr lang="en-US" dirty="0" smtClean="0"/>
              <a:t>58392, 41726, 90584</a:t>
            </a:r>
          </a:p>
          <a:p>
            <a:endParaRPr lang="en-US" dirty="0" smtClean="0"/>
          </a:p>
          <a:p>
            <a:r>
              <a:rPr lang="en-US" dirty="0" smtClean="0"/>
              <a:t>89307, 89123, 89215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990600" y="2209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72541 ,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2209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72605 ,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2209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72638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3301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41726 ,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362200" y="3301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58392 ,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3301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90584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4444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89123 ,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4444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89215 ,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4444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89307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5313218" y="2424262"/>
            <a:ext cx="35281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          B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6705600" y="2794575"/>
            <a:ext cx="762000" cy="32962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Descending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65489, 23017, </a:t>
            </a:r>
            <a:r>
              <a:rPr lang="en-US" dirty="0" smtClean="0"/>
              <a:t>87643</a:t>
            </a:r>
          </a:p>
          <a:p>
            <a:endParaRPr lang="en-US" dirty="0"/>
          </a:p>
          <a:p>
            <a:r>
              <a:rPr lang="en-US" dirty="0"/>
              <a:t>62103, 61927, </a:t>
            </a:r>
            <a:r>
              <a:rPr lang="en-US" dirty="0" smtClean="0"/>
              <a:t>62104</a:t>
            </a:r>
          </a:p>
          <a:p>
            <a:endParaRPr lang="en-US" dirty="0"/>
          </a:p>
          <a:p>
            <a:r>
              <a:rPr lang="en-US" dirty="0"/>
              <a:t>50821, 74936, 36294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990600" y="2209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87643 ,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2209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65489 ,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2209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23017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3301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62104 ,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362200" y="3301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62103 ,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3301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61927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4444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74936 ,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362200" y="4444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50821 ,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4444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36294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5313218" y="2424262"/>
            <a:ext cx="35281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6705600" y="2794575"/>
            <a:ext cx="762000" cy="32962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5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1385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22826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010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Smallest number and Largest number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821889"/>
              </p:ext>
            </p:extLst>
          </p:nvPr>
        </p:nvGraphicFramePr>
        <p:xfrm>
          <a:off x="457200" y="1600200"/>
          <a:ext cx="82296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r>
                        <a:rPr lang="en-US" sz="2800" baseline="0" dirty="0" smtClean="0"/>
                        <a:t> Digits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Smallest</a:t>
                      </a:r>
                      <a:r>
                        <a:rPr lang="en-US" sz="2800" baseline="0" dirty="0" smtClean="0"/>
                        <a:t> number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Largest number</a:t>
                      </a:r>
                      <a:endParaRPr lang="en-US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1,4,3,7,6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5,0,9,3,8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6,7,1,5,4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4,6,0,2,8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9,1,4,5,0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sp>
        <p:nvSpPr>
          <p:cNvPr id="5" name="TextBox 4"/>
          <p:cNvSpPr txBox="1"/>
          <p:nvPr/>
        </p:nvSpPr>
        <p:spPr>
          <a:xfrm>
            <a:off x="3657600" y="2281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6200" y="22815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3,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22699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3400" y="22699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2699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24600" y="2286000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6,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3800" y="298342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962400" y="2983422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267200" y="2971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495800" y="2971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24400" y="2971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048000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2967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29673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  <a:r>
              <a:rPr lang="en-US" sz="2400" dirty="0" smtClean="0"/>
              <a:t>,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6629400" y="2967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0" y="2967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86600" y="2967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3576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5769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,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4191000" y="35653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5653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648200" y="35653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96000" y="3576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24600" y="35769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6,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629400" y="3576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58000" y="3576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86600" y="3576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733800" y="4186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62400" y="4186535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267200" y="41749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95800" y="41749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4724400" y="41749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91000" y="4278868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096000" y="4262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324600" y="42627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6,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6629400" y="4262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6858000" y="4262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7086600" y="4262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3733800" y="4872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3962400" y="4872335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267200" y="48607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495800" y="48607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724400" y="486071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4191000" y="4953000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096000" y="4796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24600" y="47961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  <a:r>
              <a:rPr lang="en-US" sz="2400" dirty="0" smtClean="0"/>
              <a:t>,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6629400" y="4796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6858000" y="4796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086600" y="4796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01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1385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411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PlaceValueChart-5DigitNumber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367415"/>
              </p:ext>
            </p:extLst>
          </p:nvPr>
        </p:nvGraphicFramePr>
        <p:xfrm>
          <a:off x="457200" y="1600200"/>
          <a:ext cx="81534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83820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Numbers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Thousands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Ones Period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 Thousands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Thousands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Hundreds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Tens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Ones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23,567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98,045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55,556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48600" y="35236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3498273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81600" y="351905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0" y="351905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43745" y="35236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72400" y="43550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0800" y="432972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435051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435051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67545" y="43550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772400" y="513073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00800" y="5105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1261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9800" y="51261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67545" y="5130739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742950" cy="77796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083" y="1"/>
            <a:ext cx="969917" cy="685800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61449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0"/>
    </mc:Choice>
    <mc:Fallback xmlns=""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6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off to nearest Tens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169432"/>
            <a:ext cx="8229600" cy="5459968"/>
          </a:xfrm>
        </p:spPr>
        <p:txBody>
          <a:bodyPr/>
          <a:lstStyle/>
          <a:p>
            <a:r>
              <a:rPr lang="en-US" dirty="0" smtClean="0"/>
              <a:t>76,154 </a:t>
            </a:r>
            <a:r>
              <a:rPr lang="en-US" dirty="0"/>
              <a:t>- </a:t>
            </a:r>
            <a:r>
              <a:rPr lang="en-US" dirty="0" smtClean="0"/>
              <a:t>76,1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u="sng" dirty="0" smtClean="0"/>
              <a:t>4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5</a:t>
            </a:r>
            <a:r>
              <a:rPr lang="en-US" u="sng" dirty="0" smtClean="0"/>
              <a:t>4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76,1</a:t>
            </a:r>
            <a:r>
              <a:rPr lang="en-US" dirty="0" smtClean="0">
                <a:solidFill>
                  <a:srgbClr val="FF0000"/>
                </a:solidFill>
              </a:rPr>
              <a:t>54</a:t>
            </a:r>
            <a:r>
              <a:rPr lang="en-US" dirty="0" smtClean="0"/>
              <a:t> – 76,1</a:t>
            </a:r>
            <a:r>
              <a:rPr lang="en-US" dirty="0" smtClean="0">
                <a:solidFill>
                  <a:srgbClr val="FF0000"/>
                </a:solidFill>
              </a:rPr>
              <a:t>50</a:t>
            </a:r>
          </a:p>
          <a:p>
            <a:r>
              <a:rPr lang="en-US" dirty="0" smtClean="0"/>
              <a:t>76,156 </a:t>
            </a:r>
            <a:r>
              <a:rPr lang="en-US" dirty="0"/>
              <a:t>- </a:t>
            </a:r>
            <a:r>
              <a:rPr lang="en-US" dirty="0" smtClean="0"/>
              <a:t>76,1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u="sng" dirty="0" smtClean="0"/>
              <a:t>6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5</a:t>
            </a:r>
            <a:r>
              <a:rPr lang="en-US" u="sng" dirty="0"/>
              <a:t>6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76,1</a:t>
            </a:r>
            <a:r>
              <a:rPr lang="en-US" dirty="0" smtClean="0">
                <a:solidFill>
                  <a:srgbClr val="C00000"/>
                </a:solidFill>
              </a:rPr>
              <a:t>56</a:t>
            </a:r>
            <a:r>
              <a:rPr lang="en-US" dirty="0" smtClean="0"/>
              <a:t> – 76,160</a:t>
            </a:r>
          </a:p>
          <a:p>
            <a:r>
              <a:rPr lang="en-US" dirty="0" smtClean="0"/>
              <a:t>76,1</a:t>
            </a:r>
            <a:r>
              <a:rPr lang="en-US" dirty="0" smtClean="0">
                <a:solidFill>
                  <a:srgbClr val="C00000"/>
                </a:solidFill>
              </a:rPr>
              <a:t>55</a:t>
            </a:r>
            <a:r>
              <a:rPr lang="en-US" dirty="0" smtClean="0"/>
              <a:t> – 76,1</a:t>
            </a:r>
            <a:r>
              <a:rPr lang="en-US" dirty="0" smtClean="0">
                <a:solidFill>
                  <a:srgbClr val="C00000"/>
                </a:solidFill>
              </a:rPr>
              <a:t>60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cxnSp>
        <p:nvCxnSpPr>
          <p:cNvPr id="8" name="Straight Arrow Connector 7"/>
          <p:cNvCxnSpPr/>
          <p:nvPr/>
        </p:nvCxnSpPr>
        <p:spPr>
          <a:xfrm>
            <a:off x="1676400" y="2057400"/>
            <a:ext cx="6705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115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211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069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165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261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595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929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1263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59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3455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955107" y="1905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829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925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0783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879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2975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309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405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56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977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57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835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58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1169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59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802707" y="2362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676400" y="4343400"/>
            <a:ext cx="6705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115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211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3069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9165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261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0595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5929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1263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359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455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955107" y="41910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7829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3925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0783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52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6879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53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2975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54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8309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4405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56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977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57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5835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58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1169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59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802707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0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Rounding off to nearest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Mathematically without number line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>
                <a:solidFill>
                  <a:schemeClr val="accent6"/>
                </a:solidFill>
              </a:rPr>
              <a:t>0-4</a:t>
            </a:r>
            <a:r>
              <a:rPr lang="en-US" dirty="0"/>
              <a:t>(one’s place) – The tens digit remain </a:t>
            </a:r>
            <a:r>
              <a:rPr lang="en-US" dirty="0" smtClean="0"/>
              <a:t>same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</a:rPr>
              <a:t> 5-9</a:t>
            </a:r>
            <a:r>
              <a:rPr lang="en-US" dirty="0" smtClean="0"/>
              <a:t>(one’s </a:t>
            </a:r>
            <a:r>
              <a:rPr lang="en-US" dirty="0"/>
              <a:t>place) – </a:t>
            </a:r>
            <a:r>
              <a:rPr lang="en-US" dirty="0" smtClean="0"/>
              <a:t>Add 1 to </a:t>
            </a:r>
            <a:r>
              <a:rPr lang="en-US" dirty="0"/>
              <a:t>tens </a:t>
            </a:r>
            <a:r>
              <a:rPr lang="en-US" dirty="0" smtClean="0"/>
              <a:t>digit</a:t>
            </a:r>
          </a:p>
          <a:p>
            <a:pPr marL="0" indent="0">
              <a:buNone/>
            </a:pPr>
            <a:r>
              <a:rPr lang="en-US" dirty="0" smtClean="0"/>
              <a:t>76,1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u="sng" dirty="0" smtClean="0"/>
              <a:t>4</a:t>
            </a:r>
            <a:r>
              <a:rPr lang="en-US" dirty="0" smtClean="0"/>
              <a:t> – 76,150</a:t>
            </a:r>
          </a:p>
          <a:p>
            <a:pPr marL="0" indent="0">
              <a:buNone/>
            </a:pPr>
            <a:r>
              <a:rPr lang="en-US" dirty="0" smtClean="0"/>
              <a:t>76,1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u="sng" dirty="0" smtClean="0"/>
              <a:t>5</a:t>
            </a:r>
            <a:r>
              <a:rPr lang="en-US" dirty="0" smtClean="0"/>
              <a:t> – 76,160</a:t>
            </a:r>
          </a:p>
          <a:p>
            <a:pPr marL="0" indent="0">
              <a:buNone/>
            </a:pPr>
            <a:r>
              <a:rPr lang="en-US" dirty="0" smtClean="0"/>
              <a:t>76, 1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u="sng" dirty="0" smtClean="0"/>
              <a:t>6</a:t>
            </a:r>
            <a:r>
              <a:rPr lang="en-US" dirty="0" smtClean="0"/>
              <a:t> – 76,160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cxnSp>
        <p:nvCxnSpPr>
          <p:cNvPr id="6" name="Straight Arrow Connector 5"/>
          <p:cNvCxnSpPr/>
          <p:nvPr/>
        </p:nvCxnSpPr>
        <p:spPr>
          <a:xfrm>
            <a:off x="1295400" y="2514600"/>
            <a:ext cx="6324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305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401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259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355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451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85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119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453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549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964507" y="2362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240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336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94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290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86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816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6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388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7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246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8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9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5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Rounding off to nearest Hundreds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76,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u="sng" dirty="0" smtClean="0"/>
              <a:t>5</a:t>
            </a:r>
            <a:r>
              <a:rPr lang="en-US" dirty="0" smtClean="0"/>
              <a:t>6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76,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u="sng" dirty="0"/>
              <a:t>5</a:t>
            </a:r>
            <a:r>
              <a:rPr lang="en-US" dirty="0"/>
              <a:t>6 </a:t>
            </a:r>
            <a:r>
              <a:rPr lang="en-US" dirty="0" smtClean="0"/>
              <a:t>-76,</a:t>
            </a:r>
            <a:r>
              <a:rPr lang="en-US" dirty="0" smtClean="0">
                <a:solidFill>
                  <a:srgbClr val="FF0000"/>
                </a:solidFill>
              </a:rPr>
              <a:t>200</a:t>
            </a:r>
          </a:p>
          <a:p>
            <a:r>
              <a:rPr lang="en-US" dirty="0" smtClean="0"/>
              <a:t>76,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u="sng" dirty="0" smtClean="0"/>
              <a:t>4</a:t>
            </a: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0-4</a:t>
            </a:r>
            <a:r>
              <a:rPr lang="en-US" dirty="0"/>
              <a:t>(one’s place) – The tens digit remain same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 5-9</a:t>
            </a:r>
            <a:r>
              <a:rPr lang="en-US" dirty="0"/>
              <a:t>(one’s place) – Add 1 to tens </a:t>
            </a:r>
            <a:r>
              <a:rPr lang="en-US" dirty="0" smtClean="0"/>
              <a:t>digit</a:t>
            </a:r>
          </a:p>
          <a:p>
            <a:pPr marL="0" indent="0">
              <a:buNone/>
            </a:pPr>
            <a:r>
              <a:rPr lang="en-US" dirty="0"/>
              <a:t>76,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u="sng" dirty="0"/>
              <a:t>4</a:t>
            </a:r>
            <a:r>
              <a:rPr lang="en-US" dirty="0"/>
              <a:t>0 </a:t>
            </a:r>
            <a:r>
              <a:rPr lang="en-US" dirty="0" smtClean="0"/>
              <a:t>-76,</a:t>
            </a:r>
            <a:r>
              <a:rPr lang="en-US" dirty="0" smtClean="0">
                <a:solidFill>
                  <a:srgbClr val="FF0000"/>
                </a:solidFill>
              </a:rPr>
              <a:t>500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cxnSp>
        <p:nvCxnSpPr>
          <p:cNvPr id="7" name="Straight Arrow Connector 6"/>
          <p:cNvCxnSpPr/>
          <p:nvPr/>
        </p:nvCxnSpPr>
        <p:spPr>
          <a:xfrm>
            <a:off x="1676400" y="2221468"/>
            <a:ext cx="6705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115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211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069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165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261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595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929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263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7359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3455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955107" y="206906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82907" y="2526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392507" y="2526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078307" y="2526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87907" y="2526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97506" y="2526268"/>
            <a:ext cx="731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30907" y="2526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40506" y="2526268"/>
            <a:ext cx="57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897707" y="2526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83506" y="2526268"/>
            <a:ext cx="655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116907" y="2526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802706" y="2526268"/>
            <a:ext cx="678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7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274638"/>
            <a:ext cx="60960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Rounding off to nearest Places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687352"/>
              </p:ext>
            </p:extLst>
          </p:nvPr>
        </p:nvGraphicFramePr>
        <p:xfrm>
          <a:off x="470189" y="2209799"/>
          <a:ext cx="8229600" cy="2286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259080">
                <a:tc>
                  <a:txBody>
                    <a:bodyPr/>
                    <a:lstStyle/>
                    <a:p>
                      <a:r>
                        <a:rPr lang="en-US" dirty="0" smtClean="0"/>
                        <a:t>Round</a:t>
                      </a:r>
                      <a:r>
                        <a:rPr lang="en-US" baseline="0" dirty="0" smtClean="0"/>
                        <a:t> OFF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Hundreds 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Thousands</a:t>
                      </a:r>
                      <a:r>
                        <a:rPr lang="en-US" baseline="0" dirty="0" smtClean="0"/>
                        <a:t> 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 Thousands place</a:t>
                      </a:r>
                      <a:endParaRPr lang="en-US" dirty="0"/>
                    </a:p>
                  </a:txBody>
                  <a:tcPr/>
                </a:tc>
              </a:tr>
              <a:tr h="883921">
                <a:tc>
                  <a:txBody>
                    <a:bodyPr/>
                    <a:lstStyle/>
                    <a:p>
                      <a:r>
                        <a:rPr lang="en-US" dirty="0" smtClean="0"/>
                        <a:t>48,747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48,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u="none" dirty="0" smtClean="0"/>
                        <a:t>7  - 48,7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u="none" dirty="0" smtClean="0"/>
                        <a:t>0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dirty="0" smtClean="0"/>
                        <a:t>,</a:t>
                      </a:r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u="none" dirty="0" smtClean="0"/>
                        <a:t>7 – 49, 000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dirty="0" smtClean="0"/>
                        <a:t>,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r>
                        <a:rPr lang="en-US" u="none" dirty="0" smtClean="0"/>
                        <a:t>7 – 50, 000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89,506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89,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u="sng" dirty="0" smtClean="0"/>
                        <a:t>0</a:t>
                      </a:r>
                      <a:r>
                        <a:rPr lang="en-US" dirty="0" smtClean="0"/>
                        <a:t>6 – 89,500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US" dirty="0" smtClean="0"/>
                        <a:t>,</a:t>
                      </a:r>
                      <a:r>
                        <a:rPr lang="en-US" u="sng" dirty="0" smtClean="0"/>
                        <a:t>5</a:t>
                      </a:r>
                      <a:r>
                        <a:rPr lang="en-US" dirty="0" smtClean="0"/>
                        <a:t>06</a:t>
                      </a:r>
                      <a:r>
                        <a:rPr lang="en-US" baseline="0" dirty="0" smtClean="0"/>
                        <a:t> -  90,000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u="sng" dirty="0" smtClean="0"/>
                        <a:t>9</a:t>
                      </a:r>
                      <a:r>
                        <a:rPr lang="en-US" dirty="0" smtClean="0"/>
                        <a:t>,506 – 90,000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sp>
        <p:nvSpPr>
          <p:cNvPr id="7" name="Rectangle 6"/>
          <p:cNvSpPr/>
          <p:nvPr/>
        </p:nvSpPr>
        <p:spPr>
          <a:xfrm>
            <a:off x="2057400" y="121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0-4</a:t>
            </a:r>
            <a:r>
              <a:rPr lang="en-US" dirty="0"/>
              <a:t>(one’s place) – The </a:t>
            </a:r>
            <a:r>
              <a:rPr lang="en-US" dirty="0" smtClean="0"/>
              <a:t> </a:t>
            </a:r>
            <a:r>
              <a:rPr lang="en-US" dirty="0"/>
              <a:t>digit remain same</a:t>
            </a:r>
          </a:p>
          <a:p>
            <a:r>
              <a:rPr lang="en-US" dirty="0">
                <a:solidFill>
                  <a:srgbClr val="92D050"/>
                </a:solidFill>
              </a:rPr>
              <a:t> 5-9</a:t>
            </a:r>
            <a:r>
              <a:rPr lang="en-US" dirty="0"/>
              <a:t>(one’s place) – Add 1 to </a:t>
            </a:r>
            <a:r>
              <a:rPr lang="en-US" dirty="0" smtClean="0"/>
              <a:t>the </a:t>
            </a:r>
            <a:r>
              <a:rPr lang="en-US" dirty="0"/>
              <a:t>digit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3897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3505200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391646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7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5327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Marking the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Putting the Commas</a:t>
            </a:r>
          </a:p>
          <a:p>
            <a:pPr marL="0" indent="0">
              <a:buNone/>
            </a:pPr>
            <a:r>
              <a:rPr lang="en-US" dirty="0" smtClean="0"/>
              <a:t>23456 - </a:t>
            </a:r>
          </a:p>
          <a:p>
            <a:pPr marL="0" indent="0">
              <a:buNone/>
            </a:pPr>
            <a:r>
              <a:rPr lang="en-US" sz="2800" dirty="0" smtClean="0"/>
              <a:t>                       2    3   4  5 6            </a:t>
            </a:r>
          </a:p>
          <a:p>
            <a:pPr marL="0" indent="0">
              <a:buNone/>
            </a:pPr>
            <a:r>
              <a:rPr lang="en-US" dirty="0" smtClean="0"/>
              <a:t>98045 –</a:t>
            </a:r>
          </a:p>
          <a:p>
            <a:pPr marL="0" indent="0">
              <a:buNone/>
            </a:pPr>
            <a:r>
              <a:rPr lang="en-US" sz="2800" dirty="0" smtClean="0"/>
              <a:t>                       9    8   0  4  5      </a:t>
            </a:r>
          </a:p>
          <a:p>
            <a:pPr marL="0" indent="0">
              <a:buNone/>
            </a:pPr>
            <a:r>
              <a:rPr lang="en-US" dirty="0" smtClean="0"/>
              <a:t>55556 -</a:t>
            </a:r>
          </a:p>
          <a:p>
            <a:pPr marL="0" indent="0">
              <a:buNone/>
            </a:pPr>
            <a:r>
              <a:rPr lang="en-US" sz="2800" dirty="0" smtClean="0"/>
              <a:t>                      5    5    5  5  6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9800" y="2406135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   </a:t>
            </a:r>
            <a:r>
              <a:rPr lang="en-US" dirty="0" err="1" smtClean="0"/>
              <a:t>Th</a:t>
            </a:r>
            <a:r>
              <a:rPr lang="en-US" dirty="0" smtClean="0"/>
              <a:t>    H    T   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86100" y="2895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95945" y="3288085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   </a:t>
            </a:r>
            <a:r>
              <a:rPr lang="en-US" dirty="0" err="1" smtClean="0"/>
              <a:t>Th</a:t>
            </a:r>
            <a:r>
              <a:rPr lang="en-US" dirty="0" smtClean="0"/>
              <a:t>    H    T   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72245" y="3962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4419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   </a:t>
            </a:r>
            <a:r>
              <a:rPr lang="en-US" dirty="0" err="1" smtClean="0"/>
              <a:t>Th</a:t>
            </a:r>
            <a:r>
              <a:rPr lang="en-US" dirty="0" smtClean="0"/>
              <a:t>    H    T   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86100" y="51170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64503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175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7533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2  3  4  5 6 – </a:t>
            </a:r>
          </a:p>
          <a:p>
            <a:pPr marL="0" indent="0">
              <a:buNone/>
            </a:pPr>
            <a:r>
              <a:rPr lang="en-US" sz="2800" dirty="0" smtClean="0"/>
              <a:t>                                  </a:t>
            </a:r>
          </a:p>
          <a:p>
            <a:pPr marL="0" indent="0">
              <a:buNone/>
            </a:pPr>
            <a:r>
              <a:rPr lang="en-US" dirty="0" smtClean="0"/>
              <a:t> 9  8  0  4 5 </a:t>
            </a:r>
            <a:r>
              <a:rPr lang="en-US" dirty="0"/>
              <a:t>-</a:t>
            </a: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                             </a:t>
            </a:r>
          </a:p>
          <a:p>
            <a:pPr marL="0" indent="0">
              <a:buNone/>
            </a:pPr>
            <a:r>
              <a:rPr lang="en-US" dirty="0" smtClean="0"/>
              <a:t>  5 5  5  5  6 -</a:t>
            </a:r>
          </a:p>
          <a:p>
            <a:pPr marL="0" indent="0">
              <a:buNone/>
            </a:pPr>
            <a:r>
              <a:rPr lang="en-US" sz="2800" dirty="0" smtClean="0"/>
              <a:t>       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043" y="207381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</a:t>
            </a:r>
            <a:r>
              <a:rPr lang="en-US" dirty="0" err="1" smtClean="0"/>
              <a:t>Th</a:t>
            </a:r>
            <a:r>
              <a:rPr lang="en-US" dirty="0" smtClean="0"/>
              <a:t>    H    T    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  <p:sp>
        <p:nvSpPr>
          <p:cNvPr id="16" name="TextBox 15"/>
          <p:cNvSpPr txBox="1"/>
          <p:nvPr/>
        </p:nvSpPr>
        <p:spPr>
          <a:xfrm>
            <a:off x="11430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2373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3059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</a:t>
            </a:r>
            <a:r>
              <a:rPr lang="en-US" dirty="0" err="1" smtClean="0"/>
              <a:t>Th</a:t>
            </a:r>
            <a:r>
              <a:rPr lang="en-US" dirty="0" smtClean="0"/>
              <a:t>    H      T    O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6388" y="41264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TTh</a:t>
            </a:r>
            <a:r>
              <a:rPr lang="en-US" dirty="0" smtClean="0"/>
              <a:t>  </a:t>
            </a:r>
            <a:r>
              <a:rPr lang="en-US" dirty="0" err="1" smtClean="0"/>
              <a:t>Th</a:t>
            </a:r>
            <a:r>
              <a:rPr lang="en-US" dirty="0" smtClean="0"/>
              <a:t>   H     T     O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2205335"/>
            <a:ext cx="3179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Twenty three thousand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43200" y="3429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Ninety eight thousand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87806" y="4387334"/>
            <a:ext cx="2804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Fifty five thousand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38800" y="2205335"/>
            <a:ext cx="3488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f</a:t>
            </a:r>
            <a:r>
              <a:rPr lang="en-US" sz="2400" b="1" dirty="0" smtClean="0">
                <a:solidFill>
                  <a:schemeClr val="accent2"/>
                </a:solidFill>
              </a:rPr>
              <a:t>our hundred and fifty six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92054" y="3440668"/>
            <a:ext cx="3299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a</a:t>
            </a:r>
            <a:r>
              <a:rPr lang="en-US" sz="2400" b="1" dirty="0" smtClean="0">
                <a:solidFill>
                  <a:schemeClr val="accent2"/>
                </a:solidFill>
              </a:rPr>
              <a:t>nd forty five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88108" y="4394261"/>
            <a:ext cx="3703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five hundred and fifty six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1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6" grpId="0"/>
      <p:bldP spid="17" grpId="0"/>
      <p:bldP spid="18" grpId="0"/>
      <p:bldP spid="19" grpId="0"/>
      <p:bldP spid="6" grpId="0"/>
      <p:bldP spid="20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54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617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76200"/>
            <a:ext cx="971550" cy="101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293" y="0"/>
            <a:ext cx="1325707" cy="937369"/>
          </a:xfrm>
          <a:prstGeom prst="rect">
            <a:avLst/>
          </a:prstGeom>
          <a:solidFill>
            <a:schemeClr val="tx1">
              <a:alpha val="77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959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731</Words>
  <Application>Microsoft Office PowerPoint</Application>
  <PresentationFormat>On-screen Show (4:3)</PresentationFormat>
  <Paragraphs>338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Numbers</vt:lpstr>
      <vt:lpstr>PlaceValueChart-5DigitNumber</vt:lpstr>
      <vt:lpstr>PlaceValueChart-5DigitNumber</vt:lpstr>
      <vt:lpstr>Marking the Periods</vt:lpstr>
      <vt:lpstr>PowerPoint Presentation</vt:lpstr>
      <vt:lpstr>Numbers</vt:lpstr>
      <vt:lpstr>WordForm</vt:lpstr>
      <vt:lpstr>PowerPoint Presentation</vt:lpstr>
      <vt:lpstr>Numbers</vt:lpstr>
      <vt:lpstr>Expanded Form</vt:lpstr>
      <vt:lpstr>PowerPoint Presentation</vt:lpstr>
      <vt:lpstr>Numbers</vt:lpstr>
      <vt:lpstr>Standard Form</vt:lpstr>
      <vt:lpstr>PowerPoint Presentation</vt:lpstr>
      <vt:lpstr>Numbers</vt:lpstr>
      <vt:lpstr>Place , PlaceValue and FaceValue</vt:lpstr>
      <vt:lpstr>HOTS</vt:lpstr>
      <vt:lpstr>PowerPoint Presentation</vt:lpstr>
      <vt:lpstr>Numbers</vt:lpstr>
      <vt:lpstr>Comparing the numbers</vt:lpstr>
      <vt:lpstr>PowerPoint Presentation</vt:lpstr>
      <vt:lpstr>Numbers</vt:lpstr>
      <vt:lpstr>Ascending Order</vt:lpstr>
      <vt:lpstr>Descending Order</vt:lpstr>
      <vt:lpstr>PowerPoint Presentation</vt:lpstr>
      <vt:lpstr>Numbers</vt:lpstr>
      <vt:lpstr>Smallest number and Largest number</vt:lpstr>
      <vt:lpstr>PowerPoint Presentation</vt:lpstr>
      <vt:lpstr>Numbers</vt:lpstr>
      <vt:lpstr>Rounding off to nearest Tens</vt:lpstr>
      <vt:lpstr>Rounding off to nearest Tens</vt:lpstr>
      <vt:lpstr>Rounding off to nearest Hundreds</vt:lpstr>
      <vt:lpstr>Rounding off to nearest Places</vt:lpstr>
      <vt:lpstr>PowerPoint Presentation</vt:lpstr>
    </vt:vector>
  </TitlesOfParts>
  <Company>new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new</dc:creator>
  <cp:lastModifiedBy>new</cp:lastModifiedBy>
  <cp:revision>82</cp:revision>
  <dcterms:created xsi:type="dcterms:W3CDTF">2024-07-13T04:22:20Z</dcterms:created>
  <dcterms:modified xsi:type="dcterms:W3CDTF">2024-07-22T14:11:43Z</dcterms:modified>
</cp:coreProperties>
</file>