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8.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9.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625685"/>
            <a:ext cx="6814899" cy="704017"/>
          </a:xfrm>
          <a:prstGeom prst="rect">
            <a:avLst/>
          </a:prstGeom>
          <a:noFill/>
        </p:spPr>
        <p:txBody>
          <a:bodyPr wrap="none" lIns="0" tIns="0" rIns="0" bIns="0" rtlCol="0" anchor="t"/>
          <a:lstStyle/>
          <a:p>
            <a:pPr marL="0" indent="0" algn="l">
              <a:lnSpc>
                <a:spcPts val="5500"/>
              </a:lnSpc>
              <a:buNone/>
            </a:pPr>
            <a:r>
              <a:rPr lang="en-US" sz="4400" dirty="0">
                <a:solidFill>
                  <a:srgbClr val="D73AD7"/>
                </a:solidFill>
                <a:latin typeface="Source Serif Pro Semi Bold" pitchFamily="34" charset="0"/>
                <a:ea typeface="Source Serif Pro Semi Bold" pitchFamily="34" charset="-122"/>
                <a:cs typeface="Source Serif Pro Semi Bold" pitchFamily="34" charset="-120"/>
              </a:rPr>
              <a:t>Transport: Moving Around</a:t>
            </a:r>
            <a:endParaRPr lang="en-US" sz="4400" dirty="0"/>
          </a:p>
        </p:txBody>
      </p:sp>
      <p:sp>
        <p:nvSpPr>
          <p:cNvPr id="4" name="Text 1"/>
          <p:cNvSpPr/>
          <p:nvPr/>
        </p:nvSpPr>
        <p:spPr>
          <a:xfrm>
            <a:off x="6324124" y="3688675"/>
            <a:ext cx="7468553" cy="1915120"/>
          </a:xfrm>
          <a:prstGeom prst="rect">
            <a:avLst/>
          </a:prstGeom>
          <a:noFill/>
        </p:spPr>
        <p:txBody>
          <a:bodyPr wrap="squar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Have you ever wondered how we get from one place to another? It's all thanks to transport! Transport helps us move ourselves and things from one place to another. We use transport every single day, maybe even without thinking about it! There are three main types of transport: on land, on water, and in the air. Let's learn about them with some fun pictures!</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2032992"/>
            <a:ext cx="5632490" cy="704017"/>
          </a:xfrm>
          <a:prstGeom prst="rect">
            <a:avLst/>
          </a:prstGeom>
          <a:noFill/>
        </p:spPr>
        <p:txBody>
          <a:bodyPr wrap="none" lIns="0" tIns="0" rIns="0" bIns="0" rtlCol="0" anchor="t"/>
          <a:lstStyle/>
          <a:p>
            <a:pPr marL="0" indent="0" algn="l">
              <a:lnSpc>
                <a:spcPts val="5500"/>
              </a:lnSpc>
              <a:buNone/>
            </a:pPr>
            <a:r>
              <a:rPr lang="en-US" sz="4400" dirty="0">
                <a:solidFill>
                  <a:srgbClr val="D73AD7"/>
                </a:solidFill>
                <a:latin typeface="Source Serif Pro Semi Bold" pitchFamily="34" charset="0"/>
                <a:ea typeface="Source Serif Pro Semi Bold" pitchFamily="34" charset="-122"/>
                <a:cs typeface="Source Serif Pro Semi Bold" pitchFamily="34" charset="-120"/>
              </a:rPr>
              <a:t>Land Transport</a:t>
            </a:r>
            <a:endParaRPr lang="en-US" sz="4400" dirty="0"/>
          </a:p>
        </p:txBody>
      </p:sp>
      <p:pic>
        <p:nvPicPr>
          <p:cNvPr id="3" name="Image 0" descr="preencoded.png"/>
          <p:cNvPicPr>
            <a:picLocks noChangeAspect="1"/>
          </p:cNvPicPr>
          <p:nvPr/>
        </p:nvPicPr>
        <p:blipFill>
          <a:blip r:embed="rId1"/>
          <a:stretch>
            <a:fillRect/>
          </a:stretch>
        </p:blipFill>
        <p:spPr>
          <a:xfrm>
            <a:off x="837724" y="3215759"/>
            <a:ext cx="3014305" cy="1862971"/>
          </a:xfrm>
          <a:prstGeom prst="rect">
            <a:avLst/>
          </a:prstGeom>
        </p:spPr>
      </p:pic>
      <p:sp>
        <p:nvSpPr>
          <p:cNvPr id="4" name="Text 1"/>
          <p:cNvSpPr/>
          <p:nvPr/>
        </p:nvSpPr>
        <p:spPr>
          <a:xfrm>
            <a:off x="837724" y="5318046"/>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Car</a:t>
            </a:r>
            <a:endParaRPr lang="en-US" sz="2200" dirty="0"/>
          </a:p>
        </p:txBody>
      </p:sp>
      <p:sp>
        <p:nvSpPr>
          <p:cNvPr id="5" name="Text 2"/>
          <p:cNvSpPr/>
          <p:nvPr/>
        </p:nvSpPr>
        <p:spPr>
          <a:xfrm>
            <a:off x="837724" y="5813584"/>
            <a:ext cx="3014305"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Car goes on the road!</a:t>
            </a:r>
            <a:endParaRPr lang="en-US" sz="1850" dirty="0"/>
          </a:p>
        </p:txBody>
      </p:sp>
      <p:pic>
        <p:nvPicPr>
          <p:cNvPr id="6" name="Image 1" descr="preencoded.png"/>
          <p:cNvPicPr>
            <a:picLocks noChangeAspect="1"/>
          </p:cNvPicPr>
          <p:nvPr/>
        </p:nvPicPr>
        <p:blipFill>
          <a:blip r:embed="rId2"/>
          <a:stretch>
            <a:fillRect/>
          </a:stretch>
        </p:blipFill>
        <p:spPr>
          <a:xfrm>
            <a:off x="4151233" y="3215759"/>
            <a:ext cx="3014305" cy="1862971"/>
          </a:xfrm>
          <a:prstGeom prst="rect">
            <a:avLst/>
          </a:prstGeom>
        </p:spPr>
      </p:pic>
      <p:sp>
        <p:nvSpPr>
          <p:cNvPr id="7" name="Text 3"/>
          <p:cNvSpPr/>
          <p:nvPr/>
        </p:nvSpPr>
        <p:spPr>
          <a:xfrm>
            <a:off x="4151233" y="5318046"/>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Bus</a:t>
            </a:r>
            <a:endParaRPr lang="en-US" sz="2200" dirty="0"/>
          </a:p>
        </p:txBody>
      </p:sp>
      <p:sp>
        <p:nvSpPr>
          <p:cNvPr id="8" name="Text 4"/>
          <p:cNvSpPr/>
          <p:nvPr/>
        </p:nvSpPr>
        <p:spPr>
          <a:xfrm>
            <a:off x="4151233" y="5813584"/>
            <a:ext cx="3014305"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Bus takes us to school!</a:t>
            </a:r>
            <a:endParaRPr lang="en-US" sz="1850" dirty="0"/>
          </a:p>
        </p:txBody>
      </p:sp>
      <p:pic>
        <p:nvPicPr>
          <p:cNvPr id="9" name="Image 2" descr="preencoded.png"/>
          <p:cNvPicPr>
            <a:picLocks noChangeAspect="1"/>
          </p:cNvPicPr>
          <p:nvPr/>
        </p:nvPicPr>
        <p:blipFill>
          <a:blip r:embed="rId3"/>
          <a:stretch>
            <a:fillRect/>
          </a:stretch>
        </p:blipFill>
        <p:spPr>
          <a:xfrm>
            <a:off x="7464743" y="3215759"/>
            <a:ext cx="3014305" cy="1862971"/>
          </a:xfrm>
          <a:prstGeom prst="rect">
            <a:avLst/>
          </a:prstGeom>
        </p:spPr>
      </p:pic>
      <p:sp>
        <p:nvSpPr>
          <p:cNvPr id="10" name="Text 5"/>
          <p:cNvSpPr/>
          <p:nvPr/>
        </p:nvSpPr>
        <p:spPr>
          <a:xfrm>
            <a:off x="7464743" y="5318046"/>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Bicycle</a:t>
            </a:r>
            <a:endParaRPr lang="en-US" sz="2200" dirty="0"/>
          </a:p>
        </p:txBody>
      </p:sp>
      <p:sp>
        <p:nvSpPr>
          <p:cNvPr id="11" name="Text 6"/>
          <p:cNvSpPr/>
          <p:nvPr/>
        </p:nvSpPr>
        <p:spPr>
          <a:xfrm>
            <a:off x="7464743" y="5813584"/>
            <a:ext cx="3014305"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Bicycle helps us pedal!</a:t>
            </a:r>
            <a:endParaRPr lang="en-US" sz="1850" dirty="0"/>
          </a:p>
        </p:txBody>
      </p:sp>
      <p:pic>
        <p:nvPicPr>
          <p:cNvPr id="12" name="Image 3" descr="preencoded.png"/>
          <p:cNvPicPr>
            <a:picLocks noChangeAspect="1"/>
          </p:cNvPicPr>
          <p:nvPr/>
        </p:nvPicPr>
        <p:blipFill>
          <a:blip r:embed="rId4"/>
          <a:stretch>
            <a:fillRect/>
          </a:stretch>
        </p:blipFill>
        <p:spPr>
          <a:xfrm>
            <a:off x="10778252" y="3215759"/>
            <a:ext cx="3014424" cy="1862971"/>
          </a:xfrm>
          <a:prstGeom prst="rect">
            <a:avLst/>
          </a:prstGeom>
        </p:spPr>
      </p:pic>
      <p:sp>
        <p:nvSpPr>
          <p:cNvPr id="13" name="Text 7"/>
          <p:cNvSpPr/>
          <p:nvPr/>
        </p:nvSpPr>
        <p:spPr>
          <a:xfrm>
            <a:off x="10778252" y="5318046"/>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Train</a:t>
            </a:r>
            <a:endParaRPr lang="en-US" sz="2200" dirty="0"/>
          </a:p>
        </p:txBody>
      </p:sp>
      <p:sp>
        <p:nvSpPr>
          <p:cNvPr id="14" name="Text 8"/>
          <p:cNvSpPr/>
          <p:nvPr/>
        </p:nvSpPr>
        <p:spPr>
          <a:xfrm>
            <a:off x="10778252" y="5813584"/>
            <a:ext cx="3014424"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Train rides on tracks!</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4133" y="1267063"/>
            <a:ext cx="4599146" cy="574834"/>
          </a:xfrm>
          <a:prstGeom prst="rect">
            <a:avLst/>
          </a:prstGeom>
          <a:noFill/>
        </p:spPr>
        <p:txBody>
          <a:bodyPr wrap="none" lIns="0" tIns="0" rIns="0" bIns="0" rtlCol="0" anchor="t"/>
          <a:lstStyle/>
          <a:p>
            <a:pPr marL="0" indent="0" algn="l">
              <a:lnSpc>
                <a:spcPts val="4500"/>
              </a:lnSpc>
              <a:buNone/>
            </a:pPr>
            <a:r>
              <a:rPr lang="en-US" sz="3600" dirty="0">
                <a:solidFill>
                  <a:srgbClr val="D73AD7"/>
                </a:solidFill>
                <a:latin typeface="Source Serif Pro Semi Bold" pitchFamily="34" charset="0"/>
                <a:ea typeface="Source Serif Pro Semi Bold" pitchFamily="34" charset="-122"/>
                <a:cs typeface="Source Serif Pro Semi Bold" pitchFamily="34" charset="-120"/>
              </a:rPr>
              <a:t>Water Transport</a:t>
            </a:r>
            <a:endParaRPr lang="en-US" sz="3600" dirty="0"/>
          </a:p>
        </p:txBody>
      </p:sp>
      <p:sp>
        <p:nvSpPr>
          <p:cNvPr id="3" name="Text 1"/>
          <p:cNvSpPr/>
          <p:nvPr/>
        </p:nvSpPr>
        <p:spPr>
          <a:xfrm>
            <a:off x="684133" y="2232779"/>
            <a:ext cx="13262134" cy="312777"/>
          </a:xfrm>
          <a:prstGeom prst="rect">
            <a:avLst/>
          </a:prstGeom>
          <a:noFill/>
        </p:spPr>
        <p:txBody>
          <a:bodyPr wrap="none" lIns="0" tIns="0" rIns="0" bIns="0" rtlCol="0" anchor="t"/>
          <a:lstStyle/>
          <a:p>
            <a:pPr marL="0" indent="0" algn="l">
              <a:lnSpc>
                <a:spcPts val="2450"/>
              </a:lnSpc>
              <a:buNone/>
            </a:pPr>
            <a:r>
              <a:rPr lang="en-US" sz="1500" dirty="0">
                <a:solidFill>
                  <a:srgbClr val="272525"/>
                </a:solidFill>
                <a:latin typeface="Source Sans Pro" pitchFamily="34" charset="0"/>
                <a:ea typeface="Source Sans Pro" pitchFamily="34" charset="-122"/>
                <a:cs typeface="Source Sans Pro" pitchFamily="34" charset="-120"/>
              </a:rPr>
              <a:t>Water transport helps us travel across rivers, lakes, and oceans. Look at these amazing vehicles that float or go under the water!</a:t>
            </a:r>
            <a:endParaRPr lang="en-US" sz="1500" dirty="0"/>
          </a:p>
        </p:txBody>
      </p:sp>
      <p:pic>
        <p:nvPicPr>
          <p:cNvPr id="4" name="Image 0" descr="preencoded.png"/>
          <p:cNvPicPr>
            <a:picLocks noChangeAspect="1"/>
          </p:cNvPicPr>
          <p:nvPr/>
        </p:nvPicPr>
        <p:blipFill>
          <a:blip r:embed="rId1"/>
          <a:stretch>
            <a:fillRect/>
          </a:stretch>
        </p:blipFill>
        <p:spPr>
          <a:xfrm>
            <a:off x="691753" y="2892266"/>
            <a:ext cx="4311372" cy="2345531"/>
          </a:xfrm>
          <a:prstGeom prst="rect">
            <a:avLst/>
          </a:prstGeom>
        </p:spPr>
      </p:pic>
      <p:pic>
        <p:nvPicPr>
          <p:cNvPr id="5" name="Image 1" descr="preencoded.png"/>
          <p:cNvPicPr>
            <a:picLocks noChangeAspect="1"/>
          </p:cNvPicPr>
          <p:nvPr/>
        </p:nvPicPr>
        <p:blipFill>
          <a:blip r:embed="rId2"/>
          <a:stretch>
            <a:fillRect/>
          </a:stretch>
        </p:blipFill>
        <p:spPr>
          <a:xfrm>
            <a:off x="5159454" y="2892266"/>
            <a:ext cx="4311372" cy="2345531"/>
          </a:xfrm>
          <a:prstGeom prst="rect">
            <a:avLst/>
          </a:prstGeom>
        </p:spPr>
      </p:pic>
      <p:pic>
        <p:nvPicPr>
          <p:cNvPr id="6" name="Image 2" descr="preencoded.png"/>
          <p:cNvPicPr>
            <a:picLocks noChangeAspect="1"/>
          </p:cNvPicPr>
          <p:nvPr/>
        </p:nvPicPr>
        <p:blipFill>
          <a:blip r:embed="rId3"/>
          <a:stretch>
            <a:fillRect/>
          </a:stretch>
        </p:blipFill>
        <p:spPr>
          <a:xfrm>
            <a:off x="9627156" y="2892266"/>
            <a:ext cx="4311372" cy="2345531"/>
          </a:xfrm>
          <a:prstGeom prst="rect">
            <a:avLst/>
          </a:prstGeom>
        </p:spPr>
      </p:pic>
      <p:sp>
        <p:nvSpPr>
          <p:cNvPr id="7" name="Text 2"/>
          <p:cNvSpPr/>
          <p:nvPr/>
        </p:nvSpPr>
        <p:spPr>
          <a:xfrm>
            <a:off x="684133" y="5584507"/>
            <a:ext cx="13262134" cy="312777"/>
          </a:xfrm>
          <a:prstGeom prst="rect">
            <a:avLst/>
          </a:prstGeom>
          <a:noFill/>
        </p:spPr>
        <p:txBody>
          <a:bodyPr wrap="none" lIns="0" tIns="0" rIns="0" bIns="0" rtlCol="0" anchor="t"/>
          <a:lstStyle/>
          <a:p>
            <a:pPr marL="0" indent="0" algn="l">
              <a:lnSpc>
                <a:spcPts val="2450"/>
              </a:lnSpc>
              <a:buNone/>
            </a:pPr>
            <a:r>
              <a:rPr lang="en-US" sz="1500" dirty="0">
                <a:solidFill>
                  <a:srgbClr val="272525"/>
                </a:solidFill>
                <a:latin typeface="Source Sans Pro" pitchFamily="34" charset="0"/>
                <a:ea typeface="Source Sans Pro" pitchFamily="34" charset="-122"/>
                <a:cs typeface="Source Sans Pro" pitchFamily="34" charset="-120"/>
              </a:rPr>
              <a:t>Boat floats on water!</a:t>
            </a:r>
            <a:endParaRPr lang="en-US" sz="1500" dirty="0"/>
          </a:p>
        </p:txBody>
      </p:sp>
      <p:sp>
        <p:nvSpPr>
          <p:cNvPr id="8" name="Text 3"/>
          <p:cNvSpPr/>
          <p:nvPr/>
        </p:nvSpPr>
        <p:spPr>
          <a:xfrm>
            <a:off x="684133" y="6117074"/>
            <a:ext cx="13262134" cy="312777"/>
          </a:xfrm>
          <a:prstGeom prst="rect">
            <a:avLst/>
          </a:prstGeom>
          <a:noFill/>
        </p:spPr>
        <p:txBody>
          <a:bodyPr wrap="none" lIns="0" tIns="0" rIns="0" bIns="0" rtlCol="0" anchor="t"/>
          <a:lstStyle/>
          <a:p>
            <a:pPr marL="0" indent="0" algn="l">
              <a:lnSpc>
                <a:spcPts val="2450"/>
              </a:lnSpc>
              <a:buNone/>
            </a:pPr>
            <a:r>
              <a:rPr lang="en-US" sz="1500" dirty="0">
                <a:solidFill>
                  <a:srgbClr val="272525"/>
                </a:solidFill>
                <a:latin typeface="Source Sans Pro" pitchFamily="34" charset="0"/>
                <a:ea typeface="Source Sans Pro" pitchFamily="34" charset="-122"/>
                <a:cs typeface="Source Sans Pro" pitchFamily="34" charset="-120"/>
              </a:rPr>
              <a:t>Ship sails the sea!</a:t>
            </a:r>
            <a:endParaRPr lang="en-US" sz="1500" dirty="0"/>
          </a:p>
        </p:txBody>
      </p:sp>
      <p:sp>
        <p:nvSpPr>
          <p:cNvPr id="9" name="Text 4"/>
          <p:cNvSpPr/>
          <p:nvPr/>
        </p:nvSpPr>
        <p:spPr>
          <a:xfrm>
            <a:off x="684133" y="6649641"/>
            <a:ext cx="13262134" cy="312777"/>
          </a:xfrm>
          <a:prstGeom prst="rect">
            <a:avLst/>
          </a:prstGeom>
          <a:noFill/>
        </p:spPr>
        <p:txBody>
          <a:bodyPr wrap="none" lIns="0" tIns="0" rIns="0" bIns="0" rtlCol="0" anchor="t"/>
          <a:lstStyle/>
          <a:p>
            <a:pPr marL="0" indent="0" algn="l">
              <a:lnSpc>
                <a:spcPts val="2450"/>
              </a:lnSpc>
              <a:buNone/>
            </a:pPr>
            <a:r>
              <a:rPr lang="en-US" sz="1500" dirty="0">
                <a:solidFill>
                  <a:srgbClr val="272525"/>
                </a:solidFill>
                <a:latin typeface="Source Sans Pro" pitchFamily="34" charset="0"/>
                <a:ea typeface="Source Sans Pro" pitchFamily="34" charset="-122"/>
                <a:cs typeface="Source Sans Pro" pitchFamily="34" charset="-120"/>
              </a:rPr>
              <a:t>Submarine dives deep!</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448318"/>
          </a:xfrm>
          <a:prstGeom prst="rect">
            <a:avLst/>
          </a:prstGeom>
        </p:spPr>
      </p:pic>
      <p:sp>
        <p:nvSpPr>
          <p:cNvPr id="3" name="Text 0"/>
          <p:cNvSpPr/>
          <p:nvPr/>
        </p:nvSpPr>
        <p:spPr>
          <a:xfrm>
            <a:off x="797123" y="626388"/>
            <a:ext cx="5359479" cy="669846"/>
          </a:xfrm>
          <a:prstGeom prst="rect">
            <a:avLst/>
          </a:prstGeom>
          <a:noFill/>
        </p:spPr>
        <p:txBody>
          <a:bodyPr wrap="none" lIns="0" tIns="0" rIns="0" bIns="0" rtlCol="0" anchor="t"/>
          <a:lstStyle/>
          <a:p>
            <a:pPr marL="0" indent="0" algn="l">
              <a:lnSpc>
                <a:spcPts val="5250"/>
              </a:lnSpc>
              <a:buNone/>
            </a:pPr>
            <a:r>
              <a:rPr lang="en-US" sz="4200" dirty="0">
                <a:solidFill>
                  <a:srgbClr val="D73AD7"/>
                </a:solidFill>
                <a:latin typeface="Source Serif Pro Semi Bold" pitchFamily="34" charset="0"/>
                <a:ea typeface="Source Serif Pro Semi Bold" pitchFamily="34" charset="-122"/>
                <a:cs typeface="Source Serif Pro Semi Bold" pitchFamily="34" charset="-120"/>
              </a:rPr>
              <a:t>Air Transport</a:t>
            </a:r>
            <a:endParaRPr lang="en-US" sz="4200" dirty="0"/>
          </a:p>
        </p:txBody>
      </p:sp>
      <p:sp>
        <p:nvSpPr>
          <p:cNvPr id="4" name="Text 1"/>
          <p:cNvSpPr/>
          <p:nvPr/>
        </p:nvSpPr>
        <p:spPr>
          <a:xfrm>
            <a:off x="797123" y="1637824"/>
            <a:ext cx="7549753" cy="728662"/>
          </a:xfrm>
          <a:prstGeom prst="rect">
            <a:avLst/>
          </a:prstGeom>
          <a:noFill/>
        </p:spPr>
        <p:txBody>
          <a:bodyPr wrap="square" lIns="0" tIns="0" rIns="0" bIns="0" rtlCol="0" anchor="t"/>
          <a:lstStyle/>
          <a:p>
            <a:pPr marL="0" indent="0" algn="l">
              <a:lnSpc>
                <a:spcPts val="2850"/>
              </a:lnSpc>
              <a:buNone/>
            </a:pPr>
            <a:r>
              <a:rPr lang="en-US" sz="1750" dirty="0">
                <a:solidFill>
                  <a:srgbClr val="272525"/>
                </a:solidFill>
                <a:latin typeface="Source Sans Pro" pitchFamily="34" charset="0"/>
                <a:ea typeface="Source Sans Pro" pitchFamily="34" charset="-122"/>
                <a:cs typeface="Source Sans Pro" pitchFamily="34" charset="-120"/>
              </a:rPr>
              <a:t>Air transport takes us high up into the sky! It's so much fun to imagine flying. Let's see what flies above us!</a:t>
            </a:r>
            <a:endParaRPr lang="en-US" sz="1750" dirty="0"/>
          </a:p>
        </p:txBody>
      </p:sp>
      <p:pic>
        <p:nvPicPr>
          <p:cNvPr id="5" name="Image 1" descr="preencoded.png"/>
          <p:cNvPicPr>
            <a:picLocks noChangeAspect="1"/>
          </p:cNvPicPr>
          <p:nvPr/>
        </p:nvPicPr>
        <p:blipFill>
          <a:blip r:embed="rId2"/>
          <a:stretch>
            <a:fillRect/>
          </a:stretch>
        </p:blipFill>
        <p:spPr>
          <a:xfrm>
            <a:off x="797123" y="2878931"/>
            <a:ext cx="3496985" cy="3496985"/>
          </a:xfrm>
          <a:prstGeom prst="rect">
            <a:avLst/>
          </a:prstGeom>
        </p:spPr>
      </p:pic>
      <p:sp>
        <p:nvSpPr>
          <p:cNvPr id="6" name="Text 2"/>
          <p:cNvSpPr/>
          <p:nvPr/>
        </p:nvSpPr>
        <p:spPr>
          <a:xfrm>
            <a:off x="797123" y="6632138"/>
            <a:ext cx="3496985" cy="364331"/>
          </a:xfrm>
          <a:prstGeom prst="rect">
            <a:avLst/>
          </a:prstGeom>
          <a:noFill/>
        </p:spPr>
        <p:txBody>
          <a:bodyPr wrap="none" lIns="0" tIns="0" rIns="0" bIns="0" rtlCol="0" anchor="t"/>
          <a:lstStyle/>
          <a:p>
            <a:pPr marL="0" indent="0" algn="l">
              <a:lnSpc>
                <a:spcPts val="2850"/>
              </a:lnSpc>
              <a:buNone/>
            </a:pPr>
            <a:r>
              <a:rPr lang="en-US" sz="1750" dirty="0">
                <a:solidFill>
                  <a:srgbClr val="272525"/>
                </a:solidFill>
                <a:latin typeface="Source Sans Pro" pitchFamily="34" charset="0"/>
                <a:ea typeface="Source Sans Pro" pitchFamily="34" charset="-122"/>
                <a:cs typeface="Source Sans Pro" pitchFamily="34" charset="-120"/>
              </a:rPr>
              <a:t>Plane flies in the sky!</a:t>
            </a:r>
            <a:endParaRPr lang="en-US" sz="1750" dirty="0"/>
          </a:p>
        </p:txBody>
      </p:sp>
      <p:pic>
        <p:nvPicPr>
          <p:cNvPr id="7" name="Image 2" descr="preencoded.png"/>
          <p:cNvPicPr>
            <a:picLocks noChangeAspect="1"/>
          </p:cNvPicPr>
          <p:nvPr/>
        </p:nvPicPr>
        <p:blipFill>
          <a:blip r:embed="rId3"/>
          <a:stretch>
            <a:fillRect/>
          </a:stretch>
        </p:blipFill>
        <p:spPr>
          <a:xfrm>
            <a:off x="4857512" y="2878931"/>
            <a:ext cx="3496985" cy="3496985"/>
          </a:xfrm>
          <a:prstGeom prst="rect">
            <a:avLst/>
          </a:prstGeom>
        </p:spPr>
      </p:pic>
      <p:sp>
        <p:nvSpPr>
          <p:cNvPr id="8" name="Text 3"/>
          <p:cNvSpPr/>
          <p:nvPr/>
        </p:nvSpPr>
        <p:spPr>
          <a:xfrm>
            <a:off x="4857512" y="6632138"/>
            <a:ext cx="3496985" cy="364331"/>
          </a:xfrm>
          <a:prstGeom prst="rect">
            <a:avLst/>
          </a:prstGeom>
          <a:noFill/>
        </p:spPr>
        <p:txBody>
          <a:bodyPr wrap="none" lIns="0" tIns="0" rIns="0" bIns="0" rtlCol="0" anchor="t"/>
          <a:lstStyle/>
          <a:p>
            <a:pPr marL="0" indent="0" algn="l">
              <a:lnSpc>
                <a:spcPts val="2850"/>
              </a:lnSpc>
              <a:buNone/>
            </a:pPr>
            <a:r>
              <a:rPr lang="en-US" sz="1750" dirty="0">
                <a:solidFill>
                  <a:srgbClr val="272525"/>
                </a:solidFill>
                <a:latin typeface="Source Sans Pro" pitchFamily="34" charset="0"/>
                <a:ea typeface="Source Sans Pro" pitchFamily="34" charset="-122"/>
                <a:cs typeface="Source Sans Pro" pitchFamily="34" charset="-120"/>
              </a:rPr>
              <a:t>Helicopter flies up high!</a:t>
            </a:r>
            <a:endParaRPr lang="en-US" sz="1750" dirty="0"/>
          </a:p>
        </p:txBody>
      </p:sp>
      <p:sp>
        <p:nvSpPr>
          <p:cNvPr id="9" name="Text 4"/>
          <p:cNvSpPr/>
          <p:nvPr/>
        </p:nvSpPr>
        <p:spPr>
          <a:xfrm>
            <a:off x="797123" y="7457599"/>
            <a:ext cx="7549753" cy="364331"/>
          </a:xfrm>
          <a:prstGeom prst="rect">
            <a:avLst/>
          </a:prstGeom>
          <a:noFill/>
        </p:spPr>
        <p:txBody>
          <a:bodyPr wrap="none" lIns="0" tIns="0" rIns="0" bIns="0" rtlCol="0" anchor="t"/>
          <a:lstStyle/>
          <a:p>
            <a:pPr marL="0" indent="0" algn="ctr">
              <a:lnSpc>
                <a:spcPts val="2850"/>
              </a:lnSpc>
              <a:buNone/>
            </a:pPr>
            <a:r>
              <a:rPr lang="en-US" sz="1750" dirty="0">
                <a:solidFill>
                  <a:srgbClr val="272525"/>
                </a:solidFill>
                <a:latin typeface="Source Sans Pro" pitchFamily="34" charset="0"/>
                <a:ea typeface="Source Sans Pro" pitchFamily="34" charset="-122"/>
                <a:cs typeface="Source Sans Pro" pitchFamily="34" charset="-120"/>
              </a:rPr>
              <a:t>Look! A big, colourful hot air balloon floats in the sky!</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818323"/>
            <a:ext cx="5632490" cy="704017"/>
          </a:xfrm>
          <a:prstGeom prst="rect">
            <a:avLst/>
          </a:prstGeom>
          <a:noFill/>
        </p:spPr>
        <p:txBody>
          <a:bodyPr wrap="none" lIns="0" tIns="0" rIns="0" bIns="0" rtlCol="0" anchor="t"/>
          <a:lstStyle/>
          <a:p>
            <a:pPr marL="0" indent="0" algn="l">
              <a:lnSpc>
                <a:spcPts val="5500"/>
              </a:lnSpc>
              <a:buNone/>
            </a:pPr>
            <a:r>
              <a:rPr lang="en-US" sz="4400" dirty="0">
                <a:solidFill>
                  <a:srgbClr val="D73AD7"/>
                </a:solidFill>
                <a:latin typeface="Source Serif Pro Semi Bold" pitchFamily="34" charset="0"/>
                <a:ea typeface="Source Serif Pro Semi Bold" pitchFamily="34" charset="-122"/>
                <a:cs typeface="Source Serif Pro Semi Bold" pitchFamily="34" charset="-120"/>
              </a:rPr>
              <a:t>Sounds of Transport</a:t>
            </a:r>
            <a:endParaRPr lang="en-US" sz="4400" dirty="0"/>
          </a:p>
        </p:txBody>
      </p:sp>
      <p:sp>
        <p:nvSpPr>
          <p:cNvPr id="3" name="Text 1"/>
          <p:cNvSpPr/>
          <p:nvPr/>
        </p:nvSpPr>
        <p:spPr>
          <a:xfrm>
            <a:off x="837724" y="3001089"/>
            <a:ext cx="12954952"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Every type of transport makes a special sound! Can you guess which vehicle makes which sound?</a:t>
            </a:r>
            <a:endParaRPr lang="en-US" sz="1850" dirty="0"/>
          </a:p>
        </p:txBody>
      </p:sp>
      <p:sp>
        <p:nvSpPr>
          <p:cNvPr id="4" name="Shape 2"/>
          <p:cNvSpPr/>
          <p:nvPr/>
        </p:nvSpPr>
        <p:spPr>
          <a:xfrm>
            <a:off x="837724" y="4012287"/>
            <a:ext cx="4158734" cy="1746766"/>
          </a:xfrm>
          <a:prstGeom prst="roundRect">
            <a:avLst>
              <a:gd name="adj" fmla="val 8376"/>
            </a:avLst>
          </a:prstGeom>
          <a:solidFill>
            <a:srgbClr val="FFFFFF">
              <a:alpha val="95000"/>
            </a:srgbClr>
          </a:solidFill>
        </p:spPr>
      </p:sp>
      <p:pic>
        <p:nvPicPr>
          <p:cNvPr id="5" name="Image 0" descr="preencoded.png"/>
          <p:cNvPicPr>
            <a:picLocks noChangeAspect="1"/>
          </p:cNvPicPr>
          <p:nvPr/>
        </p:nvPicPr>
        <p:blipFill>
          <a:blip r:embed="rId1"/>
          <a:stretch>
            <a:fillRect/>
          </a:stretch>
        </p:blipFill>
        <p:spPr>
          <a:xfrm>
            <a:off x="837724" y="3981807"/>
            <a:ext cx="4158734" cy="121920"/>
          </a:xfrm>
          <a:prstGeom prst="rect">
            <a:avLst/>
          </a:prstGeom>
        </p:spPr>
      </p:pic>
      <p:pic>
        <p:nvPicPr>
          <p:cNvPr id="6" name="Image 1" descr="preencoded.png"/>
          <p:cNvPicPr>
            <a:picLocks noChangeAspect="1"/>
          </p:cNvPicPr>
          <p:nvPr/>
        </p:nvPicPr>
        <p:blipFill>
          <a:blip r:embed="rId2"/>
          <a:stretch>
            <a:fillRect/>
          </a:stretch>
        </p:blipFill>
        <p:spPr>
          <a:xfrm>
            <a:off x="2557998" y="3653314"/>
            <a:ext cx="718066" cy="718066"/>
          </a:xfrm>
          <a:prstGeom prst="rect">
            <a:avLst/>
          </a:prstGeom>
        </p:spPr>
      </p:pic>
      <p:pic>
        <p:nvPicPr>
          <p:cNvPr id="7" name="Image 2" descr="preencoded.png"/>
          <p:cNvPicPr>
            <a:picLocks noChangeAspect="1"/>
          </p:cNvPicPr>
          <p:nvPr/>
        </p:nvPicPr>
        <p:blipFill>
          <a:blip r:embed="rId3"/>
          <a:stretch>
            <a:fillRect/>
          </a:stretch>
        </p:blipFill>
        <p:spPr>
          <a:xfrm>
            <a:off x="2773382" y="3832860"/>
            <a:ext cx="287179" cy="358973"/>
          </a:xfrm>
          <a:prstGeom prst="rect">
            <a:avLst/>
          </a:prstGeom>
        </p:spPr>
      </p:pic>
      <p:sp>
        <p:nvSpPr>
          <p:cNvPr id="8" name="Text 3"/>
          <p:cNvSpPr/>
          <p:nvPr/>
        </p:nvSpPr>
        <p:spPr>
          <a:xfrm>
            <a:off x="1107519" y="4610695"/>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Beep beep!</a:t>
            </a:r>
            <a:endParaRPr lang="en-US" sz="2200" dirty="0"/>
          </a:p>
        </p:txBody>
      </p:sp>
      <p:sp>
        <p:nvSpPr>
          <p:cNvPr id="9" name="Text 4"/>
          <p:cNvSpPr/>
          <p:nvPr/>
        </p:nvSpPr>
        <p:spPr>
          <a:xfrm>
            <a:off x="1107519" y="5106233"/>
            <a:ext cx="3619143"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What sound does a car make?</a:t>
            </a:r>
            <a:endParaRPr lang="en-US" sz="1850" dirty="0"/>
          </a:p>
        </p:txBody>
      </p:sp>
      <p:sp>
        <p:nvSpPr>
          <p:cNvPr id="10" name="Shape 5"/>
          <p:cNvSpPr/>
          <p:nvPr/>
        </p:nvSpPr>
        <p:spPr>
          <a:xfrm>
            <a:off x="5235773" y="4012287"/>
            <a:ext cx="4158734" cy="1746766"/>
          </a:xfrm>
          <a:prstGeom prst="roundRect">
            <a:avLst>
              <a:gd name="adj" fmla="val 8376"/>
            </a:avLst>
          </a:prstGeom>
          <a:solidFill>
            <a:srgbClr val="FFFFFF">
              <a:alpha val="95000"/>
            </a:srgbClr>
          </a:solidFill>
        </p:spPr>
      </p:sp>
      <p:pic>
        <p:nvPicPr>
          <p:cNvPr id="11" name="Image 3" descr="preencoded.png"/>
          <p:cNvPicPr>
            <a:picLocks noChangeAspect="1"/>
          </p:cNvPicPr>
          <p:nvPr/>
        </p:nvPicPr>
        <p:blipFill>
          <a:blip r:embed="rId1"/>
          <a:stretch>
            <a:fillRect/>
          </a:stretch>
        </p:blipFill>
        <p:spPr>
          <a:xfrm>
            <a:off x="5235773" y="3981807"/>
            <a:ext cx="4158734" cy="121920"/>
          </a:xfrm>
          <a:prstGeom prst="rect">
            <a:avLst/>
          </a:prstGeom>
        </p:spPr>
      </p:pic>
      <p:pic>
        <p:nvPicPr>
          <p:cNvPr id="12" name="Image 4" descr="preencoded.png"/>
          <p:cNvPicPr>
            <a:picLocks noChangeAspect="1"/>
          </p:cNvPicPr>
          <p:nvPr/>
        </p:nvPicPr>
        <p:blipFill>
          <a:blip r:embed="rId2"/>
          <a:stretch>
            <a:fillRect/>
          </a:stretch>
        </p:blipFill>
        <p:spPr>
          <a:xfrm>
            <a:off x="6956048" y="3653314"/>
            <a:ext cx="718066" cy="718066"/>
          </a:xfrm>
          <a:prstGeom prst="rect">
            <a:avLst/>
          </a:prstGeom>
        </p:spPr>
      </p:pic>
      <p:pic>
        <p:nvPicPr>
          <p:cNvPr id="13" name="Image 5" descr="preencoded.png"/>
          <p:cNvPicPr>
            <a:picLocks noChangeAspect="1"/>
          </p:cNvPicPr>
          <p:nvPr/>
        </p:nvPicPr>
        <p:blipFill>
          <a:blip r:embed="rId4"/>
          <a:stretch>
            <a:fillRect/>
          </a:stretch>
        </p:blipFill>
        <p:spPr>
          <a:xfrm>
            <a:off x="7171432" y="3832860"/>
            <a:ext cx="287179" cy="358973"/>
          </a:xfrm>
          <a:prstGeom prst="rect">
            <a:avLst/>
          </a:prstGeom>
        </p:spPr>
      </p:pic>
      <p:sp>
        <p:nvSpPr>
          <p:cNvPr id="14" name="Text 6"/>
          <p:cNvSpPr/>
          <p:nvPr/>
        </p:nvSpPr>
        <p:spPr>
          <a:xfrm>
            <a:off x="5505569" y="4610695"/>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Toot toooot!</a:t>
            </a:r>
            <a:endParaRPr lang="en-US" sz="2200" dirty="0"/>
          </a:p>
        </p:txBody>
      </p:sp>
      <p:sp>
        <p:nvSpPr>
          <p:cNvPr id="15" name="Text 7"/>
          <p:cNvSpPr/>
          <p:nvPr/>
        </p:nvSpPr>
        <p:spPr>
          <a:xfrm>
            <a:off x="5505569" y="5106233"/>
            <a:ext cx="3619143"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What sound does a big ship make?</a:t>
            </a:r>
            <a:endParaRPr lang="en-US" sz="1850" dirty="0"/>
          </a:p>
        </p:txBody>
      </p:sp>
      <p:sp>
        <p:nvSpPr>
          <p:cNvPr id="16" name="Shape 8"/>
          <p:cNvSpPr/>
          <p:nvPr/>
        </p:nvSpPr>
        <p:spPr>
          <a:xfrm>
            <a:off x="9633823" y="4012287"/>
            <a:ext cx="4158853" cy="1746766"/>
          </a:xfrm>
          <a:prstGeom prst="roundRect">
            <a:avLst>
              <a:gd name="adj" fmla="val 8376"/>
            </a:avLst>
          </a:prstGeom>
          <a:solidFill>
            <a:srgbClr val="FFFFFF">
              <a:alpha val="95000"/>
            </a:srgbClr>
          </a:solidFill>
        </p:spPr>
      </p:sp>
      <p:pic>
        <p:nvPicPr>
          <p:cNvPr id="17" name="Image 6" descr="preencoded.png"/>
          <p:cNvPicPr>
            <a:picLocks noChangeAspect="1"/>
          </p:cNvPicPr>
          <p:nvPr/>
        </p:nvPicPr>
        <p:blipFill>
          <a:blip r:embed="rId1"/>
          <a:stretch>
            <a:fillRect/>
          </a:stretch>
        </p:blipFill>
        <p:spPr>
          <a:xfrm>
            <a:off x="9633823" y="3981807"/>
            <a:ext cx="4158853" cy="121920"/>
          </a:xfrm>
          <a:prstGeom prst="rect">
            <a:avLst/>
          </a:prstGeom>
        </p:spPr>
      </p:pic>
      <p:pic>
        <p:nvPicPr>
          <p:cNvPr id="18" name="Image 7" descr="preencoded.png"/>
          <p:cNvPicPr>
            <a:picLocks noChangeAspect="1"/>
          </p:cNvPicPr>
          <p:nvPr/>
        </p:nvPicPr>
        <p:blipFill>
          <a:blip r:embed="rId2"/>
          <a:stretch>
            <a:fillRect/>
          </a:stretch>
        </p:blipFill>
        <p:spPr>
          <a:xfrm>
            <a:off x="11354217" y="3653314"/>
            <a:ext cx="718066" cy="718066"/>
          </a:xfrm>
          <a:prstGeom prst="rect">
            <a:avLst/>
          </a:prstGeom>
        </p:spPr>
      </p:pic>
      <p:pic>
        <p:nvPicPr>
          <p:cNvPr id="19" name="Image 8" descr="preencoded.png"/>
          <p:cNvPicPr>
            <a:picLocks noChangeAspect="1"/>
          </p:cNvPicPr>
          <p:nvPr/>
        </p:nvPicPr>
        <p:blipFill>
          <a:blip r:embed="rId5"/>
          <a:stretch>
            <a:fillRect/>
          </a:stretch>
        </p:blipFill>
        <p:spPr>
          <a:xfrm>
            <a:off x="11569601" y="3832860"/>
            <a:ext cx="287179" cy="358973"/>
          </a:xfrm>
          <a:prstGeom prst="rect">
            <a:avLst/>
          </a:prstGeom>
        </p:spPr>
      </p:pic>
      <p:sp>
        <p:nvSpPr>
          <p:cNvPr id="20" name="Text 9"/>
          <p:cNvSpPr/>
          <p:nvPr/>
        </p:nvSpPr>
        <p:spPr>
          <a:xfrm>
            <a:off x="9903619" y="4610695"/>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Whoooosh!</a:t>
            </a:r>
            <a:endParaRPr lang="en-US" sz="2200" dirty="0"/>
          </a:p>
        </p:txBody>
      </p:sp>
      <p:sp>
        <p:nvSpPr>
          <p:cNvPr id="21" name="Text 10"/>
          <p:cNvSpPr/>
          <p:nvPr/>
        </p:nvSpPr>
        <p:spPr>
          <a:xfrm>
            <a:off x="9903619" y="5106233"/>
            <a:ext cx="3619262"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What sound does an airplane make?</a:t>
            </a:r>
            <a:endParaRPr lang="en-US" sz="1850" dirty="0"/>
          </a:p>
        </p:txBody>
      </p:sp>
      <p:sp>
        <p:nvSpPr>
          <p:cNvPr id="22" name="Text 11"/>
          <p:cNvSpPr/>
          <p:nvPr/>
        </p:nvSpPr>
        <p:spPr>
          <a:xfrm>
            <a:off x="837724" y="6028253"/>
            <a:ext cx="12954952"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Let's play a fun guessing game! Listen carefully to the sounds.</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663893"/>
            <a:ext cx="5632490" cy="704017"/>
          </a:xfrm>
          <a:prstGeom prst="rect">
            <a:avLst/>
          </a:prstGeom>
          <a:noFill/>
        </p:spPr>
        <p:txBody>
          <a:bodyPr wrap="none" lIns="0" tIns="0" rIns="0" bIns="0" rtlCol="0" anchor="t"/>
          <a:lstStyle/>
          <a:p>
            <a:pPr marL="0" indent="0" algn="l">
              <a:lnSpc>
                <a:spcPts val="5500"/>
              </a:lnSpc>
              <a:buNone/>
            </a:pPr>
            <a:r>
              <a:rPr lang="en-US" sz="4400" dirty="0">
                <a:solidFill>
                  <a:srgbClr val="D73AD7"/>
                </a:solidFill>
                <a:latin typeface="Source Serif Pro Semi Bold" pitchFamily="34" charset="0"/>
                <a:ea typeface="Source Serif Pro Semi Bold" pitchFamily="34" charset="-122"/>
                <a:cs typeface="Source Serif Pro Semi Bold" pitchFamily="34" charset="-120"/>
              </a:rPr>
              <a:t>How Do We Travel?</a:t>
            </a:r>
            <a:endParaRPr lang="en-US" sz="4400" dirty="0"/>
          </a:p>
        </p:txBody>
      </p:sp>
      <p:sp>
        <p:nvSpPr>
          <p:cNvPr id="3" name="Text 1"/>
          <p:cNvSpPr/>
          <p:nvPr/>
        </p:nvSpPr>
        <p:spPr>
          <a:xfrm>
            <a:off x="837724" y="1846659"/>
            <a:ext cx="12954952"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We use transport every day for many reasons. How do you come to school? Do you ride a bus, a car, or maybe walk?</a:t>
            </a:r>
            <a:endParaRPr lang="en-US" sz="1850" dirty="0"/>
          </a:p>
        </p:txBody>
      </p:sp>
      <p:pic>
        <p:nvPicPr>
          <p:cNvPr id="4" name="Image 0" descr="preencoded.png"/>
          <p:cNvPicPr>
            <a:picLocks noChangeAspect="1"/>
          </p:cNvPicPr>
          <p:nvPr/>
        </p:nvPicPr>
        <p:blipFill>
          <a:blip r:embed="rId1"/>
          <a:stretch>
            <a:fillRect/>
          </a:stretch>
        </p:blipFill>
        <p:spPr>
          <a:xfrm>
            <a:off x="837724" y="2768084"/>
            <a:ext cx="3929896" cy="3929896"/>
          </a:xfrm>
          <a:prstGeom prst="rect">
            <a:avLst/>
          </a:prstGeom>
        </p:spPr>
      </p:pic>
      <p:sp>
        <p:nvSpPr>
          <p:cNvPr id="5" name="Text 2"/>
          <p:cNvSpPr/>
          <p:nvPr/>
        </p:nvSpPr>
        <p:spPr>
          <a:xfrm>
            <a:off x="837724" y="6967180"/>
            <a:ext cx="3929896"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We ride the bus to school!</a:t>
            </a:r>
            <a:endParaRPr lang="en-US" sz="1850" dirty="0"/>
          </a:p>
        </p:txBody>
      </p:sp>
      <p:pic>
        <p:nvPicPr>
          <p:cNvPr id="6" name="Image 1" descr="preencoded.png"/>
          <p:cNvPicPr>
            <a:picLocks noChangeAspect="1"/>
          </p:cNvPicPr>
          <p:nvPr/>
        </p:nvPicPr>
        <p:blipFill>
          <a:blip r:embed="rId2"/>
          <a:stretch>
            <a:fillRect/>
          </a:stretch>
        </p:blipFill>
        <p:spPr>
          <a:xfrm>
            <a:off x="5359122" y="2768084"/>
            <a:ext cx="3928586" cy="3928586"/>
          </a:xfrm>
          <a:prstGeom prst="rect">
            <a:avLst/>
          </a:prstGeom>
        </p:spPr>
      </p:pic>
      <p:sp>
        <p:nvSpPr>
          <p:cNvPr id="7" name="Text 3"/>
          <p:cNvSpPr/>
          <p:nvPr/>
        </p:nvSpPr>
        <p:spPr>
          <a:xfrm>
            <a:off x="5359122" y="6965871"/>
            <a:ext cx="3928586"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We drive in the car to the shop!</a:t>
            </a:r>
            <a:endParaRPr lang="en-US" sz="1850" dirty="0"/>
          </a:p>
        </p:txBody>
      </p:sp>
      <p:pic>
        <p:nvPicPr>
          <p:cNvPr id="8" name="Image 2" descr="preencoded.png"/>
          <p:cNvPicPr>
            <a:picLocks noChangeAspect="1"/>
          </p:cNvPicPr>
          <p:nvPr/>
        </p:nvPicPr>
        <p:blipFill>
          <a:blip r:embed="rId3"/>
          <a:stretch>
            <a:fillRect/>
          </a:stretch>
        </p:blipFill>
        <p:spPr>
          <a:xfrm>
            <a:off x="9879211" y="2768084"/>
            <a:ext cx="3928586" cy="3928586"/>
          </a:xfrm>
          <a:prstGeom prst="rect">
            <a:avLst/>
          </a:prstGeom>
        </p:spPr>
      </p:pic>
      <p:sp>
        <p:nvSpPr>
          <p:cNvPr id="9" name="Text 4"/>
          <p:cNvSpPr/>
          <p:nvPr/>
        </p:nvSpPr>
        <p:spPr>
          <a:xfrm>
            <a:off x="9879211" y="6965871"/>
            <a:ext cx="3928586"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We take a boat for fun trips!</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056323"/>
            <a:ext cx="5632490" cy="704017"/>
          </a:xfrm>
          <a:prstGeom prst="rect">
            <a:avLst/>
          </a:prstGeom>
          <a:noFill/>
        </p:spPr>
        <p:txBody>
          <a:bodyPr wrap="none" lIns="0" tIns="0" rIns="0" bIns="0" rtlCol="0" anchor="t"/>
          <a:lstStyle/>
          <a:p>
            <a:pPr marL="0" indent="0" algn="l">
              <a:lnSpc>
                <a:spcPts val="5500"/>
              </a:lnSpc>
              <a:buNone/>
            </a:pPr>
            <a:r>
              <a:rPr lang="en-US" sz="4400" dirty="0">
                <a:solidFill>
                  <a:srgbClr val="D73AD7"/>
                </a:solidFill>
                <a:latin typeface="Source Serif Pro Semi Bold" pitchFamily="34" charset="0"/>
                <a:ea typeface="Source Serif Pro Semi Bold" pitchFamily="34" charset="-122"/>
                <a:cs typeface="Source Serif Pro Semi Bold" pitchFamily="34" charset="-120"/>
              </a:rPr>
              <a:t>Transport Safety</a:t>
            </a:r>
            <a:endParaRPr lang="en-US" sz="4400" dirty="0"/>
          </a:p>
        </p:txBody>
      </p:sp>
      <p:sp>
        <p:nvSpPr>
          <p:cNvPr id="3" name="Text 1"/>
          <p:cNvSpPr/>
          <p:nvPr/>
        </p:nvSpPr>
        <p:spPr>
          <a:xfrm>
            <a:off x="837724" y="2239089"/>
            <a:ext cx="12954952" cy="383024"/>
          </a:xfrm>
          <a:prstGeom prst="rect">
            <a:avLst/>
          </a:prstGeom>
          <a:noFill/>
        </p:spPr>
        <p:txBody>
          <a:bodyPr wrap="non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When we travel, it's very important to be safe. Here are some simple rules to remember for safe travels!</a:t>
            </a:r>
            <a:endParaRPr lang="en-US" sz="1850" dirty="0"/>
          </a:p>
        </p:txBody>
      </p:sp>
      <p:sp>
        <p:nvSpPr>
          <p:cNvPr id="4" name="Shape 2"/>
          <p:cNvSpPr/>
          <p:nvPr/>
        </p:nvSpPr>
        <p:spPr>
          <a:xfrm>
            <a:off x="837724" y="2891314"/>
            <a:ext cx="538520" cy="538520"/>
          </a:xfrm>
          <a:prstGeom prst="roundRect">
            <a:avLst>
              <a:gd name="adj" fmla="val 18670"/>
            </a:avLst>
          </a:prstGeom>
          <a:solidFill>
            <a:srgbClr val="F4D4F7"/>
          </a:solidFill>
          <a:ln w="7620">
            <a:solidFill>
              <a:srgbClr val="DABADD"/>
            </a:solidFill>
            <a:prstDash val="solid"/>
          </a:ln>
        </p:spPr>
      </p:sp>
      <p:sp>
        <p:nvSpPr>
          <p:cNvPr id="5" name="Text 3"/>
          <p:cNvSpPr/>
          <p:nvPr/>
        </p:nvSpPr>
        <p:spPr>
          <a:xfrm>
            <a:off x="1615559" y="2973586"/>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Wear your seatbelt!</a:t>
            </a:r>
            <a:endParaRPr lang="en-US" sz="2200" dirty="0"/>
          </a:p>
        </p:txBody>
      </p:sp>
      <p:sp>
        <p:nvSpPr>
          <p:cNvPr id="6" name="Text 4"/>
          <p:cNvSpPr/>
          <p:nvPr/>
        </p:nvSpPr>
        <p:spPr>
          <a:xfrm>
            <a:off x="1615559" y="3469124"/>
            <a:ext cx="3341013" cy="766048"/>
          </a:xfrm>
          <a:prstGeom prst="rect">
            <a:avLst/>
          </a:prstGeom>
          <a:noFill/>
        </p:spPr>
        <p:txBody>
          <a:bodyPr wrap="squar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Always buckle up tight in the car. It keeps you safe!</a:t>
            </a:r>
            <a:endParaRPr lang="en-US" sz="1850" dirty="0"/>
          </a:p>
        </p:txBody>
      </p:sp>
      <p:pic>
        <p:nvPicPr>
          <p:cNvPr id="7" name="Image 0" descr="preencoded.png"/>
          <p:cNvPicPr>
            <a:picLocks noChangeAspect="1"/>
          </p:cNvPicPr>
          <p:nvPr/>
        </p:nvPicPr>
        <p:blipFill>
          <a:blip r:embed="rId1"/>
          <a:stretch>
            <a:fillRect/>
          </a:stretch>
        </p:blipFill>
        <p:spPr>
          <a:xfrm>
            <a:off x="1615559" y="4504373"/>
            <a:ext cx="3341013" cy="2285881"/>
          </a:xfrm>
          <a:prstGeom prst="rect">
            <a:avLst/>
          </a:prstGeom>
        </p:spPr>
      </p:pic>
      <p:sp>
        <p:nvSpPr>
          <p:cNvPr id="8" name="Shape 5"/>
          <p:cNvSpPr/>
          <p:nvPr/>
        </p:nvSpPr>
        <p:spPr>
          <a:xfrm>
            <a:off x="5255776" y="2891314"/>
            <a:ext cx="538520" cy="538520"/>
          </a:xfrm>
          <a:prstGeom prst="roundRect">
            <a:avLst>
              <a:gd name="adj" fmla="val 18670"/>
            </a:avLst>
          </a:prstGeom>
          <a:solidFill>
            <a:srgbClr val="F4D4F7"/>
          </a:solidFill>
          <a:ln w="7620">
            <a:solidFill>
              <a:srgbClr val="DABADD"/>
            </a:solidFill>
            <a:prstDash val="solid"/>
          </a:ln>
        </p:spPr>
      </p:sp>
      <p:sp>
        <p:nvSpPr>
          <p:cNvPr id="9" name="Text 6"/>
          <p:cNvSpPr/>
          <p:nvPr/>
        </p:nvSpPr>
        <p:spPr>
          <a:xfrm>
            <a:off x="6033611" y="2973586"/>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Wear your helmet!</a:t>
            </a:r>
            <a:endParaRPr lang="en-US" sz="2200" dirty="0"/>
          </a:p>
        </p:txBody>
      </p:sp>
      <p:sp>
        <p:nvSpPr>
          <p:cNvPr id="10" name="Text 7"/>
          <p:cNvSpPr/>
          <p:nvPr/>
        </p:nvSpPr>
        <p:spPr>
          <a:xfrm>
            <a:off x="6033611" y="3469124"/>
            <a:ext cx="3341013" cy="766048"/>
          </a:xfrm>
          <a:prstGeom prst="rect">
            <a:avLst/>
          </a:prstGeom>
          <a:noFill/>
        </p:spPr>
        <p:txBody>
          <a:bodyPr wrap="squar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When riding your bicycle, put on your helmet to protect your head.</a:t>
            </a:r>
            <a:endParaRPr lang="en-US" sz="1850" dirty="0"/>
          </a:p>
        </p:txBody>
      </p:sp>
      <p:pic>
        <p:nvPicPr>
          <p:cNvPr id="11" name="Image 1" descr="preencoded.png"/>
          <p:cNvPicPr>
            <a:picLocks noChangeAspect="1"/>
          </p:cNvPicPr>
          <p:nvPr/>
        </p:nvPicPr>
        <p:blipFill>
          <a:blip r:embed="rId2"/>
          <a:stretch>
            <a:fillRect/>
          </a:stretch>
        </p:blipFill>
        <p:spPr>
          <a:xfrm>
            <a:off x="6033611" y="4504373"/>
            <a:ext cx="3341013" cy="2285881"/>
          </a:xfrm>
          <a:prstGeom prst="rect">
            <a:avLst/>
          </a:prstGeom>
        </p:spPr>
      </p:pic>
      <p:sp>
        <p:nvSpPr>
          <p:cNvPr id="12" name="Shape 8"/>
          <p:cNvSpPr/>
          <p:nvPr/>
        </p:nvSpPr>
        <p:spPr>
          <a:xfrm>
            <a:off x="9673828" y="2891314"/>
            <a:ext cx="538520" cy="538520"/>
          </a:xfrm>
          <a:prstGeom prst="roundRect">
            <a:avLst>
              <a:gd name="adj" fmla="val 18670"/>
            </a:avLst>
          </a:prstGeom>
          <a:solidFill>
            <a:srgbClr val="F4D4F7"/>
          </a:solidFill>
          <a:ln w="7620">
            <a:solidFill>
              <a:srgbClr val="DABADD"/>
            </a:solidFill>
            <a:prstDash val="solid"/>
          </a:ln>
        </p:spPr>
      </p:sp>
      <p:sp>
        <p:nvSpPr>
          <p:cNvPr id="13" name="Text 9"/>
          <p:cNvSpPr/>
          <p:nvPr/>
        </p:nvSpPr>
        <p:spPr>
          <a:xfrm>
            <a:off x="10451663" y="2973586"/>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272525"/>
                </a:solidFill>
                <a:latin typeface="Source Serif Pro Semi Bold" pitchFamily="34" charset="0"/>
                <a:ea typeface="Source Serif Pro Semi Bold" pitchFamily="34" charset="-122"/>
                <a:cs typeface="Source Serif Pro Semi Bold" pitchFamily="34" charset="-120"/>
              </a:rPr>
              <a:t>Look both ways!</a:t>
            </a:r>
            <a:endParaRPr lang="en-US" sz="2200" dirty="0"/>
          </a:p>
        </p:txBody>
      </p:sp>
      <p:sp>
        <p:nvSpPr>
          <p:cNvPr id="14" name="Text 10"/>
          <p:cNvSpPr/>
          <p:nvPr/>
        </p:nvSpPr>
        <p:spPr>
          <a:xfrm>
            <a:off x="10451663" y="3469124"/>
            <a:ext cx="3341013" cy="1149072"/>
          </a:xfrm>
          <a:prstGeom prst="rect">
            <a:avLst/>
          </a:prstGeom>
          <a:noFill/>
        </p:spPr>
        <p:txBody>
          <a:bodyPr wrap="square" lIns="0" tIns="0" rIns="0" bIns="0" rtlCol="0" anchor="t"/>
          <a:lstStyle/>
          <a:p>
            <a:pPr marL="0" indent="0" algn="l">
              <a:lnSpc>
                <a:spcPts val="3000"/>
              </a:lnSpc>
              <a:buNone/>
            </a:pPr>
            <a:r>
              <a:rPr lang="en-US" sz="1850" dirty="0">
                <a:solidFill>
                  <a:srgbClr val="272525"/>
                </a:solidFill>
                <a:latin typeface="Source Sans Pro" pitchFamily="34" charset="0"/>
                <a:ea typeface="Source Sans Pro" pitchFamily="34" charset="-122"/>
                <a:cs typeface="Source Sans Pro" pitchFamily="34" charset="-120"/>
              </a:rPr>
              <a:t>Before crossing the road, always look left, then right, then left again.</a:t>
            </a:r>
            <a:endParaRPr lang="en-US" sz="1850" dirty="0"/>
          </a:p>
        </p:txBody>
      </p:sp>
      <p:pic>
        <p:nvPicPr>
          <p:cNvPr id="15" name="Image 2" descr="preencoded.png"/>
          <p:cNvPicPr>
            <a:picLocks noChangeAspect="1"/>
          </p:cNvPicPr>
          <p:nvPr/>
        </p:nvPicPr>
        <p:blipFill>
          <a:blip r:embed="rId3"/>
          <a:stretch>
            <a:fillRect/>
          </a:stretch>
        </p:blipFill>
        <p:spPr>
          <a:xfrm>
            <a:off x="10451663" y="4887397"/>
            <a:ext cx="3341013" cy="228588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0333" y="615791"/>
            <a:ext cx="5111829" cy="638889"/>
          </a:xfrm>
          <a:prstGeom prst="rect">
            <a:avLst/>
          </a:prstGeom>
          <a:noFill/>
        </p:spPr>
        <p:txBody>
          <a:bodyPr wrap="none" lIns="0" tIns="0" rIns="0" bIns="0" rtlCol="0" anchor="t"/>
          <a:lstStyle/>
          <a:p>
            <a:pPr marL="0" indent="0" algn="l">
              <a:lnSpc>
                <a:spcPts val="5000"/>
              </a:lnSpc>
              <a:buNone/>
            </a:pPr>
            <a:r>
              <a:rPr lang="en-US" sz="4000" dirty="0">
                <a:solidFill>
                  <a:srgbClr val="D73AD7"/>
                </a:solidFill>
                <a:latin typeface="Source Serif Pro Semi Bold" pitchFamily="34" charset="0"/>
                <a:ea typeface="Source Serif Pro Semi Bold" pitchFamily="34" charset="-122"/>
                <a:cs typeface="Source Serif Pro Semi Bold" pitchFamily="34" charset="-120"/>
              </a:rPr>
              <a:t>Let's Remember!</a:t>
            </a:r>
            <a:endParaRPr lang="en-US" sz="4000" dirty="0"/>
          </a:p>
        </p:txBody>
      </p:sp>
      <p:sp>
        <p:nvSpPr>
          <p:cNvPr id="3" name="Text 1"/>
          <p:cNvSpPr/>
          <p:nvPr/>
        </p:nvSpPr>
        <p:spPr>
          <a:xfrm>
            <a:off x="760333" y="1689140"/>
            <a:ext cx="13109734" cy="347663"/>
          </a:xfrm>
          <a:prstGeom prst="rect">
            <a:avLst/>
          </a:prstGeom>
          <a:noFill/>
        </p:spPr>
        <p:txBody>
          <a:bodyPr wrap="none" lIns="0" tIns="0" rIns="0" bIns="0" rtlCol="0" anchor="t"/>
          <a:lstStyle/>
          <a:p>
            <a:pPr marL="0" indent="0" algn="l">
              <a:lnSpc>
                <a:spcPts val="2700"/>
              </a:lnSpc>
              <a:buNone/>
            </a:pPr>
            <a:r>
              <a:rPr lang="en-US" sz="1700" dirty="0">
                <a:solidFill>
                  <a:srgbClr val="272525"/>
                </a:solidFill>
                <a:latin typeface="Source Sans Pro" pitchFamily="34" charset="0"/>
                <a:ea typeface="Source Sans Pro" pitchFamily="34" charset="-122"/>
                <a:cs typeface="Source Sans Pro" pitchFamily="34" charset="-120"/>
              </a:rPr>
              <a:t>We've learned so much about transport today! Let's quickly remember the three main types.</a:t>
            </a:r>
            <a:endParaRPr lang="en-US" sz="1700" dirty="0"/>
          </a:p>
        </p:txBody>
      </p:sp>
      <p:sp>
        <p:nvSpPr>
          <p:cNvPr id="4" name="Shape 2"/>
          <p:cNvSpPr/>
          <p:nvPr/>
        </p:nvSpPr>
        <p:spPr>
          <a:xfrm>
            <a:off x="760333" y="2281118"/>
            <a:ext cx="4225052" cy="4740712"/>
          </a:xfrm>
          <a:prstGeom prst="roundRect">
            <a:avLst>
              <a:gd name="adj" fmla="val 2160"/>
            </a:avLst>
          </a:prstGeom>
          <a:solidFill>
            <a:srgbClr val="FFFFFF">
              <a:alpha val="95000"/>
            </a:srgbClr>
          </a:solidFill>
          <a:ln w="30480">
            <a:solidFill>
              <a:srgbClr val="DABADD"/>
            </a:solidFill>
            <a:prstDash val="solid"/>
          </a:ln>
        </p:spPr>
      </p:sp>
      <p:sp>
        <p:nvSpPr>
          <p:cNvPr id="5" name="Shape 3"/>
          <p:cNvSpPr/>
          <p:nvPr/>
        </p:nvSpPr>
        <p:spPr>
          <a:xfrm>
            <a:off x="790813" y="2311598"/>
            <a:ext cx="4164092" cy="651748"/>
          </a:xfrm>
          <a:prstGeom prst="roundRect">
            <a:avLst>
              <a:gd name="adj" fmla="val 8388"/>
            </a:avLst>
          </a:prstGeom>
          <a:solidFill>
            <a:srgbClr val="F4D4F7"/>
          </a:solidFill>
        </p:spPr>
      </p:sp>
      <p:sp>
        <p:nvSpPr>
          <p:cNvPr id="6" name="Text 4"/>
          <p:cNvSpPr/>
          <p:nvPr/>
        </p:nvSpPr>
        <p:spPr>
          <a:xfrm>
            <a:off x="1007983" y="3180517"/>
            <a:ext cx="2555915" cy="319445"/>
          </a:xfrm>
          <a:prstGeom prst="rect">
            <a:avLst/>
          </a:prstGeom>
          <a:noFill/>
        </p:spPr>
        <p:txBody>
          <a:bodyPr wrap="none" lIns="0" tIns="0" rIns="0" bIns="0" rtlCol="0" anchor="t"/>
          <a:lstStyle/>
          <a:p>
            <a:pPr marL="0" indent="0" algn="l">
              <a:lnSpc>
                <a:spcPts val="2500"/>
              </a:lnSpc>
              <a:buNone/>
            </a:pPr>
            <a:r>
              <a:rPr lang="en-US" sz="2000" dirty="0">
                <a:solidFill>
                  <a:srgbClr val="272525"/>
                </a:solidFill>
                <a:latin typeface="Source Serif Pro Semi Bold" pitchFamily="34" charset="0"/>
                <a:ea typeface="Source Serif Pro Semi Bold" pitchFamily="34" charset="-122"/>
                <a:cs typeface="Source Serif Pro Semi Bold" pitchFamily="34" charset="-120"/>
              </a:rPr>
              <a:t>Land Transport</a:t>
            </a:r>
            <a:endParaRPr lang="en-US" sz="2000" dirty="0"/>
          </a:p>
        </p:txBody>
      </p:sp>
      <p:sp>
        <p:nvSpPr>
          <p:cNvPr id="7" name="Text 5"/>
          <p:cNvSpPr/>
          <p:nvPr/>
        </p:nvSpPr>
        <p:spPr>
          <a:xfrm>
            <a:off x="1007983" y="3630216"/>
            <a:ext cx="3729752" cy="347663"/>
          </a:xfrm>
          <a:prstGeom prst="rect">
            <a:avLst/>
          </a:prstGeom>
          <a:noFill/>
        </p:spPr>
        <p:txBody>
          <a:bodyPr wrap="none" lIns="0" tIns="0" rIns="0" bIns="0" rtlCol="0" anchor="t"/>
          <a:lstStyle/>
          <a:p>
            <a:pPr marL="0" indent="0" algn="l">
              <a:lnSpc>
                <a:spcPts val="2700"/>
              </a:lnSpc>
              <a:buNone/>
            </a:pPr>
            <a:r>
              <a:rPr lang="en-US" sz="1700" dirty="0">
                <a:solidFill>
                  <a:srgbClr val="272525"/>
                </a:solidFill>
                <a:latin typeface="Source Sans Pro" pitchFamily="34" charset="0"/>
                <a:ea typeface="Source Sans Pro" pitchFamily="34" charset="-122"/>
                <a:cs typeface="Source Sans Pro" pitchFamily="34" charset="-120"/>
              </a:rPr>
              <a:t>Cars, buses, trains!</a:t>
            </a:r>
            <a:endParaRPr lang="en-US" sz="1700" dirty="0"/>
          </a:p>
        </p:txBody>
      </p:sp>
      <p:pic>
        <p:nvPicPr>
          <p:cNvPr id="8" name="Image 0" descr="preencoded.png"/>
          <p:cNvPicPr>
            <a:picLocks noChangeAspect="1"/>
          </p:cNvPicPr>
          <p:nvPr/>
        </p:nvPicPr>
        <p:blipFill>
          <a:blip r:embed="rId1"/>
          <a:stretch>
            <a:fillRect/>
          </a:stretch>
        </p:blipFill>
        <p:spPr>
          <a:xfrm>
            <a:off x="1007983" y="4222194"/>
            <a:ext cx="3729752" cy="2551867"/>
          </a:xfrm>
          <a:prstGeom prst="rect">
            <a:avLst/>
          </a:prstGeom>
        </p:spPr>
      </p:pic>
      <p:sp>
        <p:nvSpPr>
          <p:cNvPr id="9" name="Shape 6"/>
          <p:cNvSpPr/>
          <p:nvPr/>
        </p:nvSpPr>
        <p:spPr>
          <a:xfrm>
            <a:off x="5202555" y="2281118"/>
            <a:ext cx="4225171" cy="4740712"/>
          </a:xfrm>
          <a:prstGeom prst="roundRect">
            <a:avLst>
              <a:gd name="adj" fmla="val 2160"/>
            </a:avLst>
          </a:prstGeom>
          <a:solidFill>
            <a:srgbClr val="FFFFFF">
              <a:alpha val="95000"/>
            </a:srgbClr>
          </a:solidFill>
          <a:ln w="30480">
            <a:solidFill>
              <a:srgbClr val="DABADD"/>
            </a:solidFill>
            <a:prstDash val="solid"/>
          </a:ln>
        </p:spPr>
      </p:sp>
      <p:sp>
        <p:nvSpPr>
          <p:cNvPr id="10" name="Shape 7"/>
          <p:cNvSpPr/>
          <p:nvPr/>
        </p:nvSpPr>
        <p:spPr>
          <a:xfrm>
            <a:off x="5233035" y="2311598"/>
            <a:ext cx="4164211" cy="651748"/>
          </a:xfrm>
          <a:prstGeom prst="roundRect">
            <a:avLst>
              <a:gd name="adj" fmla="val 8388"/>
            </a:avLst>
          </a:prstGeom>
          <a:solidFill>
            <a:srgbClr val="F4D4F7"/>
          </a:solidFill>
        </p:spPr>
      </p:sp>
      <p:sp>
        <p:nvSpPr>
          <p:cNvPr id="11" name="Text 8"/>
          <p:cNvSpPr/>
          <p:nvPr/>
        </p:nvSpPr>
        <p:spPr>
          <a:xfrm>
            <a:off x="5450205" y="3180517"/>
            <a:ext cx="2555915" cy="319445"/>
          </a:xfrm>
          <a:prstGeom prst="rect">
            <a:avLst/>
          </a:prstGeom>
          <a:noFill/>
        </p:spPr>
        <p:txBody>
          <a:bodyPr wrap="none" lIns="0" tIns="0" rIns="0" bIns="0" rtlCol="0" anchor="t"/>
          <a:lstStyle/>
          <a:p>
            <a:pPr marL="0" indent="0" algn="l">
              <a:lnSpc>
                <a:spcPts val="2500"/>
              </a:lnSpc>
              <a:buNone/>
            </a:pPr>
            <a:r>
              <a:rPr lang="en-US" sz="2000" dirty="0">
                <a:solidFill>
                  <a:srgbClr val="272525"/>
                </a:solidFill>
                <a:latin typeface="Source Serif Pro Semi Bold" pitchFamily="34" charset="0"/>
                <a:ea typeface="Source Serif Pro Semi Bold" pitchFamily="34" charset="-122"/>
                <a:cs typeface="Source Serif Pro Semi Bold" pitchFamily="34" charset="-120"/>
              </a:rPr>
              <a:t>Water Transport</a:t>
            </a:r>
            <a:endParaRPr lang="en-US" sz="2000" dirty="0"/>
          </a:p>
        </p:txBody>
      </p:sp>
      <p:sp>
        <p:nvSpPr>
          <p:cNvPr id="12" name="Text 9"/>
          <p:cNvSpPr/>
          <p:nvPr/>
        </p:nvSpPr>
        <p:spPr>
          <a:xfrm>
            <a:off x="5450205" y="3630216"/>
            <a:ext cx="3729871" cy="347663"/>
          </a:xfrm>
          <a:prstGeom prst="rect">
            <a:avLst/>
          </a:prstGeom>
          <a:noFill/>
        </p:spPr>
        <p:txBody>
          <a:bodyPr wrap="none" lIns="0" tIns="0" rIns="0" bIns="0" rtlCol="0" anchor="t"/>
          <a:lstStyle/>
          <a:p>
            <a:pPr marL="0" indent="0" algn="l">
              <a:lnSpc>
                <a:spcPts val="2700"/>
              </a:lnSpc>
              <a:buNone/>
            </a:pPr>
            <a:r>
              <a:rPr lang="en-US" sz="1700" dirty="0">
                <a:solidFill>
                  <a:srgbClr val="272525"/>
                </a:solidFill>
                <a:latin typeface="Source Sans Pro" pitchFamily="34" charset="0"/>
                <a:ea typeface="Source Sans Pro" pitchFamily="34" charset="-122"/>
                <a:cs typeface="Source Sans Pro" pitchFamily="34" charset="-120"/>
              </a:rPr>
              <a:t>Boats, ships, submarines!</a:t>
            </a:r>
            <a:endParaRPr lang="en-US" sz="1700" dirty="0"/>
          </a:p>
        </p:txBody>
      </p:sp>
      <p:pic>
        <p:nvPicPr>
          <p:cNvPr id="13" name="Image 1" descr="preencoded.png"/>
          <p:cNvPicPr>
            <a:picLocks noChangeAspect="1"/>
          </p:cNvPicPr>
          <p:nvPr/>
        </p:nvPicPr>
        <p:blipFill>
          <a:blip r:embed="rId2"/>
          <a:stretch>
            <a:fillRect/>
          </a:stretch>
        </p:blipFill>
        <p:spPr>
          <a:xfrm>
            <a:off x="5450205" y="4222194"/>
            <a:ext cx="3729871" cy="2551986"/>
          </a:xfrm>
          <a:prstGeom prst="rect">
            <a:avLst/>
          </a:prstGeom>
        </p:spPr>
      </p:pic>
      <p:sp>
        <p:nvSpPr>
          <p:cNvPr id="14" name="Shape 10"/>
          <p:cNvSpPr/>
          <p:nvPr/>
        </p:nvSpPr>
        <p:spPr>
          <a:xfrm>
            <a:off x="9644896" y="2281118"/>
            <a:ext cx="4225052" cy="4740712"/>
          </a:xfrm>
          <a:prstGeom prst="roundRect">
            <a:avLst>
              <a:gd name="adj" fmla="val 2160"/>
            </a:avLst>
          </a:prstGeom>
          <a:solidFill>
            <a:srgbClr val="FFFFFF">
              <a:alpha val="95000"/>
            </a:srgbClr>
          </a:solidFill>
          <a:ln w="30480">
            <a:solidFill>
              <a:srgbClr val="DABADD"/>
            </a:solidFill>
            <a:prstDash val="solid"/>
          </a:ln>
        </p:spPr>
      </p:sp>
      <p:sp>
        <p:nvSpPr>
          <p:cNvPr id="15" name="Shape 11"/>
          <p:cNvSpPr/>
          <p:nvPr/>
        </p:nvSpPr>
        <p:spPr>
          <a:xfrm>
            <a:off x="9675376" y="2311598"/>
            <a:ext cx="4164092" cy="651748"/>
          </a:xfrm>
          <a:prstGeom prst="roundRect">
            <a:avLst>
              <a:gd name="adj" fmla="val 8388"/>
            </a:avLst>
          </a:prstGeom>
          <a:solidFill>
            <a:srgbClr val="F4D4F7"/>
          </a:solidFill>
        </p:spPr>
      </p:sp>
      <p:sp>
        <p:nvSpPr>
          <p:cNvPr id="16" name="Text 12"/>
          <p:cNvSpPr/>
          <p:nvPr/>
        </p:nvSpPr>
        <p:spPr>
          <a:xfrm>
            <a:off x="9892546" y="3180517"/>
            <a:ext cx="2555915" cy="319445"/>
          </a:xfrm>
          <a:prstGeom prst="rect">
            <a:avLst/>
          </a:prstGeom>
          <a:noFill/>
        </p:spPr>
        <p:txBody>
          <a:bodyPr wrap="none" lIns="0" tIns="0" rIns="0" bIns="0" rtlCol="0" anchor="t"/>
          <a:lstStyle/>
          <a:p>
            <a:pPr marL="0" indent="0" algn="l">
              <a:lnSpc>
                <a:spcPts val="2500"/>
              </a:lnSpc>
              <a:buNone/>
            </a:pPr>
            <a:r>
              <a:rPr lang="en-US" sz="2000" dirty="0">
                <a:solidFill>
                  <a:srgbClr val="272525"/>
                </a:solidFill>
                <a:latin typeface="Source Serif Pro Semi Bold" pitchFamily="34" charset="0"/>
                <a:ea typeface="Source Serif Pro Semi Bold" pitchFamily="34" charset="-122"/>
                <a:cs typeface="Source Serif Pro Semi Bold" pitchFamily="34" charset="-120"/>
              </a:rPr>
              <a:t>Air Transport</a:t>
            </a:r>
            <a:endParaRPr lang="en-US" sz="2000" dirty="0"/>
          </a:p>
        </p:txBody>
      </p:sp>
      <p:sp>
        <p:nvSpPr>
          <p:cNvPr id="17" name="Text 13"/>
          <p:cNvSpPr/>
          <p:nvPr/>
        </p:nvSpPr>
        <p:spPr>
          <a:xfrm>
            <a:off x="9892546" y="3630216"/>
            <a:ext cx="3729752" cy="347663"/>
          </a:xfrm>
          <a:prstGeom prst="rect">
            <a:avLst/>
          </a:prstGeom>
          <a:noFill/>
        </p:spPr>
        <p:txBody>
          <a:bodyPr wrap="none" lIns="0" tIns="0" rIns="0" bIns="0" rtlCol="0" anchor="t"/>
          <a:lstStyle/>
          <a:p>
            <a:pPr marL="0" indent="0" algn="l">
              <a:lnSpc>
                <a:spcPts val="2700"/>
              </a:lnSpc>
              <a:buNone/>
            </a:pPr>
            <a:r>
              <a:rPr lang="en-US" sz="1700" dirty="0">
                <a:solidFill>
                  <a:srgbClr val="272525"/>
                </a:solidFill>
                <a:latin typeface="Source Sans Pro" pitchFamily="34" charset="0"/>
                <a:ea typeface="Source Sans Pro" pitchFamily="34" charset="-122"/>
                <a:cs typeface="Source Sans Pro" pitchFamily="34" charset="-120"/>
              </a:rPr>
              <a:t>Airplanes, helicopters, hot air balloons!</a:t>
            </a:r>
            <a:endParaRPr lang="en-US" sz="1700" dirty="0"/>
          </a:p>
        </p:txBody>
      </p:sp>
      <p:pic>
        <p:nvPicPr>
          <p:cNvPr id="18" name="Image 2" descr="preencoded.png"/>
          <p:cNvPicPr>
            <a:picLocks noChangeAspect="1"/>
          </p:cNvPicPr>
          <p:nvPr/>
        </p:nvPicPr>
        <p:blipFill>
          <a:blip r:embed="rId3"/>
          <a:stretch>
            <a:fillRect/>
          </a:stretch>
        </p:blipFill>
        <p:spPr>
          <a:xfrm>
            <a:off x="9892546" y="4222194"/>
            <a:ext cx="3729752" cy="2551867"/>
          </a:xfrm>
          <a:prstGeom prst="rect">
            <a:avLst/>
          </a:prstGeom>
        </p:spPr>
      </p:pic>
      <p:sp>
        <p:nvSpPr>
          <p:cNvPr id="19" name="Text 14"/>
          <p:cNvSpPr/>
          <p:nvPr/>
        </p:nvSpPr>
        <p:spPr>
          <a:xfrm>
            <a:off x="760333" y="7266146"/>
            <a:ext cx="13109734" cy="347663"/>
          </a:xfrm>
          <a:prstGeom prst="rect">
            <a:avLst/>
          </a:prstGeom>
          <a:noFill/>
        </p:spPr>
        <p:txBody>
          <a:bodyPr wrap="none" lIns="0" tIns="0" rIns="0" bIns="0" rtlCol="0" anchor="t"/>
          <a:lstStyle/>
          <a:p>
            <a:pPr marL="0" indent="0" algn="l">
              <a:lnSpc>
                <a:spcPts val="2700"/>
              </a:lnSpc>
              <a:buNone/>
            </a:pPr>
            <a:r>
              <a:rPr lang="en-US" sz="1700" dirty="0">
                <a:solidFill>
                  <a:srgbClr val="272525"/>
                </a:solidFill>
                <a:latin typeface="Source Sans Pro" pitchFamily="34" charset="0"/>
                <a:ea typeface="Source Sans Pro" pitchFamily="34" charset="-122"/>
                <a:cs typeface="Source Sans Pro" pitchFamily="34" charset="-120"/>
              </a:rPr>
              <a:t>What is your favourite transport? Thank you for learning about transport with us!</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2127</Words>
  <Application>WPS Presentation</Application>
  <PresentationFormat>On-screen Show (16:9)</PresentationFormat>
  <Paragraphs>104</Paragraphs>
  <Slides>8</Slides>
  <Notes>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8</vt:i4>
      </vt:variant>
    </vt:vector>
  </HeadingPairs>
  <TitlesOfParts>
    <vt:vector size="23" baseType="lpstr">
      <vt:lpstr>Arial</vt:lpstr>
      <vt:lpstr>SimSun</vt:lpstr>
      <vt:lpstr>Wingdings</vt:lpstr>
      <vt:lpstr>Source Serif Pro Semi Bold</vt:lpstr>
      <vt:lpstr>Segoe Print</vt:lpstr>
      <vt:lpstr>Source Serif Pro Semi Bold</vt:lpstr>
      <vt:lpstr>Source Serif Pro Semi Bold</vt:lpstr>
      <vt:lpstr>Source Sans Pro</vt:lpstr>
      <vt:lpstr>Source Sans Pro</vt:lpstr>
      <vt:lpstr>Source Sans Pro</vt:lpstr>
      <vt:lpstr>Calibri</vt:lpstr>
      <vt:lpstr>Microsoft YaHei</vt:lpstr>
      <vt:lpstr>Arial Unicode MS</vt:lpstr>
      <vt:lpstr>MingLiU-ExtB</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sns</cp:lastModifiedBy>
  <cp:revision>2</cp:revision>
  <dcterms:created xsi:type="dcterms:W3CDTF">2025-07-23T11:02:00Z</dcterms:created>
  <dcterms:modified xsi:type="dcterms:W3CDTF">2025-07-29T10:31:28Z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E88DF6E956524E619824F42FE10D7FA2_13</vt:lpwstr>
  </property>
  <property fmtid="{D5CDD505-2E9C-101B-9397-08002B2CF9AE}" pid="3" name="KSOProductBuildVer">
    <vt:lpwstr>1033-12.2.0.21931</vt:lpwstr>
  </property>
</Properties>
</file>