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sldIdLst>
    <p:sldId id="256" r:id="rId2"/>
    <p:sldId id="297" r:id="rId3"/>
    <p:sldId id="257" r:id="rId4"/>
    <p:sldId id="258" r:id="rId5"/>
    <p:sldId id="260" r:id="rId6"/>
    <p:sldId id="261" r:id="rId7"/>
    <p:sldId id="262" r:id="rId8"/>
    <p:sldId id="263" r:id="rId9"/>
    <p:sldId id="264" r:id="rId10"/>
    <p:sldId id="301" r:id="rId11"/>
    <p:sldId id="265" r:id="rId12"/>
    <p:sldId id="300" r:id="rId13"/>
    <p:sldId id="266" r:id="rId14"/>
    <p:sldId id="299" r:id="rId15"/>
    <p:sldId id="267" r:id="rId16"/>
    <p:sldId id="298" r:id="rId17"/>
    <p:sldId id="273" r:id="rId18"/>
    <p:sldId id="274" r:id="rId19"/>
    <p:sldId id="281" r:id="rId20"/>
    <p:sldId id="285" r:id="rId21"/>
    <p:sldId id="286" r:id="rId22"/>
    <p:sldId id="287" r:id="rId23"/>
    <p:sldId id="289" r:id="rId24"/>
    <p:sldId id="290" r:id="rId25"/>
    <p:sldId id="291" r:id="rId26"/>
    <p:sldId id="292" r:id="rId27"/>
    <p:sldId id="288" r:id="rId28"/>
    <p:sldId id="302" r:id="rId29"/>
    <p:sldId id="293" r:id="rId30"/>
    <p:sldId id="303" r:id="rId31"/>
    <p:sldId id="294" r:id="rId32"/>
    <p:sldId id="304" r:id="rId33"/>
    <p:sldId id="305" r:id="rId34"/>
    <p:sldId id="306" r:id="rId35"/>
    <p:sldId id="307" r:id="rId36"/>
    <p:sldId id="308" r:id="rId37"/>
    <p:sldId id="309" r:id="rId38"/>
    <p:sldId id="310" r:id="rId39"/>
    <p:sldId id="311" r:id="rId4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914400" y="533400"/>
            <a:ext cx="7721600" cy="1905000"/>
          </a:xfrm>
        </p:spPr>
        <p:txBody>
          <a:bodyPr/>
          <a:lstStyle>
            <a:lvl1pPr>
              <a:defRPr/>
            </a:lvl1pPr>
          </a:lstStyle>
          <a:p>
            <a:r>
              <a:rPr lang="en-US"/>
              <a:t>Click to edit Master title style</a:t>
            </a:r>
          </a:p>
        </p:txBody>
      </p:sp>
      <p:sp>
        <p:nvSpPr>
          <p:cNvPr id="48131" name="Rectangle 3"/>
          <p:cNvSpPr>
            <a:spLocks noGrp="1" noChangeArrowheads="1"/>
          </p:cNvSpPr>
          <p:nvPr>
            <p:ph type="subTitle" idx="1"/>
          </p:nvPr>
        </p:nvSpPr>
        <p:spPr>
          <a:xfrm>
            <a:off x="914400" y="3028950"/>
            <a:ext cx="6400800" cy="1771650"/>
          </a:xfrm>
        </p:spPr>
        <p:txBody>
          <a:bodyPr/>
          <a:lstStyle>
            <a:lvl1pPr marL="0" indent="0">
              <a:buFont typeface="Monotype Sorts" pitchFamily="2" charset="2"/>
              <a:buNone/>
              <a:defRPr>
                <a:latin typeface="Arial Black" pitchFamily="34" charset="0"/>
              </a:defRPr>
            </a:lvl1pPr>
          </a:lstStyle>
          <a:p>
            <a:r>
              <a:rPr lang="en-US"/>
              <a:t>Click to edit Master subtitle style</a:t>
            </a:r>
          </a:p>
        </p:txBody>
      </p:sp>
      <p:sp>
        <p:nvSpPr>
          <p:cNvPr id="48132" name="Rectangle 4"/>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endParaRPr lang="en-US"/>
          </a:p>
        </p:txBody>
      </p:sp>
      <p:sp>
        <p:nvSpPr>
          <p:cNvPr id="48133" name="Rectangle 5"/>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endParaRPr lang="en-US"/>
          </a:p>
        </p:txBody>
      </p:sp>
      <p:sp>
        <p:nvSpPr>
          <p:cNvPr id="48134" name="Rectangle 6"/>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6A975958-E70F-4E15-8379-5C689A3270E4}" type="slidenum">
              <a:rPr lang="en-US"/>
              <a:pPr/>
              <a:t>‹#›</a:t>
            </a:fld>
            <a:endParaRPr lang="en-US"/>
          </a:p>
        </p:txBody>
      </p:sp>
      <p:sp>
        <p:nvSpPr>
          <p:cNvPr id="48135" name="Line 7"/>
          <p:cNvSpPr>
            <a:spLocks noChangeShapeType="1"/>
          </p:cNvSpPr>
          <p:nvPr/>
        </p:nvSpPr>
        <p:spPr bwMode="auto">
          <a:xfrm>
            <a:off x="457200" y="2514600"/>
            <a:ext cx="8153400" cy="0"/>
          </a:xfrm>
          <a:prstGeom prst="line">
            <a:avLst/>
          </a:prstGeom>
          <a:noFill/>
          <a:ln w="76200">
            <a:solidFill>
              <a:srgbClr val="0000FF"/>
            </a:solidFill>
            <a:round/>
            <a:headEnd/>
            <a:tailEnd/>
          </a:ln>
          <a:effectLst/>
        </p:spPr>
        <p:txBody>
          <a:bodyPr wrap="none" lIns="90000" tIns="46800" rIns="90000" bIns="46800"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865685-4AF5-4D0A-84C4-DF90BEBA4A0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152400"/>
            <a:ext cx="2057400" cy="5905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152400"/>
            <a:ext cx="6019800" cy="5905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03ADCD-5309-4C78-A6FA-B193724CB7B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1FA3C3-5B3F-45B8-900D-25AF2D8F6C0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6A6E573-6DFA-404D-836A-602992891D9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132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371600"/>
            <a:ext cx="40132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E4D8CE2-7A87-4EF6-AF0C-DDF824F8477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80DB9E4-CADF-46C1-A9F4-80602DAACA3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56926D9-8FF1-4B50-A53C-EB090A4E4D9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97983BB-FBCA-47EF-8F3A-D43198FA13C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5149A9-CFFB-45B1-9B90-DEDFB360087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65EAD1-E781-4291-BB35-E47D8F78236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bwMode="auto">
          <a:xfrm>
            <a:off x="406400" y="152400"/>
            <a:ext cx="8204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7107" name="Rectangle 3"/>
          <p:cNvSpPr>
            <a:spLocks noGrp="1" noChangeArrowheads="1"/>
          </p:cNvSpPr>
          <p:nvPr>
            <p:ph type="body" idx="1"/>
          </p:nvPr>
        </p:nvSpPr>
        <p:spPr bwMode="auto">
          <a:xfrm>
            <a:off x="457200" y="1371600"/>
            <a:ext cx="8178800" cy="4686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08" name="Rectangle 4"/>
          <p:cNvSpPr>
            <a:spLocks noGrp="1" noChangeArrowheads="1"/>
          </p:cNvSpPr>
          <p:nvPr>
            <p:ph type="dt" sz="half" idx="2"/>
          </p:nvPr>
        </p:nvSpPr>
        <p:spPr bwMode="auto">
          <a:xfrm>
            <a:off x="4318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Arial" charset="0"/>
              </a:defRPr>
            </a:lvl1pPr>
          </a:lstStyle>
          <a:p>
            <a:endParaRPr lang="en-US"/>
          </a:p>
        </p:txBody>
      </p:sp>
      <p:sp>
        <p:nvSpPr>
          <p:cNvPr id="47109" name="Rectangle 5"/>
          <p:cNvSpPr>
            <a:spLocks noGrp="1" noChangeArrowheads="1"/>
          </p:cNvSpPr>
          <p:nvPr>
            <p:ph type="ftr" sz="quarter" idx="3"/>
          </p:nvPr>
        </p:nvSpPr>
        <p:spPr bwMode="auto">
          <a:xfrm>
            <a:off x="3124200" y="622935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Arial" charset="0"/>
              </a:defRPr>
            </a:lvl1pPr>
          </a:lstStyle>
          <a:p>
            <a:endParaRPr lang="en-US"/>
          </a:p>
        </p:txBody>
      </p:sp>
      <p:sp>
        <p:nvSpPr>
          <p:cNvPr id="47110" name="Rectangle 6"/>
          <p:cNvSpPr>
            <a:spLocks noGrp="1" noChangeArrowheads="1"/>
          </p:cNvSpPr>
          <p:nvPr>
            <p:ph type="sldNum" sz="quarter" idx="4"/>
          </p:nvPr>
        </p:nvSpPr>
        <p:spPr bwMode="auto">
          <a:xfrm>
            <a:off x="67310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Arial" charset="0"/>
              </a:defRPr>
            </a:lvl1pPr>
          </a:lstStyle>
          <a:p>
            <a:fld id="{9795FD06-C42C-4FE0-BB28-245C93E81C2F}" type="slidenum">
              <a:rPr lang="en-US"/>
              <a:pPr/>
              <a:t>‹#›</a:t>
            </a:fld>
            <a:endParaRPr lang="en-US"/>
          </a:p>
        </p:txBody>
      </p:sp>
      <p:sp>
        <p:nvSpPr>
          <p:cNvPr id="47111" name="Line 7"/>
          <p:cNvSpPr>
            <a:spLocks noChangeShapeType="1"/>
          </p:cNvSpPr>
          <p:nvPr/>
        </p:nvSpPr>
        <p:spPr bwMode="auto">
          <a:xfrm>
            <a:off x="457200" y="1295400"/>
            <a:ext cx="8153400" cy="0"/>
          </a:xfrm>
          <a:prstGeom prst="line">
            <a:avLst/>
          </a:prstGeom>
          <a:noFill/>
          <a:ln w="76200">
            <a:solidFill>
              <a:srgbClr val="0000FF"/>
            </a:solidFill>
            <a:round/>
            <a:headEnd/>
            <a:tailEnd/>
          </a:ln>
          <a:effectLst/>
        </p:spPr>
        <p:txBody>
          <a:bodyPr wrap="none" lIns="90000" tIns="46800" rIns="90000" bIns="46800" anchor="ctr"/>
          <a:lstStyle/>
          <a:p>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eaLnBrk="0" fontAlgn="base" hangingPunct="0">
        <a:spcBef>
          <a:spcPct val="0"/>
        </a:spcBef>
        <a:spcAft>
          <a:spcPct val="0"/>
        </a:spcAft>
        <a:defRPr kumimoji="1" sz="3600">
          <a:solidFill>
            <a:schemeClr val="tx2"/>
          </a:solidFill>
          <a:latin typeface="+mj-lt"/>
          <a:ea typeface="+mj-ea"/>
          <a:cs typeface="+mj-cs"/>
        </a:defRPr>
      </a:lvl1pPr>
      <a:lvl2pPr algn="l" rtl="0" eaLnBrk="0" fontAlgn="base" hangingPunct="0">
        <a:spcBef>
          <a:spcPct val="0"/>
        </a:spcBef>
        <a:spcAft>
          <a:spcPct val="0"/>
        </a:spcAft>
        <a:defRPr kumimoji="1" sz="3600">
          <a:solidFill>
            <a:schemeClr val="tx2"/>
          </a:solidFill>
          <a:latin typeface="Arial Black" pitchFamily="34" charset="0"/>
        </a:defRPr>
      </a:lvl2pPr>
      <a:lvl3pPr algn="l" rtl="0" eaLnBrk="0" fontAlgn="base" hangingPunct="0">
        <a:spcBef>
          <a:spcPct val="0"/>
        </a:spcBef>
        <a:spcAft>
          <a:spcPct val="0"/>
        </a:spcAft>
        <a:defRPr kumimoji="1" sz="3600">
          <a:solidFill>
            <a:schemeClr val="tx2"/>
          </a:solidFill>
          <a:latin typeface="Arial Black" pitchFamily="34" charset="0"/>
        </a:defRPr>
      </a:lvl3pPr>
      <a:lvl4pPr algn="l" rtl="0" eaLnBrk="0" fontAlgn="base" hangingPunct="0">
        <a:spcBef>
          <a:spcPct val="0"/>
        </a:spcBef>
        <a:spcAft>
          <a:spcPct val="0"/>
        </a:spcAft>
        <a:defRPr kumimoji="1" sz="3600">
          <a:solidFill>
            <a:schemeClr val="tx2"/>
          </a:solidFill>
          <a:latin typeface="Arial Black" pitchFamily="34" charset="0"/>
        </a:defRPr>
      </a:lvl4pPr>
      <a:lvl5pPr algn="l" rtl="0" eaLnBrk="0" fontAlgn="base" hangingPunct="0">
        <a:spcBef>
          <a:spcPct val="0"/>
        </a:spcBef>
        <a:spcAft>
          <a:spcPct val="0"/>
        </a:spcAft>
        <a:defRPr kumimoji="1" sz="3600">
          <a:solidFill>
            <a:schemeClr val="tx2"/>
          </a:solidFill>
          <a:latin typeface="Arial Black" pitchFamily="34" charset="0"/>
        </a:defRPr>
      </a:lvl5pPr>
      <a:lvl6pPr marL="457200" algn="l" rtl="0" eaLnBrk="0" fontAlgn="base" hangingPunct="0">
        <a:spcBef>
          <a:spcPct val="0"/>
        </a:spcBef>
        <a:spcAft>
          <a:spcPct val="0"/>
        </a:spcAft>
        <a:defRPr kumimoji="1" sz="3600">
          <a:solidFill>
            <a:schemeClr val="tx2"/>
          </a:solidFill>
          <a:latin typeface="Arial Black" pitchFamily="34" charset="0"/>
        </a:defRPr>
      </a:lvl6pPr>
      <a:lvl7pPr marL="914400" algn="l" rtl="0" eaLnBrk="0" fontAlgn="base" hangingPunct="0">
        <a:spcBef>
          <a:spcPct val="0"/>
        </a:spcBef>
        <a:spcAft>
          <a:spcPct val="0"/>
        </a:spcAft>
        <a:defRPr kumimoji="1" sz="3600">
          <a:solidFill>
            <a:schemeClr val="tx2"/>
          </a:solidFill>
          <a:latin typeface="Arial Black" pitchFamily="34" charset="0"/>
        </a:defRPr>
      </a:lvl7pPr>
      <a:lvl8pPr marL="1371600" algn="l" rtl="0" eaLnBrk="0" fontAlgn="base" hangingPunct="0">
        <a:spcBef>
          <a:spcPct val="0"/>
        </a:spcBef>
        <a:spcAft>
          <a:spcPct val="0"/>
        </a:spcAft>
        <a:defRPr kumimoji="1" sz="3600">
          <a:solidFill>
            <a:schemeClr val="tx2"/>
          </a:solidFill>
          <a:latin typeface="Arial Black" pitchFamily="34" charset="0"/>
        </a:defRPr>
      </a:lvl8pPr>
      <a:lvl9pPr marL="1828800" algn="l" rtl="0" eaLnBrk="0" fontAlgn="base" hangingPunct="0">
        <a:spcBef>
          <a:spcPct val="0"/>
        </a:spcBef>
        <a:spcAft>
          <a:spcPct val="0"/>
        </a:spcAft>
        <a:defRPr kumimoji="1" sz="3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rgbClr val="0000FF"/>
        </a:buClr>
        <a:buFont typeface="Monotype Sorts" pitchFamily="2" charset="2"/>
        <a:buChar char="z"/>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0000FF"/>
        </a:buClr>
        <a:buFont typeface="Monotype Sorts" pitchFamily="2" charset="2"/>
        <a:buChar char="y"/>
        <a:defRPr kumimoji="1" sz="2400">
          <a:solidFill>
            <a:schemeClr val="tx1"/>
          </a:solidFill>
          <a:latin typeface="+mn-lt"/>
        </a:defRPr>
      </a:lvl2pPr>
      <a:lvl3pPr marL="1143000" indent="-228600" algn="l" rtl="0" eaLnBrk="0" fontAlgn="base" hangingPunct="0">
        <a:spcBef>
          <a:spcPct val="20000"/>
        </a:spcBef>
        <a:spcAft>
          <a:spcPct val="0"/>
        </a:spcAft>
        <a:buClr>
          <a:srgbClr val="0000FF"/>
        </a:buClr>
        <a:buFont typeface="Monotype Sorts" pitchFamily="2" charset="2"/>
        <a:buChar char="x"/>
        <a:defRPr kumimoji="1" sz="2000">
          <a:solidFill>
            <a:schemeClr val="tx1"/>
          </a:solidFill>
          <a:latin typeface="+mn-lt"/>
        </a:defRPr>
      </a:lvl3pPr>
      <a:lvl4pPr marL="1600200" indent="-228600" algn="l" rtl="0" eaLnBrk="0" fontAlgn="base" hangingPunct="0">
        <a:spcBef>
          <a:spcPct val="20000"/>
        </a:spcBef>
        <a:spcAft>
          <a:spcPct val="0"/>
        </a:spcAft>
        <a:buClr>
          <a:srgbClr val="0000FF"/>
        </a:buClr>
        <a:buChar char="•"/>
        <a:defRPr kumimoji="1">
          <a:solidFill>
            <a:schemeClr val="tx1"/>
          </a:solidFill>
          <a:latin typeface="+mn-lt"/>
        </a:defRPr>
      </a:lvl4pPr>
      <a:lvl5pPr marL="2057400" indent="-228600" algn="l" rtl="0" eaLnBrk="0" fontAlgn="base" hangingPunct="0">
        <a:spcBef>
          <a:spcPct val="20000"/>
        </a:spcBef>
        <a:spcAft>
          <a:spcPct val="0"/>
        </a:spcAft>
        <a:buClr>
          <a:srgbClr val="0000FF"/>
        </a:buClr>
        <a:buChar char="–"/>
        <a:defRPr kumimoji="1">
          <a:solidFill>
            <a:schemeClr val="tx1"/>
          </a:solidFill>
          <a:latin typeface="+mn-lt"/>
        </a:defRPr>
      </a:lvl5pPr>
      <a:lvl6pPr marL="2514600" indent="-228600" algn="l" rtl="0" eaLnBrk="0" fontAlgn="base" hangingPunct="0">
        <a:spcBef>
          <a:spcPct val="20000"/>
        </a:spcBef>
        <a:spcAft>
          <a:spcPct val="0"/>
        </a:spcAft>
        <a:buClr>
          <a:srgbClr val="0000FF"/>
        </a:buClr>
        <a:buChar char="–"/>
        <a:defRPr kumimoji="1">
          <a:solidFill>
            <a:schemeClr val="tx1"/>
          </a:solidFill>
          <a:latin typeface="+mn-lt"/>
        </a:defRPr>
      </a:lvl6pPr>
      <a:lvl7pPr marL="2971800" indent="-228600" algn="l" rtl="0" eaLnBrk="0" fontAlgn="base" hangingPunct="0">
        <a:spcBef>
          <a:spcPct val="20000"/>
        </a:spcBef>
        <a:spcAft>
          <a:spcPct val="0"/>
        </a:spcAft>
        <a:buClr>
          <a:srgbClr val="0000FF"/>
        </a:buClr>
        <a:buChar char="–"/>
        <a:defRPr kumimoji="1">
          <a:solidFill>
            <a:schemeClr val="tx1"/>
          </a:solidFill>
          <a:latin typeface="+mn-lt"/>
        </a:defRPr>
      </a:lvl7pPr>
      <a:lvl8pPr marL="3429000" indent="-228600" algn="l" rtl="0" eaLnBrk="0" fontAlgn="base" hangingPunct="0">
        <a:spcBef>
          <a:spcPct val="20000"/>
        </a:spcBef>
        <a:spcAft>
          <a:spcPct val="0"/>
        </a:spcAft>
        <a:buClr>
          <a:srgbClr val="0000FF"/>
        </a:buClr>
        <a:buChar char="–"/>
        <a:defRPr kumimoji="1">
          <a:solidFill>
            <a:schemeClr val="tx1"/>
          </a:solidFill>
          <a:latin typeface="+mn-lt"/>
        </a:defRPr>
      </a:lvl8pPr>
      <a:lvl9pPr marL="3886200" indent="-228600" algn="l" rtl="0" eaLnBrk="0" fontAlgn="base" hangingPunct="0">
        <a:spcBef>
          <a:spcPct val="20000"/>
        </a:spcBef>
        <a:spcAft>
          <a:spcPct val="0"/>
        </a:spcAft>
        <a:buClr>
          <a:srgbClr val="0000FF"/>
        </a:buClr>
        <a:buChar char="–"/>
        <a:defRPr kumimoj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isco.com/c/en_in/products/switches/what-is-a-lan-local-area-network.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mtClean="0"/>
              <a:t>Computer Networks </a:t>
            </a:r>
            <a:r>
              <a:rPr lang="en-US" dirty="0" smtClean="0"/>
              <a:t>and Data </a:t>
            </a:r>
            <a:r>
              <a:rPr lang="en-US" dirty="0"/>
              <a:t>Communications</a:t>
            </a:r>
          </a:p>
        </p:txBody>
      </p:sp>
      <p:sp>
        <p:nvSpPr>
          <p:cNvPr id="2051" name="Rectangle 3"/>
          <p:cNvSpPr>
            <a:spLocks noGrp="1" noChangeArrowheads="1"/>
          </p:cNvSpPr>
          <p:nvPr>
            <p:ph type="subTitle" idx="1"/>
          </p:nvPr>
        </p:nvSpPr>
        <p:spPr/>
        <p:txBody>
          <a:bodyPr/>
          <a:lstStyle/>
          <a:p>
            <a:pPr algn="ctr"/>
            <a:r>
              <a:rPr lang="en-US" dirty="0" smtClean="0"/>
              <a:t>UNIT 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111612" y="457200"/>
            <a:ext cx="8498988" cy="60960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Packet Switching</a:t>
            </a:r>
          </a:p>
        </p:txBody>
      </p:sp>
      <p:sp>
        <p:nvSpPr>
          <p:cNvPr id="13315" name="Rectangle 3"/>
          <p:cNvSpPr>
            <a:spLocks noGrp="1" noChangeArrowheads="1"/>
          </p:cNvSpPr>
          <p:nvPr>
            <p:ph type="body" idx="1"/>
          </p:nvPr>
        </p:nvSpPr>
        <p:spPr/>
        <p:txBody>
          <a:bodyPr/>
          <a:lstStyle/>
          <a:p>
            <a:r>
              <a:rPr lang="en-US" dirty="0"/>
              <a:t>Data sent out of sequence</a:t>
            </a:r>
          </a:p>
          <a:p>
            <a:r>
              <a:rPr lang="en-US" dirty="0"/>
              <a:t>Small chunks (packets) of data at a time</a:t>
            </a:r>
          </a:p>
          <a:p>
            <a:r>
              <a:rPr lang="en-US" dirty="0"/>
              <a:t>Packets passed from node to node between source and destination</a:t>
            </a:r>
          </a:p>
          <a:p>
            <a:r>
              <a:rPr lang="en-US" dirty="0" smtClean="0"/>
              <a:t>Packet switching is the transfer of small pieces of data across various networks. These data chunks or “packets” allow for faster, more efficient data transfer.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381000" y="609600"/>
            <a:ext cx="8458200" cy="5651062"/>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Frame Relay</a:t>
            </a:r>
          </a:p>
        </p:txBody>
      </p:sp>
      <p:sp>
        <p:nvSpPr>
          <p:cNvPr id="14339" name="Rectangle 3"/>
          <p:cNvSpPr>
            <a:spLocks noGrp="1" noChangeArrowheads="1"/>
          </p:cNvSpPr>
          <p:nvPr>
            <p:ph type="body" idx="1"/>
          </p:nvPr>
        </p:nvSpPr>
        <p:spPr/>
        <p:txBody>
          <a:bodyPr/>
          <a:lstStyle/>
          <a:p>
            <a:r>
              <a:rPr lang="en-US" b="1" dirty="0" smtClean="0"/>
              <a:t>Frame Relay</a:t>
            </a:r>
            <a:r>
              <a:rPr lang="en-US" dirty="0" smtClean="0"/>
              <a:t> (</a:t>
            </a:r>
            <a:r>
              <a:rPr lang="en-US" i="1" dirty="0" smtClean="0"/>
              <a:t>frame relay</a:t>
            </a:r>
            <a:r>
              <a:rPr lang="en-US" dirty="0" smtClean="0"/>
              <a:t>) is a </a:t>
            </a:r>
            <a:r>
              <a:rPr lang="en-US" b="1" dirty="0" smtClean="0"/>
              <a:t>packet switching technology</a:t>
            </a:r>
            <a:r>
              <a:rPr lang="en-US" dirty="0" smtClean="0"/>
              <a:t> that fragmented into transmission units called frames and sent in high-speed bursts through a digital network. Establishes an exclusive connection during the transmission period called virtual connection.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770409" y="1433797"/>
            <a:ext cx="7552381" cy="456190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Asynchronous Transfer Mode</a:t>
            </a:r>
          </a:p>
        </p:txBody>
      </p:sp>
      <p:sp>
        <p:nvSpPr>
          <p:cNvPr id="15363" name="Rectangle 3"/>
          <p:cNvSpPr>
            <a:spLocks noGrp="1" noChangeArrowheads="1"/>
          </p:cNvSpPr>
          <p:nvPr>
            <p:ph type="body" idx="1"/>
          </p:nvPr>
        </p:nvSpPr>
        <p:spPr/>
        <p:txBody>
          <a:bodyPr/>
          <a:lstStyle/>
          <a:p>
            <a:r>
              <a:rPr lang="en-US" dirty="0" smtClean="0"/>
              <a:t>ATM stands for Asynchronous transfer mode. It is a switching technique used by telecommunication networks that uses asynchronous time-division multiplexing to encode data into small, fixed-sized cells. ATMs can be used for efficient data transfer over high speed data networks.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533400" y="380999"/>
            <a:ext cx="8153400" cy="6359653"/>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Protocol Architecture</a:t>
            </a:r>
          </a:p>
        </p:txBody>
      </p:sp>
      <p:sp>
        <p:nvSpPr>
          <p:cNvPr id="21507" name="Rectangle 3"/>
          <p:cNvSpPr>
            <a:spLocks noGrp="1" noChangeArrowheads="1"/>
          </p:cNvSpPr>
          <p:nvPr>
            <p:ph type="body" idx="1"/>
          </p:nvPr>
        </p:nvSpPr>
        <p:spPr/>
        <p:txBody>
          <a:bodyPr/>
          <a:lstStyle/>
          <a:p>
            <a:r>
              <a:rPr lang="en-US"/>
              <a:t>Task of communication broken up into modules</a:t>
            </a:r>
          </a:p>
          <a:p>
            <a:r>
              <a:rPr lang="en-US"/>
              <a:t>For example file transfer could use three modules</a:t>
            </a:r>
          </a:p>
          <a:p>
            <a:pPr lvl="1"/>
            <a:r>
              <a:rPr lang="en-US"/>
              <a:t>File transfer application</a:t>
            </a:r>
          </a:p>
          <a:p>
            <a:pPr lvl="1"/>
            <a:r>
              <a:rPr lang="en-US"/>
              <a:t>Communication service module</a:t>
            </a:r>
          </a:p>
          <a:p>
            <a:pPr lvl="1"/>
            <a:r>
              <a:rPr lang="en-US"/>
              <a:t>Network access module</a:t>
            </a:r>
          </a:p>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Simplified File Transfer Architecture</a:t>
            </a:r>
          </a:p>
        </p:txBody>
      </p:sp>
      <p:pic>
        <p:nvPicPr>
          <p:cNvPr id="22532" name="Picture 4"/>
          <p:cNvPicPr>
            <a:picLocks noChangeAspect="1" noChangeArrowheads="1"/>
          </p:cNvPicPr>
          <p:nvPr/>
        </p:nvPicPr>
        <p:blipFill>
          <a:blip r:embed="rId2"/>
          <a:srcRect b="27235"/>
          <a:stretch>
            <a:fillRect/>
          </a:stretch>
        </p:blipFill>
        <p:spPr bwMode="auto">
          <a:xfrm>
            <a:off x="533400" y="2292350"/>
            <a:ext cx="8001000" cy="2584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Protocols in Simplified Architecture</a:t>
            </a:r>
          </a:p>
        </p:txBody>
      </p:sp>
      <p:pic>
        <p:nvPicPr>
          <p:cNvPr id="29700" name="Picture 4"/>
          <p:cNvPicPr>
            <a:picLocks noChangeAspect="1" noChangeArrowheads="1"/>
          </p:cNvPicPr>
          <p:nvPr/>
        </p:nvPicPr>
        <p:blipFill>
          <a:blip r:embed="rId2"/>
          <a:srcRect b="27235"/>
          <a:stretch>
            <a:fillRect/>
          </a:stretch>
        </p:blipFill>
        <p:spPr bwMode="auto">
          <a:xfrm>
            <a:off x="533400" y="2247900"/>
            <a:ext cx="8077200" cy="2628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TYPES</a:t>
            </a:r>
            <a:endParaRPr lang="en-US" dirty="0"/>
          </a:p>
        </p:txBody>
      </p:sp>
      <p:sp>
        <p:nvSpPr>
          <p:cNvPr id="3" name="Content Placeholder 2"/>
          <p:cNvSpPr>
            <a:spLocks noGrp="1"/>
          </p:cNvSpPr>
          <p:nvPr>
            <p:ph idx="1"/>
          </p:nvPr>
        </p:nvSpPr>
        <p:spPr/>
        <p:txBody>
          <a:bodyPr/>
          <a:lstStyle/>
          <a:p>
            <a:r>
              <a:rPr lang="en-US" dirty="0" smtClean="0"/>
              <a:t>LAN</a:t>
            </a:r>
          </a:p>
          <a:p>
            <a:r>
              <a:rPr lang="en-US" dirty="0" smtClean="0"/>
              <a:t>MAN</a:t>
            </a:r>
          </a:p>
          <a:p>
            <a:r>
              <a:rPr lang="en-US" dirty="0" smtClean="0"/>
              <a:t>WAN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TCP/IP Protocol Architecture</a:t>
            </a:r>
          </a:p>
        </p:txBody>
      </p:sp>
      <p:sp>
        <p:nvSpPr>
          <p:cNvPr id="33795" name="Rectangle 3"/>
          <p:cNvSpPr>
            <a:spLocks noGrp="1" noChangeArrowheads="1"/>
          </p:cNvSpPr>
          <p:nvPr>
            <p:ph type="body" idx="1"/>
          </p:nvPr>
        </p:nvSpPr>
        <p:spPr/>
        <p:txBody>
          <a:bodyPr/>
          <a:lstStyle/>
          <a:p>
            <a:r>
              <a:rPr lang="en-US"/>
              <a:t>Developed by the US Defense Advanced Research Project Agency (DARPA) for its packet switched network (ARPANET)</a:t>
            </a:r>
          </a:p>
          <a:p>
            <a:r>
              <a:rPr lang="en-US"/>
              <a:t>Used by the global Internet</a:t>
            </a:r>
          </a:p>
          <a:p>
            <a:r>
              <a:rPr lang="en-US"/>
              <a:t>No official model but a working one.</a:t>
            </a:r>
          </a:p>
          <a:p>
            <a:pPr lvl="1"/>
            <a:r>
              <a:rPr lang="en-US"/>
              <a:t>Application layer</a:t>
            </a:r>
          </a:p>
          <a:p>
            <a:pPr lvl="1"/>
            <a:r>
              <a:rPr lang="en-US"/>
              <a:t>Host to host or transport layer</a:t>
            </a:r>
          </a:p>
          <a:p>
            <a:pPr lvl="1"/>
            <a:r>
              <a:rPr lang="en-US"/>
              <a:t>Internet layer</a:t>
            </a:r>
          </a:p>
          <a:p>
            <a:pPr lvl="1"/>
            <a:r>
              <a:rPr lang="en-US"/>
              <a:t>Network access layer</a:t>
            </a:r>
          </a:p>
          <a:p>
            <a:pPr lvl="1"/>
            <a:r>
              <a:rPr lang="en-US"/>
              <a:t>Physical layer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Physical Layer</a:t>
            </a:r>
          </a:p>
        </p:txBody>
      </p:sp>
      <p:sp>
        <p:nvSpPr>
          <p:cNvPr id="34819" name="Rectangle 3"/>
          <p:cNvSpPr>
            <a:spLocks noGrp="1" noChangeArrowheads="1"/>
          </p:cNvSpPr>
          <p:nvPr>
            <p:ph type="body" idx="1"/>
          </p:nvPr>
        </p:nvSpPr>
        <p:spPr/>
        <p:txBody>
          <a:bodyPr/>
          <a:lstStyle/>
          <a:p>
            <a:r>
              <a:rPr lang="en-US"/>
              <a:t>Physical interface between data transmission device (e.g. computer) and transmission medium or network</a:t>
            </a:r>
          </a:p>
          <a:p>
            <a:r>
              <a:rPr lang="en-US"/>
              <a:t>Characteristics of transmission medium</a:t>
            </a:r>
          </a:p>
          <a:p>
            <a:r>
              <a:rPr lang="en-US"/>
              <a:t>Signal levels</a:t>
            </a:r>
          </a:p>
          <a:p>
            <a:r>
              <a:rPr lang="en-US"/>
              <a:t>Data rates</a:t>
            </a:r>
          </a:p>
          <a:p>
            <a:r>
              <a:rPr lang="en-US"/>
              <a:t>etc.</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Network Access Layer</a:t>
            </a:r>
          </a:p>
        </p:txBody>
      </p:sp>
      <p:sp>
        <p:nvSpPr>
          <p:cNvPr id="35843" name="Rectangle 3"/>
          <p:cNvSpPr>
            <a:spLocks noGrp="1" noChangeArrowheads="1"/>
          </p:cNvSpPr>
          <p:nvPr>
            <p:ph type="body" idx="1"/>
          </p:nvPr>
        </p:nvSpPr>
        <p:spPr/>
        <p:txBody>
          <a:bodyPr/>
          <a:lstStyle/>
          <a:p>
            <a:r>
              <a:rPr lang="en-US"/>
              <a:t>Exchange of data between end system and network</a:t>
            </a:r>
          </a:p>
          <a:p>
            <a:r>
              <a:rPr lang="en-US"/>
              <a:t>Destination address provision</a:t>
            </a:r>
          </a:p>
          <a:p>
            <a:r>
              <a:rPr lang="en-US"/>
              <a:t>Invoking services like priority</a:t>
            </a:r>
          </a:p>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Internet Layer (IP)</a:t>
            </a:r>
          </a:p>
        </p:txBody>
      </p:sp>
      <p:sp>
        <p:nvSpPr>
          <p:cNvPr id="37891" name="Rectangle 3"/>
          <p:cNvSpPr>
            <a:spLocks noGrp="1" noChangeArrowheads="1"/>
          </p:cNvSpPr>
          <p:nvPr>
            <p:ph type="body" idx="1"/>
          </p:nvPr>
        </p:nvSpPr>
        <p:spPr/>
        <p:txBody>
          <a:bodyPr/>
          <a:lstStyle/>
          <a:p>
            <a:r>
              <a:rPr lang="en-US"/>
              <a:t>Systems may be attached to different networks</a:t>
            </a:r>
          </a:p>
          <a:p>
            <a:r>
              <a:rPr lang="en-US"/>
              <a:t>Routing functions across multiple networks</a:t>
            </a:r>
          </a:p>
          <a:p>
            <a:r>
              <a:rPr lang="en-US"/>
              <a:t>Implemented in end systems and routers</a:t>
            </a:r>
          </a:p>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Transport Layer (TCP)</a:t>
            </a:r>
          </a:p>
        </p:txBody>
      </p:sp>
      <p:sp>
        <p:nvSpPr>
          <p:cNvPr id="38915" name="Rectangle 3"/>
          <p:cNvSpPr>
            <a:spLocks noGrp="1" noChangeArrowheads="1"/>
          </p:cNvSpPr>
          <p:nvPr>
            <p:ph type="body" idx="1"/>
          </p:nvPr>
        </p:nvSpPr>
        <p:spPr/>
        <p:txBody>
          <a:bodyPr/>
          <a:lstStyle/>
          <a:p>
            <a:r>
              <a:rPr lang="en-US"/>
              <a:t>Reliable delivery of data</a:t>
            </a:r>
          </a:p>
          <a:p>
            <a:r>
              <a:rPr lang="en-US"/>
              <a:t>Ordering of delivery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Application Layer</a:t>
            </a:r>
          </a:p>
        </p:txBody>
      </p:sp>
      <p:sp>
        <p:nvSpPr>
          <p:cNvPr id="39939" name="Rectangle 3"/>
          <p:cNvSpPr>
            <a:spLocks noGrp="1" noChangeArrowheads="1"/>
          </p:cNvSpPr>
          <p:nvPr>
            <p:ph type="body" idx="1"/>
          </p:nvPr>
        </p:nvSpPr>
        <p:spPr/>
        <p:txBody>
          <a:bodyPr/>
          <a:lstStyle/>
          <a:p>
            <a:r>
              <a:rPr lang="en-US"/>
              <a:t>Support for user applications</a:t>
            </a:r>
          </a:p>
          <a:p>
            <a:r>
              <a:rPr lang="en-US"/>
              <a:t>e.g. http, SMPT</a:t>
            </a:r>
          </a:p>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TCP/IP Protocol Architecture Model</a:t>
            </a:r>
          </a:p>
        </p:txBody>
      </p:sp>
      <p:pic>
        <p:nvPicPr>
          <p:cNvPr id="40964" name="Picture 4"/>
          <p:cNvPicPr>
            <a:picLocks noChangeAspect="1" noChangeArrowheads="1"/>
          </p:cNvPicPr>
          <p:nvPr/>
        </p:nvPicPr>
        <p:blipFill>
          <a:blip r:embed="rId2"/>
          <a:srcRect b="9859"/>
          <a:stretch>
            <a:fillRect/>
          </a:stretch>
        </p:blipFill>
        <p:spPr bwMode="auto">
          <a:xfrm>
            <a:off x="914400" y="1676400"/>
            <a:ext cx="7315200" cy="50117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OSI Model</a:t>
            </a:r>
          </a:p>
        </p:txBody>
      </p:sp>
      <p:sp>
        <p:nvSpPr>
          <p:cNvPr id="36867" name="Rectangle 3"/>
          <p:cNvSpPr>
            <a:spLocks noGrp="1" noChangeArrowheads="1"/>
          </p:cNvSpPr>
          <p:nvPr>
            <p:ph type="body" idx="1"/>
          </p:nvPr>
        </p:nvSpPr>
        <p:spPr/>
        <p:txBody>
          <a:bodyPr/>
          <a:lstStyle/>
          <a:p>
            <a:r>
              <a:rPr lang="en-US" dirty="0"/>
              <a:t>Open Systems Interconnection</a:t>
            </a:r>
          </a:p>
          <a:p>
            <a:r>
              <a:rPr lang="en-US" dirty="0"/>
              <a:t>Developed by the International Organization for Standardization (ISO)</a:t>
            </a:r>
          </a:p>
          <a:p>
            <a:r>
              <a:rPr lang="en-US" dirty="0"/>
              <a:t>Seven </a:t>
            </a:r>
            <a:r>
              <a:rPr lang="en-US" dirty="0" smtClean="0"/>
              <a:t>layers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OSI Reference Model</a:t>
            </a:r>
            <a:endParaRPr lang="en-US" dirty="0"/>
          </a:p>
        </p:txBody>
      </p:sp>
      <p:sp>
        <p:nvSpPr>
          <p:cNvPr id="3" name="Content Placeholder 2"/>
          <p:cNvSpPr>
            <a:spLocks noGrp="1"/>
          </p:cNvSpPr>
          <p:nvPr>
            <p:ph idx="1"/>
          </p:nvPr>
        </p:nvSpPr>
        <p:spPr/>
        <p:txBody>
          <a:bodyPr/>
          <a:lstStyle/>
          <a:p>
            <a:pPr>
              <a:lnSpc>
                <a:spcPct val="90000"/>
              </a:lnSpc>
              <a:tabLst>
                <a:tab pos="1828800" algn="l"/>
                <a:tab pos="5661025" algn="l"/>
              </a:tabLst>
            </a:pPr>
            <a:r>
              <a:rPr lang="en-US" dirty="0" smtClean="0"/>
              <a:t>The OSI model defines seven layers:</a:t>
            </a:r>
          </a:p>
          <a:p>
            <a:pPr>
              <a:lnSpc>
                <a:spcPct val="90000"/>
              </a:lnSpc>
              <a:buFont typeface="Wingdings" pitchFamily="2" charset="2"/>
              <a:buNone/>
              <a:tabLst>
                <a:tab pos="1828800" algn="l"/>
                <a:tab pos="5661025" algn="l"/>
              </a:tabLst>
            </a:pPr>
            <a:r>
              <a:rPr lang="en-US" dirty="0" smtClean="0"/>
              <a:t>	</a:t>
            </a:r>
            <a:r>
              <a:rPr lang="en-US" b="1" dirty="0" smtClean="0"/>
              <a:t>	</a:t>
            </a:r>
            <a:r>
              <a:rPr lang="en-US" dirty="0" smtClean="0">
                <a:solidFill>
                  <a:srgbClr val="FF0000"/>
                </a:solidFill>
              </a:rPr>
              <a:t>Layer 7:</a:t>
            </a:r>
            <a:r>
              <a:rPr lang="en-US" dirty="0" smtClean="0"/>
              <a:t> Application Layer</a:t>
            </a:r>
          </a:p>
          <a:p>
            <a:pPr>
              <a:lnSpc>
                <a:spcPct val="90000"/>
              </a:lnSpc>
              <a:buFont typeface="Wingdings" pitchFamily="2" charset="2"/>
              <a:buNone/>
              <a:tabLst>
                <a:tab pos="1828800" algn="l"/>
                <a:tab pos="5661025" algn="l"/>
              </a:tabLst>
            </a:pPr>
            <a:r>
              <a:rPr lang="en-US" dirty="0" smtClean="0"/>
              <a:t>		</a:t>
            </a:r>
            <a:r>
              <a:rPr lang="en-US" dirty="0" smtClean="0">
                <a:solidFill>
                  <a:srgbClr val="FF0000"/>
                </a:solidFill>
              </a:rPr>
              <a:t>Layer 6:</a:t>
            </a:r>
            <a:r>
              <a:rPr lang="en-US" dirty="0" smtClean="0"/>
              <a:t> Presentation Layer</a:t>
            </a:r>
          </a:p>
          <a:p>
            <a:pPr>
              <a:lnSpc>
                <a:spcPct val="90000"/>
              </a:lnSpc>
              <a:buFont typeface="Wingdings" pitchFamily="2" charset="2"/>
              <a:buNone/>
              <a:tabLst>
                <a:tab pos="1828800" algn="l"/>
                <a:tab pos="5661025" algn="l"/>
              </a:tabLst>
            </a:pPr>
            <a:r>
              <a:rPr lang="en-US" dirty="0" smtClean="0"/>
              <a:t>		</a:t>
            </a:r>
            <a:r>
              <a:rPr lang="en-US" dirty="0" smtClean="0">
                <a:solidFill>
                  <a:srgbClr val="FF0000"/>
                </a:solidFill>
              </a:rPr>
              <a:t>Layer 5:</a:t>
            </a:r>
            <a:r>
              <a:rPr lang="en-US" dirty="0" smtClean="0"/>
              <a:t> Session Layer</a:t>
            </a:r>
          </a:p>
          <a:p>
            <a:pPr>
              <a:lnSpc>
                <a:spcPct val="90000"/>
              </a:lnSpc>
              <a:buFont typeface="Wingdings" pitchFamily="2" charset="2"/>
              <a:buNone/>
              <a:tabLst>
                <a:tab pos="1828800" algn="l"/>
                <a:tab pos="5661025" algn="l"/>
              </a:tabLst>
            </a:pPr>
            <a:r>
              <a:rPr lang="en-US" dirty="0" smtClean="0"/>
              <a:t>		</a:t>
            </a:r>
            <a:r>
              <a:rPr lang="en-US" dirty="0" smtClean="0">
                <a:solidFill>
                  <a:srgbClr val="FF0000"/>
                </a:solidFill>
              </a:rPr>
              <a:t>Layer 4:</a:t>
            </a:r>
            <a:r>
              <a:rPr lang="en-US" dirty="0" smtClean="0"/>
              <a:t> Transport Layer</a:t>
            </a:r>
          </a:p>
          <a:p>
            <a:pPr>
              <a:lnSpc>
                <a:spcPct val="90000"/>
              </a:lnSpc>
              <a:buFont typeface="Wingdings" pitchFamily="2" charset="2"/>
              <a:buNone/>
              <a:tabLst>
                <a:tab pos="1828800" algn="l"/>
                <a:tab pos="5661025" algn="l"/>
              </a:tabLst>
            </a:pPr>
            <a:r>
              <a:rPr lang="en-US" dirty="0" smtClean="0"/>
              <a:t>		</a:t>
            </a:r>
            <a:r>
              <a:rPr lang="en-US" dirty="0" smtClean="0">
                <a:solidFill>
                  <a:srgbClr val="FF0000"/>
                </a:solidFill>
              </a:rPr>
              <a:t>Layer 3:</a:t>
            </a:r>
            <a:r>
              <a:rPr lang="en-US" dirty="0" smtClean="0"/>
              <a:t> Network Layer</a:t>
            </a:r>
          </a:p>
          <a:p>
            <a:pPr>
              <a:lnSpc>
                <a:spcPct val="90000"/>
              </a:lnSpc>
              <a:buFont typeface="Wingdings" pitchFamily="2" charset="2"/>
              <a:buNone/>
              <a:tabLst>
                <a:tab pos="1828800" algn="l"/>
                <a:tab pos="5661025" algn="l"/>
              </a:tabLst>
            </a:pPr>
            <a:r>
              <a:rPr lang="en-US" dirty="0" smtClean="0"/>
              <a:t>		</a:t>
            </a:r>
            <a:r>
              <a:rPr lang="en-US" dirty="0" smtClean="0">
                <a:solidFill>
                  <a:srgbClr val="FF0000"/>
                </a:solidFill>
              </a:rPr>
              <a:t>Layer 2:</a:t>
            </a:r>
            <a:r>
              <a:rPr lang="en-US" dirty="0" smtClean="0"/>
              <a:t> Data Link Layer</a:t>
            </a:r>
          </a:p>
          <a:p>
            <a:pPr>
              <a:lnSpc>
                <a:spcPct val="90000"/>
              </a:lnSpc>
              <a:buFont typeface="Wingdings" pitchFamily="2" charset="2"/>
              <a:buNone/>
              <a:tabLst>
                <a:tab pos="1828800" algn="l"/>
                <a:tab pos="5661025" algn="l"/>
              </a:tabLst>
            </a:pPr>
            <a:r>
              <a:rPr lang="en-US" dirty="0" smtClean="0"/>
              <a:t>		</a:t>
            </a:r>
            <a:r>
              <a:rPr lang="en-US" dirty="0" smtClean="0">
                <a:solidFill>
                  <a:srgbClr val="FF0000"/>
                </a:solidFill>
              </a:rPr>
              <a:t>Layer 1:</a:t>
            </a:r>
            <a:r>
              <a:rPr lang="en-US" dirty="0" smtClean="0"/>
              <a:t> Physical Layer</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p:cNvSpPr>
            <a:spLocks noGrp="1" noChangeArrowheads="1"/>
          </p:cNvSpPr>
          <p:nvPr>
            <p:ph type="title"/>
          </p:nvPr>
        </p:nvSpPr>
        <p:spPr/>
        <p:txBody>
          <a:bodyPr/>
          <a:lstStyle/>
          <a:p>
            <a:r>
              <a:rPr lang="en-US"/>
              <a:t>OSI Layers</a:t>
            </a:r>
          </a:p>
        </p:txBody>
      </p:sp>
      <p:sp>
        <p:nvSpPr>
          <p:cNvPr id="41990" name="Rectangle 6"/>
          <p:cNvSpPr>
            <a:spLocks noGrp="1" noChangeArrowheads="1"/>
          </p:cNvSpPr>
          <p:nvPr>
            <p:ph type="body" idx="1"/>
          </p:nvPr>
        </p:nvSpPr>
        <p:spPr/>
        <p:txBody>
          <a:bodyPr/>
          <a:lstStyle/>
          <a:p>
            <a:r>
              <a:rPr lang="en-US"/>
              <a:t>Application</a:t>
            </a:r>
          </a:p>
          <a:p>
            <a:r>
              <a:rPr lang="en-US"/>
              <a:t>Presentation</a:t>
            </a:r>
          </a:p>
          <a:p>
            <a:r>
              <a:rPr lang="en-US"/>
              <a:t>Session</a:t>
            </a:r>
          </a:p>
          <a:p>
            <a:r>
              <a:rPr lang="en-US"/>
              <a:t>Transport</a:t>
            </a:r>
          </a:p>
          <a:p>
            <a:r>
              <a:rPr lang="en-US"/>
              <a:t>Network</a:t>
            </a:r>
          </a:p>
          <a:p>
            <a:r>
              <a:rPr lang="en-US"/>
              <a:t>Data Link</a:t>
            </a:r>
          </a:p>
          <a:p>
            <a:r>
              <a:rPr lang="en-US"/>
              <a:t>Physical</a:t>
            </a:r>
          </a:p>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A Communications Model	</a:t>
            </a:r>
          </a:p>
        </p:txBody>
      </p:sp>
      <p:sp>
        <p:nvSpPr>
          <p:cNvPr id="5123" name="Rectangle 3"/>
          <p:cNvSpPr>
            <a:spLocks noGrp="1" noChangeArrowheads="1"/>
          </p:cNvSpPr>
          <p:nvPr>
            <p:ph type="body" idx="1"/>
          </p:nvPr>
        </p:nvSpPr>
        <p:spPr/>
        <p:txBody>
          <a:bodyPr/>
          <a:lstStyle/>
          <a:p>
            <a:r>
              <a:rPr lang="en-US"/>
              <a:t>Source</a:t>
            </a:r>
          </a:p>
          <a:p>
            <a:pPr lvl="1"/>
            <a:r>
              <a:rPr lang="en-US"/>
              <a:t>generates data to be transmitted</a:t>
            </a:r>
          </a:p>
          <a:p>
            <a:r>
              <a:rPr lang="en-US"/>
              <a:t>Transmitter</a:t>
            </a:r>
          </a:p>
          <a:p>
            <a:pPr lvl="1"/>
            <a:r>
              <a:rPr lang="en-US"/>
              <a:t>Converts data into transmittable signals</a:t>
            </a:r>
          </a:p>
          <a:p>
            <a:r>
              <a:rPr lang="en-US"/>
              <a:t>Transmission System</a:t>
            </a:r>
          </a:p>
          <a:p>
            <a:pPr lvl="1"/>
            <a:r>
              <a:rPr lang="en-US"/>
              <a:t>Carries data</a:t>
            </a:r>
          </a:p>
          <a:p>
            <a:r>
              <a:rPr lang="en-US"/>
              <a:t>Receiver</a:t>
            </a:r>
          </a:p>
          <a:p>
            <a:pPr lvl="1"/>
            <a:r>
              <a:rPr lang="en-US"/>
              <a:t>Converts received signal into data</a:t>
            </a:r>
          </a:p>
          <a:p>
            <a:r>
              <a:rPr lang="en-US"/>
              <a:t>Destination</a:t>
            </a:r>
          </a:p>
          <a:p>
            <a:pPr lvl="1"/>
            <a:r>
              <a:rPr lang="en-US"/>
              <a:t>Takes incoming data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ph idx="1"/>
          </p:nvPr>
        </p:nvGraphicFramePr>
        <p:xfrm>
          <a:off x="457200" y="0"/>
          <a:ext cx="7848280" cy="6553200"/>
        </p:xfrm>
        <a:graphic>
          <a:graphicData uri="http://schemas.openxmlformats.org/presentationml/2006/ole">
            <p:oleObj spid="_x0000_s1026" name="VISIO" r:id="rId3" imgW="4726080" imgH="4167720" progId="Visio.Drawing.4">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OSI v TCP/IP</a:t>
            </a:r>
          </a:p>
        </p:txBody>
      </p:sp>
      <p:pic>
        <p:nvPicPr>
          <p:cNvPr id="43012" name="Picture 4"/>
          <p:cNvPicPr>
            <a:picLocks noChangeAspect="1" noChangeArrowheads="1"/>
          </p:cNvPicPr>
          <p:nvPr/>
        </p:nvPicPr>
        <p:blipFill>
          <a:blip r:embed="rId2"/>
          <a:srcRect b="16129"/>
          <a:stretch>
            <a:fillRect/>
          </a:stretch>
        </p:blipFill>
        <p:spPr bwMode="auto">
          <a:xfrm>
            <a:off x="838200" y="1676400"/>
            <a:ext cx="7772400" cy="5140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At the bottom of our OSI model we have the Physical Layer, which represents the electrical and physical representation of the system. This can include everything from the cable type, radio frequency link (as in a Wi-Fi network), as well as the layout of pins, voltages, and other physical requirements.</a:t>
            </a:r>
            <a:endParaRPr lang="en-US" dirty="0"/>
          </a:p>
        </p:txBody>
      </p:sp>
      <p:sp>
        <p:nvSpPr>
          <p:cNvPr id="4" name="Rectangle 3"/>
          <p:cNvSpPr/>
          <p:nvPr/>
        </p:nvSpPr>
        <p:spPr>
          <a:xfrm>
            <a:off x="838200" y="381000"/>
            <a:ext cx="5029200" cy="584775"/>
          </a:xfrm>
          <a:prstGeom prst="rect">
            <a:avLst/>
          </a:prstGeom>
        </p:spPr>
        <p:txBody>
          <a:bodyPr wrap="square">
            <a:spAutoFit/>
          </a:bodyPr>
          <a:lstStyle/>
          <a:p>
            <a:pPr>
              <a:tabLst>
                <a:tab pos="2287588" algn="l"/>
                <a:tab pos="5661025" algn="l"/>
              </a:tabLst>
            </a:pPr>
            <a:r>
              <a:rPr lang="en-US" sz="3200" b="1" dirty="0" smtClean="0">
                <a:solidFill>
                  <a:srgbClr val="FF0000"/>
                </a:solidFill>
              </a:rPr>
              <a:t>Physical Layer (Layer 1):</a:t>
            </a:r>
            <a:endParaRPr lang="en-US" sz="3200" b="1" dirty="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FF0000"/>
                </a:solidFill>
              </a:rPr>
              <a:t>Data Link Layer (Layer 2</a:t>
            </a:r>
            <a:r>
              <a:rPr lang="en-US" b="1" dirty="0" smtClean="0">
                <a:solidFill>
                  <a:srgbClr val="FF0000"/>
                </a:solidFill>
              </a:rPr>
              <a:t>):</a:t>
            </a:r>
          </a:p>
          <a:p>
            <a:endParaRPr lang="en-US" b="1" dirty="0" smtClean="0">
              <a:solidFill>
                <a:srgbClr val="FF0000"/>
              </a:solidFill>
            </a:endParaRPr>
          </a:p>
          <a:p>
            <a:r>
              <a:rPr lang="en-US" dirty="0" smtClean="0"/>
              <a:t>The Data Link Layer provides node-to-node data transfer (between two directly connected nodes), and also handles error correction from the physical layer. Two </a:t>
            </a:r>
            <a:r>
              <a:rPr lang="en-US" dirty="0" err="1" smtClean="0"/>
              <a:t>sublayers</a:t>
            </a:r>
            <a:r>
              <a:rPr lang="en-US" dirty="0" smtClean="0"/>
              <a:t> exist here as well--the Media Access Control (MAC) layer and the Logical Link Control (LLC) layer. </a:t>
            </a:r>
            <a:endParaRPr lang="en-US" b="1" dirty="0" smtClean="0">
              <a:solidFill>
                <a:srgbClr val="FF0000"/>
              </a:solidFill>
            </a:endParaRPr>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solidFill>
                  <a:srgbClr val="FF0000"/>
                </a:solidFill>
              </a:rPr>
              <a:t>Network Layer (Layer 3</a:t>
            </a:r>
            <a:r>
              <a:rPr lang="en-US" b="1" dirty="0" smtClean="0">
                <a:solidFill>
                  <a:srgbClr val="FF0000"/>
                </a:solidFill>
              </a:rPr>
              <a:t>):</a:t>
            </a:r>
          </a:p>
          <a:p>
            <a:pPr>
              <a:buNone/>
            </a:pPr>
            <a:endParaRPr lang="en-US" b="1" dirty="0" smtClean="0">
              <a:solidFill>
                <a:srgbClr val="FF0000"/>
              </a:solidFill>
            </a:endParaRPr>
          </a:p>
          <a:p>
            <a:r>
              <a:rPr lang="en-US" dirty="0" smtClean="0"/>
              <a:t>	Its </a:t>
            </a:r>
            <a:r>
              <a:rPr lang="en-US" dirty="0" smtClean="0"/>
              <a:t>most basic sense, this layer is responsible for packet forwarding, including routing through different routers.</a:t>
            </a:r>
            <a:endParaRPr lang="en-US" b="1" dirty="0" smtClean="0">
              <a:solidFill>
                <a:srgbClr val="FF0000"/>
              </a:solidFill>
            </a:endParaRPr>
          </a:p>
          <a:p>
            <a:pPr lvl="1">
              <a:tabLst>
                <a:tab pos="2003425" algn="l"/>
                <a:tab pos="5661025" algn="l"/>
              </a:tabLst>
            </a:pPr>
            <a:r>
              <a:rPr lang="en-US" dirty="0" smtClean="0"/>
              <a:t>Example: IP</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solidFill>
                  <a:srgbClr val="FF0000"/>
                </a:solidFill>
              </a:rPr>
              <a:t>Transport Layer (Layer 4</a:t>
            </a:r>
            <a:r>
              <a:rPr lang="en-US" b="1" dirty="0" smtClean="0">
                <a:solidFill>
                  <a:srgbClr val="FF0000"/>
                </a:solidFill>
              </a:rPr>
              <a:t>):</a:t>
            </a:r>
          </a:p>
          <a:p>
            <a:r>
              <a:rPr lang="en-US" dirty="0" smtClean="0"/>
              <a:t>The Transport Layer deals with the coordination of the data transfer between end systems and hosts. How much data to send, at what rate, where it goes, etc. The best known example of the Transport Layer is the Transmission Control Protocol</a:t>
            </a:r>
            <a:endParaRPr lang="en-US" b="1" dirty="0" smtClean="0">
              <a:solidFill>
                <a:srgbClr val="FF0000"/>
              </a:solidFill>
            </a:endParaRPr>
          </a:p>
          <a:p>
            <a:pPr>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solidFill>
                  <a:srgbClr val="FF0000"/>
                </a:solidFill>
              </a:rPr>
              <a:t>Session Layer (Layer 5</a:t>
            </a:r>
            <a:r>
              <a:rPr lang="en-US" b="1" dirty="0" smtClean="0">
                <a:solidFill>
                  <a:srgbClr val="FF0000"/>
                </a:solidFill>
              </a:rPr>
              <a:t>):</a:t>
            </a:r>
          </a:p>
          <a:p>
            <a:r>
              <a:rPr lang="en-US" dirty="0" smtClean="0"/>
              <a:t>When two computers or other networked devices need to speak with one another, a session needs to be created, and this is done at the Session Layer</a:t>
            </a:r>
            <a:r>
              <a:rPr lang="en-US" b="1" dirty="0" smtClean="0"/>
              <a:t>. </a:t>
            </a:r>
            <a:r>
              <a:rPr lang="en-US" dirty="0" smtClean="0"/>
              <a:t>Functions at this layer involve setup, coordination (how long should a system wait for a response, for example) and termination between the applications at each end of the session.</a:t>
            </a:r>
            <a:endParaRPr lang="en-US" b="1" dirty="0" smtClean="0">
              <a:solidFill>
                <a:srgbClr val="FF0000"/>
              </a:solidFill>
            </a:endParaRPr>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FF0000"/>
                </a:solidFill>
              </a:rPr>
              <a:t>Presentation Layer (Layer 6</a:t>
            </a:r>
            <a:r>
              <a:rPr lang="en-US" b="1" dirty="0" smtClean="0">
                <a:solidFill>
                  <a:srgbClr val="FF0000"/>
                </a:solidFill>
              </a:rPr>
              <a:t>):</a:t>
            </a:r>
          </a:p>
          <a:p>
            <a:r>
              <a:rPr lang="en-US" dirty="0" smtClean="0"/>
              <a:t>The Presentation Layer represents the area that is independent of data representation at the application layer. In general, it represents the preparation or translation of application format to network format, or from network formatting to application format</a:t>
            </a:r>
            <a:r>
              <a:rPr lang="en-US" dirty="0" smtClean="0"/>
              <a:t>.</a:t>
            </a:r>
          </a:p>
          <a:p>
            <a:pPr lvl="1">
              <a:tabLst>
                <a:tab pos="1652588" algn="l"/>
                <a:tab pos="5661025" algn="l"/>
              </a:tabLst>
            </a:pPr>
            <a:r>
              <a:rPr lang="en-US" dirty="0" smtClean="0"/>
              <a:t>Data conversion into application format</a:t>
            </a:r>
          </a:p>
          <a:p>
            <a:pPr lvl="1">
              <a:tabLst>
                <a:tab pos="1652588" algn="l"/>
                <a:tab pos="5661025" algn="l"/>
              </a:tabLst>
            </a:pPr>
            <a:r>
              <a:rPr lang="en-US" dirty="0" smtClean="0"/>
              <a:t>Encryption/decryption</a:t>
            </a:r>
          </a:p>
          <a:p>
            <a:endParaRPr lang="en-US" b="1" dirty="0" smtClean="0">
              <a:solidFill>
                <a:srgbClr val="FF0000"/>
              </a:solidFill>
            </a:endParaRP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295400"/>
            <a:ext cx="8178800" cy="4686300"/>
          </a:xfrm>
        </p:spPr>
        <p:txBody>
          <a:bodyPr/>
          <a:lstStyle/>
          <a:p>
            <a:pPr>
              <a:buNone/>
            </a:pPr>
            <a:r>
              <a:rPr lang="en-US" b="1" dirty="0" smtClean="0">
                <a:solidFill>
                  <a:srgbClr val="FF0000"/>
                </a:solidFill>
              </a:rPr>
              <a:t>Application </a:t>
            </a:r>
            <a:r>
              <a:rPr lang="en-US" b="1" dirty="0" smtClean="0">
                <a:solidFill>
                  <a:srgbClr val="FF0000"/>
                </a:solidFill>
              </a:rPr>
              <a:t>Layer (Layer 7</a:t>
            </a:r>
            <a:r>
              <a:rPr lang="en-US" b="1" dirty="0" smtClean="0">
                <a:solidFill>
                  <a:srgbClr val="FF0000"/>
                </a:solidFill>
              </a:rPr>
              <a:t>):</a:t>
            </a:r>
          </a:p>
          <a:p>
            <a:r>
              <a:rPr lang="en-US" dirty="0" smtClean="0"/>
              <a:t>The Application Layer in the OSI model is the layer that is the “closest to the end user”. It receives information directly from users and displays incoming data to the user</a:t>
            </a:r>
            <a:r>
              <a:rPr lang="en-US" dirty="0" smtClean="0"/>
              <a:t>.</a:t>
            </a:r>
          </a:p>
          <a:p>
            <a:pPr marL="342900" lvl="1" indent="-342900">
              <a:buFont typeface="Monotype Sorts" pitchFamily="2" charset="2"/>
              <a:buChar char="z"/>
            </a:pPr>
            <a:r>
              <a:rPr lang="en-US" dirty="0" smtClean="0"/>
              <a:t>Everything is application </a:t>
            </a:r>
            <a:r>
              <a:rPr lang="en-US" dirty="0" smtClean="0"/>
              <a:t>specific</a:t>
            </a:r>
          </a:p>
          <a:p>
            <a:pPr marL="342900" lvl="1" indent="-342900">
              <a:buFont typeface="Monotype Sorts" pitchFamily="2" charset="2"/>
              <a:buChar char="z"/>
            </a:pPr>
            <a:r>
              <a:rPr lang="en-US" dirty="0" smtClean="0"/>
              <a:t>Example: File Transfer, Electronic Mail</a:t>
            </a:r>
          </a:p>
          <a:p>
            <a:pPr>
              <a:buNone/>
            </a:pPr>
            <a:endParaRPr lang="en-US" b="1" dirty="0" smtClean="0">
              <a:solidFill>
                <a:srgbClr val="FF0000"/>
              </a:solidFill>
            </a:endParaRPr>
          </a:p>
          <a:p>
            <a:pPr>
              <a:buNone/>
            </a:pPr>
            <a:endParaRPr lang="en-US" b="1" dirty="0" smtClean="0">
              <a:solidFill>
                <a:srgbClr val="FF0000"/>
              </a:solidFill>
            </a:endParaRPr>
          </a:p>
          <a:p>
            <a:pPr>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Multimedia</a:t>
            </a:r>
            <a:endParaRPr lang="en-US" dirty="0"/>
          </a:p>
        </p:txBody>
      </p:sp>
      <p:sp>
        <p:nvSpPr>
          <p:cNvPr id="3" name="Content Placeholder 2"/>
          <p:cNvSpPr>
            <a:spLocks noGrp="1"/>
          </p:cNvSpPr>
          <p:nvPr>
            <p:ph idx="1"/>
          </p:nvPr>
        </p:nvSpPr>
        <p:spPr/>
        <p:txBody>
          <a:bodyPr/>
          <a:lstStyle/>
          <a:p>
            <a:r>
              <a:rPr lang="en-US" dirty="0" smtClean="0"/>
              <a:t>Multimedia is a set of more than one media element used to produce a concrete and more structured communication method. In other words, multimedia is the simultaneous use of data from different sources. These sources in </a:t>
            </a:r>
            <a:r>
              <a:rPr lang="en-US" dirty="0" smtClean="0"/>
              <a:t>multimedia </a:t>
            </a:r>
            <a:r>
              <a:rPr lang="en-US" dirty="0" smtClean="0"/>
              <a:t>are known as media elements</a:t>
            </a:r>
            <a:r>
              <a:rPr lang="en-US" dirty="0" smtClean="0"/>
              <a:t>.</a:t>
            </a:r>
          </a:p>
          <a:p>
            <a:r>
              <a:rPr lang="en-US" dirty="0" smtClean="0"/>
              <a:t>Elements of Multimedia</a:t>
            </a:r>
          </a:p>
          <a:p>
            <a:pPr>
              <a:buNone/>
            </a:pPr>
            <a:r>
              <a:rPr lang="en-US" dirty="0" smtClean="0"/>
              <a:t>Text, Audio</a:t>
            </a:r>
            <a:r>
              <a:rPr lang="en-US" dirty="0" smtClean="0"/>
              <a:t>, video, pictures, animations, etc.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Simplified Communications Model - Diagram</a:t>
            </a:r>
          </a:p>
        </p:txBody>
      </p:sp>
      <p:pic>
        <p:nvPicPr>
          <p:cNvPr id="6148" name="Picture 4"/>
          <p:cNvPicPr>
            <a:picLocks noChangeAspect="1" noChangeArrowheads="1"/>
          </p:cNvPicPr>
          <p:nvPr/>
        </p:nvPicPr>
        <p:blipFill>
          <a:blip r:embed="rId2"/>
          <a:srcRect b="16060"/>
          <a:stretch>
            <a:fillRect/>
          </a:stretch>
        </p:blipFill>
        <p:spPr bwMode="auto">
          <a:xfrm>
            <a:off x="457200" y="1676400"/>
            <a:ext cx="8153400" cy="4791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Simplified Data Communications Model</a:t>
            </a:r>
          </a:p>
        </p:txBody>
      </p:sp>
      <p:pic>
        <p:nvPicPr>
          <p:cNvPr id="8196" name="Picture 4"/>
          <p:cNvPicPr>
            <a:picLocks noChangeAspect="1" noChangeArrowheads="1"/>
          </p:cNvPicPr>
          <p:nvPr/>
        </p:nvPicPr>
        <p:blipFill>
          <a:blip r:embed="rId2"/>
          <a:srcRect b="39047"/>
          <a:stretch>
            <a:fillRect/>
          </a:stretch>
        </p:blipFill>
        <p:spPr bwMode="auto">
          <a:xfrm>
            <a:off x="457200" y="2295525"/>
            <a:ext cx="8153400" cy="2809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Networks</a:t>
            </a:r>
            <a:endParaRPr lang="en-US" dirty="0"/>
          </a:p>
        </p:txBody>
      </p:sp>
      <p:sp>
        <p:nvSpPr>
          <p:cNvPr id="9219" name="Rectangle 3"/>
          <p:cNvSpPr>
            <a:spLocks noGrp="1" noChangeArrowheads="1"/>
          </p:cNvSpPr>
          <p:nvPr>
            <p:ph type="body" idx="1"/>
          </p:nvPr>
        </p:nvSpPr>
        <p:spPr/>
        <p:txBody>
          <a:bodyPr/>
          <a:lstStyle/>
          <a:p>
            <a:r>
              <a:rPr lang="en-US" dirty="0" smtClean="0">
                <a:latin typeface="Times New Roman" pitchFamily="18" charset="0"/>
                <a:cs typeface="Times New Roman" pitchFamily="18" charset="0"/>
              </a:rPr>
              <a:t>A network consists of two or more computers that are linked in order to share resources (such as printers and CDs), exchange files, or allow electronic communications.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Simplified Network Model</a:t>
            </a:r>
          </a:p>
        </p:txBody>
      </p:sp>
      <p:pic>
        <p:nvPicPr>
          <p:cNvPr id="10244" name="Picture 4"/>
          <p:cNvPicPr>
            <a:picLocks noChangeAspect="1" noChangeArrowheads="1"/>
          </p:cNvPicPr>
          <p:nvPr/>
        </p:nvPicPr>
        <p:blipFill>
          <a:blip r:embed="rId2"/>
          <a:srcRect b="10074"/>
          <a:stretch>
            <a:fillRect/>
          </a:stretch>
        </p:blipFill>
        <p:spPr bwMode="auto">
          <a:xfrm>
            <a:off x="914400" y="1668463"/>
            <a:ext cx="6705600" cy="51133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Wide Area Networks</a:t>
            </a:r>
          </a:p>
        </p:txBody>
      </p:sp>
      <p:sp>
        <p:nvSpPr>
          <p:cNvPr id="11267" name="Rectangle 3"/>
          <p:cNvSpPr>
            <a:spLocks noGrp="1" noChangeArrowheads="1"/>
          </p:cNvSpPr>
          <p:nvPr>
            <p:ph type="body" idx="1"/>
          </p:nvPr>
        </p:nvSpPr>
        <p:spPr>
          <a:xfrm>
            <a:off x="457200" y="1371600"/>
            <a:ext cx="8305800" cy="5257800"/>
          </a:xfrm>
        </p:spPr>
        <p:txBody>
          <a:bodyPr/>
          <a:lstStyle/>
          <a:p>
            <a:r>
              <a:rPr lang="en-US" dirty="0" smtClean="0"/>
              <a:t>simplest form, a wide-area network (WAN) is a collection of </a:t>
            </a:r>
            <a:r>
              <a:rPr lang="en-US" dirty="0" smtClean="0">
                <a:hlinkClick r:id="rId2"/>
              </a:rPr>
              <a:t>local-area networks</a:t>
            </a:r>
            <a:r>
              <a:rPr lang="en-US" dirty="0" smtClean="0"/>
              <a:t> (LANs) or other networks that communicate with one another.  A WAN is essentially a network of networks, with the Internet the world's largest WAN.</a:t>
            </a:r>
          </a:p>
          <a:p>
            <a:r>
              <a:rPr lang="en-US" dirty="0" smtClean="0"/>
              <a:t>Alternative technologies/ types</a:t>
            </a:r>
            <a:endParaRPr lang="en-US" dirty="0"/>
          </a:p>
          <a:p>
            <a:pPr lvl="1"/>
            <a:r>
              <a:rPr lang="en-US" dirty="0"/>
              <a:t>Circuit switching</a:t>
            </a:r>
          </a:p>
          <a:p>
            <a:pPr lvl="1"/>
            <a:r>
              <a:rPr lang="en-US" dirty="0"/>
              <a:t>Packet switching</a:t>
            </a:r>
          </a:p>
          <a:p>
            <a:pPr lvl="1"/>
            <a:r>
              <a:rPr lang="en-US" dirty="0"/>
              <a:t>Frame relay</a:t>
            </a:r>
          </a:p>
          <a:p>
            <a:pPr lvl="1"/>
            <a:r>
              <a:rPr lang="en-US" dirty="0"/>
              <a:t>Asynchronous Transfer Mode (ATM)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Circuit Switching</a:t>
            </a:r>
          </a:p>
        </p:txBody>
      </p:sp>
      <p:sp>
        <p:nvSpPr>
          <p:cNvPr id="12291" name="Rectangle 3"/>
          <p:cNvSpPr>
            <a:spLocks noGrp="1" noChangeArrowheads="1"/>
          </p:cNvSpPr>
          <p:nvPr>
            <p:ph type="body" idx="1"/>
          </p:nvPr>
        </p:nvSpPr>
        <p:spPr/>
        <p:txBody>
          <a:bodyPr/>
          <a:lstStyle/>
          <a:p>
            <a:r>
              <a:rPr lang="en-US" dirty="0" smtClean="0"/>
              <a:t> It is the process of exchanging information between two communication devices. </a:t>
            </a:r>
          </a:p>
          <a:p>
            <a:r>
              <a:rPr lang="en-US" dirty="0" smtClean="0"/>
              <a:t>There are two types of switching: circuit switching and packet switching. </a:t>
            </a:r>
          </a:p>
          <a:p>
            <a:r>
              <a:rPr lang="en-US" dirty="0" smtClean="0"/>
              <a:t>e.g</a:t>
            </a:r>
            <a:r>
              <a:rPr lang="en-US" dirty="0"/>
              <a:t>. telephone network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llings data comms.pot">
  <a:themeElements>
    <a:clrScheme name="stallings data comms.po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stallings data comms.po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allings data comms.po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stallings data comms.po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stallings data comms.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llings data comms.po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stallings data comms.po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stallings data comms.po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stallings data comms.po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Designs\stallings data comms.pot</Template>
  <TotalTime>509</TotalTime>
  <Words>784</Words>
  <Application>Microsoft PowerPoint</Application>
  <PresentationFormat>On-screen Show (4:3)</PresentationFormat>
  <Paragraphs>128</Paragraphs>
  <Slides>39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stallings data comms.pot</vt:lpstr>
      <vt:lpstr>VISIO 4 Drawing</vt:lpstr>
      <vt:lpstr>Computer Networks and Data Communications</vt:lpstr>
      <vt:lpstr>NETWORK TYPES</vt:lpstr>
      <vt:lpstr>A Communications Model </vt:lpstr>
      <vt:lpstr>Simplified Communications Model - Diagram</vt:lpstr>
      <vt:lpstr>Simplified Data Communications Model</vt:lpstr>
      <vt:lpstr>Networks</vt:lpstr>
      <vt:lpstr>Simplified Network Model</vt:lpstr>
      <vt:lpstr>Wide Area Networks</vt:lpstr>
      <vt:lpstr>Circuit Switching</vt:lpstr>
      <vt:lpstr>Slide 10</vt:lpstr>
      <vt:lpstr>Packet Switching</vt:lpstr>
      <vt:lpstr>Slide 12</vt:lpstr>
      <vt:lpstr>Frame Relay</vt:lpstr>
      <vt:lpstr>Slide 14</vt:lpstr>
      <vt:lpstr>Asynchronous Transfer Mode</vt:lpstr>
      <vt:lpstr>Slide 16</vt:lpstr>
      <vt:lpstr>Protocol Architecture</vt:lpstr>
      <vt:lpstr>Simplified File Transfer Architecture</vt:lpstr>
      <vt:lpstr>Protocols in Simplified Architecture</vt:lpstr>
      <vt:lpstr>TCP/IP Protocol Architecture</vt:lpstr>
      <vt:lpstr>Physical Layer</vt:lpstr>
      <vt:lpstr>Network Access Layer</vt:lpstr>
      <vt:lpstr>Internet Layer (IP)</vt:lpstr>
      <vt:lpstr>Transport Layer (TCP)</vt:lpstr>
      <vt:lpstr>Application Layer</vt:lpstr>
      <vt:lpstr>TCP/IP Protocol Architecture Model</vt:lpstr>
      <vt:lpstr>OSI Model</vt:lpstr>
      <vt:lpstr>OSI Reference Model</vt:lpstr>
      <vt:lpstr>OSI Layers</vt:lpstr>
      <vt:lpstr>Slide 30</vt:lpstr>
      <vt:lpstr>OSI v TCP/IP</vt:lpstr>
      <vt:lpstr>Slide 32</vt:lpstr>
      <vt:lpstr>Slide 33</vt:lpstr>
      <vt:lpstr>Slide 34</vt:lpstr>
      <vt:lpstr>Slide 35</vt:lpstr>
      <vt:lpstr>Slide 36</vt:lpstr>
      <vt:lpstr>Slide 37</vt:lpstr>
      <vt:lpstr>Slide 38</vt:lpstr>
      <vt:lpstr>Multimedia</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Stallings Data and Computer Communications</dc:title>
  <dc:creator>Adrian &amp; Wendy</dc:creator>
  <cp:lastModifiedBy>Windows User</cp:lastModifiedBy>
  <cp:revision>67</cp:revision>
  <dcterms:created xsi:type="dcterms:W3CDTF">1999-09-03T12:49:47Z</dcterms:created>
  <dcterms:modified xsi:type="dcterms:W3CDTF">2023-01-09T17:18:15Z</dcterms:modified>
</cp:coreProperties>
</file>