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59" r:id="rId4"/>
    <p:sldId id="256" r:id="rId5"/>
    <p:sldId id="269" r:id="rId6"/>
    <p:sldId id="260" r:id="rId7"/>
    <p:sldId id="258" r:id="rId8"/>
    <p:sldId id="267" r:id="rId9"/>
    <p:sldId id="266" r:id="rId10"/>
    <p:sldId id="265" r:id="rId11"/>
    <p:sldId id="270" r:id="rId12"/>
    <p:sldId id="264" r:id="rId13"/>
    <p:sldId id="261" r:id="rId14"/>
    <p:sldId id="263" r:id="rId15"/>
    <p:sldId id="262"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23/01/2023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23/01/2023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UNIT II</a:t>
            </a:r>
            <a:endParaRPr lang="en-US" dirty="0"/>
          </a:p>
        </p:txBody>
      </p:sp>
      <p:sp>
        <p:nvSpPr>
          <p:cNvPr id="3" name="Content Placeholder 2"/>
          <p:cNvSpPr>
            <a:spLocks noGrp="1"/>
          </p:cNvSpPr>
          <p:nvPr>
            <p:ph idx="1"/>
          </p:nvPr>
        </p:nvSpPr>
        <p:spPr>
          <a:xfrm>
            <a:off x="457200" y="1066800"/>
            <a:ext cx="8229600" cy="5257800"/>
          </a:xfrm>
        </p:spPr>
        <p:txBody>
          <a:bodyPr>
            <a:noAutofit/>
          </a:bodyPr>
          <a:lstStyle/>
          <a:p>
            <a:pPr>
              <a:buNone/>
            </a:pPr>
            <a:r>
              <a:rPr lang="en-US" sz="2800" b="1" dirty="0" smtClean="0">
                <a:latin typeface="Times New Roman" pitchFamily="18" charset="0"/>
                <a:cs typeface="Times New Roman" pitchFamily="18" charset="0"/>
              </a:rPr>
              <a:t>Concepts and Terminology</a:t>
            </a:r>
          </a:p>
          <a:p>
            <a:pPr>
              <a:buNone/>
            </a:pPr>
            <a:r>
              <a:rPr lang="en-US" sz="2800" b="1" dirty="0" smtClean="0">
                <a:latin typeface="Times New Roman" pitchFamily="18" charset="0"/>
                <a:cs typeface="Times New Roman" pitchFamily="18" charset="0"/>
              </a:rPr>
              <a:t>Transmission Terminology</a:t>
            </a:r>
          </a:p>
          <a:p>
            <a:r>
              <a:rPr lang="en-US" sz="2800" dirty="0" smtClean="0">
                <a:latin typeface="Times New Roman" pitchFamily="18" charset="0"/>
                <a:cs typeface="Times New Roman" pitchFamily="18" charset="0"/>
              </a:rPr>
              <a:t>Data transmission occurs between transmitter and receiver over some transmission medium.</a:t>
            </a:r>
          </a:p>
          <a:p>
            <a:r>
              <a:rPr lang="en-US" sz="2800" dirty="0" smtClean="0">
                <a:latin typeface="Times New Roman" pitchFamily="18" charset="0"/>
                <a:cs typeface="Times New Roman" pitchFamily="18" charset="0"/>
              </a:rPr>
              <a:t>Transmission media may be classified as guided or unguided. </a:t>
            </a:r>
          </a:p>
          <a:p>
            <a:r>
              <a:rPr lang="en-US" sz="2800" dirty="0" smtClean="0">
                <a:latin typeface="Times New Roman" pitchFamily="18" charset="0"/>
                <a:cs typeface="Times New Roman" pitchFamily="18" charset="0"/>
              </a:rPr>
              <a:t>In both cases, communication is in the form of electromagnetic waves. With </a:t>
            </a:r>
            <a:r>
              <a:rPr lang="en-US" sz="2800" b="1" dirty="0" smtClean="0">
                <a:latin typeface="Times New Roman" pitchFamily="18" charset="0"/>
                <a:cs typeface="Times New Roman" pitchFamily="18" charset="0"/>
              </a:rPr>
              <a:t>guided media, the </a:t>
            </a:r>
            <a:r>
              <a:rPr lang="en-US" sz="2800" dirty="0" smtClean="0">
                <a:latin typeface="Times New Roman" pitchFamily="18" charset="0"/>
                <a:cs typeface="Times New Roman" pitchFamily="18" charset="0"/>
              </a:rPr>
              <a:t>waves are guided along a physical path; examples of guided media are twisted pair, </a:t>
            </a:r>
            <a:r>
              <a:rPr lang="en-US" sz="2800" dirty="0" smtClean="0"/>
              <a:t>coaxial cable, and optical fiber. </a:t>
            </a:r>
            <a:endParaRPr lang="en-US" sz="2800" dirty="0" smtClean="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b="1" dirty="0" smtClean="0"/>
              <a:t>Distortion –</a:t>
            </a:r>
            <a:r>
              <a:rPr lang="en-US" dirty="0" smtClean="0"/>
              <a:t> It means changes in the form or shape of the signal. This is generally seen in composite signals made up with different frequencies. Each frequency component has its own propagation speed travelling through a medium.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srcRect/>
          <a:stretch>
            <a:fillRect/>
          </a:stretch>
        </p:blipFill>
        <p:spPr bwMode="auto">
          <a:xfrm>
            <a:off x="533400" y="1676400"/>
            <a:ext cx="7797524" cy="3810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10000"/>
          </a:bodyPr>
          <a:lstStyle/>
          <a:p>
            <a:r>
              <a:rPr lang="en-US" b="1" dirty="0" smtClean="0"/>
              <a:t>Noise –</a:t>
            </a:r>
            <a:r>
              <a:rPr lang="en-US" dirty="0" smtClean="0"/>
              <a:t> The random or unwanted signal that mixes up with the original signal is called noise. There are several types of noise such as induced noise, crosstalk noise, thermal noise and impulse noise which may corrupt the signal.</a:t>
            </a:r>
          </a:p>
          <a:p>
            <a:r>
              <a:rPr lang="en-US" dirty="0" smtClean="0"/>
              <a:t> </a:t>
            </a:r>
            <a:r>
              <a:rPr lang="en-US" b="1" dirty="0" smtClean="0"/>
              <a:t>Induced</a:t>
            </a:r>
            <a:r>
              <a:rPr lang="en-US" dirty="0" smtClean="0"/>
              <a:t> noise comes from sources such as motors and appliances. These devices act as sending antenna and transmission medium act as receiving antenna. </a:t>
            </a:r>
          </a:p>
          <a:p>
            <a:r>
              <a:rPr lang="en-US" b="1" dirty="0" smtClean="0"/>
              <a:t>Thermal</a:t>
            </a:r>
            <a:r>
              <a:rPr lang="en-US" dirty="0" smtClean="0"/>
              <a:t> noise is movement of electrons in wire which creates an extra signal. </a:t>
            </a:r>
          </a:p>
          <a:p>
            <a:r>
              <a:rPr lang="en-US" b="1" dirty="0" smtClean="0"/>
              <a:t>Crosstalk</a:t>
            </a:r>
            <a:r>
              <a:rPr lang="en-US" dirty="0" smtClean="0"/>
              <a:t> noise is when one wire affects the other wire.</a:t>
            </a:r>
          </a:p>
          <a:p>
            <a:r>
              <a:rPr lang="en-US" dirty="0" smtClean="0"/>
              <a:t> </a:t>
            </a:r>
            <a:r>
              <a:rPr lang="en-US" b="1" dirty="0" smtClean="0"/>
              <a:t>Impulse</a:t>
            </a:r>
            <a:r>
              <a:rPr lang="en-US" dirty="0" smtClean="0"/>
              <a:t> noise is a signal with high energy that comes from lightning or power lines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srcRect/>
          <a:stretch>
            <a:fillRect/>
          </a:stretch>
        </p:blipFill>
        <p:spPr bwMode="auto">
          <a:xfrm>
            <a:off x="838200" y="1905000"/>
            <a:ext cx="7391400" cy="32766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 capacity</a:t>
            </a: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US" dirty="0" smtClean="0"/>
              <a:t>By capacity of a channel, it means the capacity of the </a:t>
            </a:r>
            <a:r>
              <a:rPr lang="en-US" b="1" dirty="0" smtClean="0"/>
              <a:t>transmission medium (wire or link)</a:t>
            </a:r>
            <a:r>
              <a:rPr lang="en-US" dirty="0" smtClean="0"/>
              <a:t>. Capacity is the number of bits the transmission medium can hold. So basically there are 2 types of channels – Full duplex and half duplex.</a:t>
            </a:r>
          </a:p>
          <a:p>
            <a:pPr fontAlgn="base"/>
            <a:r>
              <a:rPr lang="en-US" b="1" dirty="0" smtClean="0"/>
              <a:t>Half duplex –</a:t>
            </a:r>
            <a:r>
              <a:rPr lang="en-US" dirty="0" smtClean="0"/>
              <a:t> the transmission can happen in one direction at a time.</a:t>
            </a:r>
          </a:p>
          <a:p>
            <a:pPr fontAlgn="base"/>
            <a:r>
              <a:rPr lang="en-US" b="1" dirty="0" smtClean="0"/>
              <a:t>Full duplex –</a:t>
            </a:r>
            <a:r>
              <a:rPr lang="en-US" dirty="0" smtClean="0"/>
              <a:t> the transmission can happen in both the direction simultaneously.</a:t>
            </a:r>
          </a:p>
          <a:p>
            <a:pPr>
              <a:buNone/>
            </a:pPr>
            <a:r>
              <a:rPr lang="en-US" dirty="0" smtClean="0"/>
              <a:t/>
            </a:r>
            <a:br>
              <a:rPr lang="en-US" dirty="0" smtClean="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686800" cy="5287963"/>
          </a:xfrm>
        </p:spPr>
        <p:txBody>
          <a:bodyPr/>
          <a:lstStyle/>
          <a:p>
            <a:pPr fontAlgn="base"/>
            <a:r>
              <a:rPr lang="en-US" dirty="0" smtClean="0"/>
              <a:t>The capacity of the channel depends on two things:</a:t>
            </a:r>
          </a:p>
          <a:p>
            <a:pPr fontAlgn="base"/>
            <a:r>
              <a:rPr lang="en-US" dirty="0" smtClean="0"/>
              <a:t>Bandwidth</a:t>
            </a:r>
          </a:p>
          <a:p>
            <a:pPr fontAlgn="base"/>
            <a:r>
              <a:rPr lang="en-US" dirty="0" smtClean="0"/>
              <a:t>Propagation delay</a:t>
            </a:r>
          </a:p>
          <a:p>
            <a:r>
              <a:rPr lang="en-US" dirty="0" smtClean="0"/>
              <a:t>Capacity = bandwidth * propagation delay </a:t>
            </a:r>
          </a:p>
          <a:p>
            <a:pPr>
              <a:buNone/>
            </a:pPr>
            <a:r>
              <a:rPr lang="en-US" dirty="0" smtClean="0"/>
              <a:t>    (in case of half duplex) </a:t>
            </a:r>
          </a:p>
          <a:p>
            <a:r>
              <a:rPr lang="en-US" dirty="0" smtClean="0"/>
              <a:t>Capacity =2* bandwidth * propagation delay (in case of full duplex)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457200" y="0"/>
            <a:ext cx="9859318" cy="73152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762000" y="457200"/>
            <a:ext cx="7848600" cy="6514156"/>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Media</a:t>
            </a:r>
            <a:endParaRPr lang="en-US" dirty="0"/>
          </a:p>
        </p:txBody>
      </p:sp>
      <p:pic>
        <p:nvPicPr>
          <p:cNvPr id="12290" name="Picture 2"/>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686800" cy="1096962"/>
          </a:xfrm>
        </p:spPr>
        <p:txBody>
          <a:bodyPr>
            <a:normAutofit fontScale="90000"/>
          </a:bodyPr>
          <a:lstStyle/>
          <a:p>
            <a:pPr fontAlgn="base"/>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pPr fontAlgn="base"/>
            <a:r>
              <a:rPr lang="en-US" b="1" dirty="0" smtClean="0"/>
              <a:t>1. Guided Media:</a:t>
            </a:r>
            <a:r>
              <a:rPr lang="en-US" dirty="0" smtClean="0"/>
              <a:t> It is also referred to as Wired or Bounded transmission media. Signals being transmitted are directed and confined in a narrow pathway by using physical links. </a:t>
            </a:r>
            <a:br>
              <a:rPr lang="en-US" dirty="0" smtClean="0"/>
            </a:br>
            <a:r>
              <a:rPr lang="en-US" dirty="0" smtClean="0"/>
              <a:t>Features:  </a:t>
            </a:r>
          </a:p>
          <a:p>
            <a:pPr fontAlgn="base"/>
            <a:r>
              <a:rPr lang="en-US" dirty="0" smtClean="0"/>
              <a:t>High Speed</a:t>
            </a:r>
          </a:p>
          <a:p>
            <a:pPr fontAlgn="base"/>
            <a:r>
              <a:rPr lang="en-US" dirty="0" smtClean="0"/>
              <a:t>Secure</a:t>
            </a:r>
          </a:p>
          <a:p>
            <a:pPr fontAlgn="base"/>
            <a:r>
              <a:rPr lang="en-US" dirty="0" smtClean="0"/>
              <a:t>Used for comparatively shorter distances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457200" y="1600201"/>
            <a:ext cx="8229600" cy="44958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are 3 major types of Guided Media: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b="1" dirty="0" smtClean="0"/>
              <a:t>(</a:t>
            </a:r>
            <a:r>
              <a:rPr lang="en-US" b="1" dirty="0" err="1" smtClean="0"/>
              <a:t>i</a:t>
            </a:r>
            <a:r>
              <a:rPr lang="en-US" b="1" dirty="0" smtClean="0"/>
              <a:t>) Twisted Pair Cable –</a:t>
            </a:r>
            <a:r>
              <a:rPr lang="en-US" dirty="0" smtClean="0"/>
              <a:t> </a:t>
            </a:r>
            <a:br>
              <a:rPr lang="en-US" dirty="0" smtClean="0"/>
            </a:br>
            <a:r>
              <a:rPr lang="en-US" dirty="0" smtClean="0"/>
              <a:t>It consists of 2 separately insulated conductor wires wound about each other. Generally, several such pairs are bundled together in a protective sheath. They are the most widely used Transmission Media. Twisted Pair is of two types: </a:t>
            </a:r>
          </a:p>
          <a:p>
            <a:pPr fontAlgn="base"/>
            <a:r>
              <a:rPr lang="en-US" b="1" dirty="0" smtClean="0"/>
              <a:t>Unshielded Twisted Pair (UTP):</a:t>
            </a:r>
            <a:r>
              <a:rPr lang="en-US" dirty="0" smtClean="0"/>
              <a:t> </a:t>
            </a:r>
            <a:br>
              <a:rPr lang="en-US" dirty="0" smtClean="0"/>
            </a:br>
            <a:r>
              <a:rPr lang="en-US" dirty="0" smtClean="0"/>
              <a:t>UTP consists of two insulated copper wires twisted around one another. This type of cable has the ability to block interference and does not depend on a physical shield for this purpose. It is used for telephonic applications.</a:t>
            </a:r>
          </a:p>
          <a:p>
            <a:pPr fontAlgn="base"/>
            <a:r>
              <a:rPr lang="en-US" b="1" dirty="0" smtClean="0"/>
              <a:t>Advantages: </a:t>
            </a:r>
            <a:endParaRPr lang="en-US" dirty="0" smtClean="0"/>
          </a:p>
          <a:p>
            <a:pPr fontAlgn="base"/>
            <a:r>
              <a:rPr lang="en-US" dirty="0" smtClean="0"/>
              <a:t>⇢ Least expensive</a:t>
            </a:r>
          </a:p>
          <a:p>
            <a:pPr fontAlgn="base"/>
            <a:r>
              <a:rPr lang="en-US" dirty="0" smtClean="0"/>
              <a:t>⇢ Easy to install</a:t>
            </a:r>
          </a:p>
          <a:p>
            <a:pPr fontAlgn="base"/>
            <a:r>
              <a:rPr lang="en-US" dirty="0" smtClean="0"/>
              <a:t>⇢ High-speed capacity</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srcRect/>
          <a:stretch>
            <a:fillRect/>
          </a:stretch>
        </p:blipFill>
        <p:spPr bwMode="auto">
          <a:xfrm>
            <a:off x="533400" y="1219200"/>
            <a:ext cx="8001000" cy="51054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fontAlgn="base"/>
            <a:r>
              <a:rPr lang="en-US" b="1" dirty="0" smtClean="0"/>
              <a:t>(ii) Coaxial Cable –</a:t>
            </a:r>
            <a:r>
              <a:rPr lang="en-US" dirty="0" smtClean="0"/>
              <a:t> </a:t>
            </a:r>
            <a:br>
              <a:rPr lang="en-US" dirty="0" smtClean="0"/>
            </a:br>
            <a:r>
              <a:rPr lang="en-US" dirty="0" smtClean="0"/>
              <a:t>It has an outer plastic covering containing an insulation layer made of PVC or Teflon and 2 parallel conductors each having a separate insulated protection cover. The coaxial cable transmits information in two modes: Baseband mode(dedicated cable bandwidth) and Broadband mode(cable bandwidth is split into separate ranges). Cable TVs and analog television networks widely use Coaxial cables. </a:t>
            </a:r>
          </a:p>
          <a:p>
            <a:r>
              <a:rPr lang="en-US" dirty="0" smtClean="0"/>
              <a:t/>
            </a:r>
            <a:br>
              <a:rPr lang="en-US" dirty="0" smtClean="0"/>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srcRect/>
          <a:stretch>
            <a:fillRect/>
          </a:stretch>
        </p:blipFill>
        <p:spPr bwMode="auto">
          <a:xfrm>
            <a:off x="457200" y="1676400"/>
            <a:ext cx="8097410" cy="421065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fontAlgn="base"/>
            <a:r>
              <a:rPr lang="en-US" b="1" dirty="0" smtClean="0"/>
              <a:t>Advantages:</a:t>
            </a:r>
            <a:r>
              <a:rPr lang="en-US" dirty="0" smtClean="0"/>
              <a:t> </a:t>
            </a:r>
          </a:p>
          <a:p>
            <a:pPr fontAlgn="base"/>
            <a:r>
              <a:rPr lang="en-US" dirty="0" smtClean="0"/>
              <a:t>High Bandwidth</a:t>
            </a:r>
          </a:p>
          <a:p>
            <a:pPr fontAlgn="base"/>
            <a:r>
              <a:rPr lang="en-US" dirty="0" smtClean="0"/>
              <a:t>Better noise Immunity</a:t>
            </a:r>
          </a:p>
          <a:p>
            <a:pPr fontAlgn="base"/>
            <a:r>
              <a:rPr lang="en-US" dirty="0" smtClean="0"/>
              <a:t>Easy to install and expand</a:t>
            </a:r>
          </a:p>
          <a:p>
            <a:pPr fontAlgn="base"/>
            <a:r>
              <a:rPr lang="en-US" dirty="0" smtClean="0"/>
              <a:t>Inexpensive</a:t>
            </a:r>
          </a:p>
          <a:p>
            <a:pPr fontAlgn="base"/>
            <a:r>
              <a:rPr lang="en-US" b="1" dirty="0" smtClean="0"/>
              <a:t>Disadvantages:  </a:t>
            </a:r>
            <a:endParaRPr lang="en-US" dirty="0" smtClean="0"/>
          </a:p>
          <a:p>
            <a:pPr fontAlgn="base"/>
            <a:r>
              <a:rPr lang="en-US" dirty="0" smtClean="0"/>
              <a:t>Single cable failure can disrupt the entire network</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fontAlgn="base"/>
            <a:r>
              <a:rPr lang="en-US" b="1" dirty="0" smtClean="0"/>
              <a:t>(iii) Optical Fiber Cable –</a:t>
            </a:r>
            <a:r>
              <a:rPr lang="en-US" dirty="0" smtClean="0"/>
              <a:t> </a:t>
            </a:r>
            <a:br>
              <a:rPr lang="en-US" dirty="0" smtClean="0"/>
            </a:br>
            <a:r>
              <a:rPr lang="en-US" dirty="0" smtClean="0"/>
              <a:t>It uses the concept of refraction of light through a core made up of glass or plastic. The core is surrounded by a less dense glass or plastic covering called the cladding. It is used for the transmission of large volumes of data. </a:t>
            </a:r>
          </a:p>
          <a:p>
            <a:r>
              <a:rPr lang="en-US" dirty="0" smtClean="0"/>
              <a:t/>
            </a:r>
            <a:br>
              <a:rPr lang="en-US" dirty="0" smtClean="0"/>
            </a:b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3" name="Picture 3"/>
          <p:cNvPicPr>
            <a:picLocks noGrp="1" noChangeAspect="1" noChangeArrowheads="1"/>
          </p:cNvPicPr>
          <p:nvPr>
            <p:ph idx="1"/>
          </p:nvPr>
        </p:nvPicPr>
        <p:blipFill>
          <a:blip r:embed="rId2"/>
          <a:srcRect/>
          <a:stretch>
            <a:fillRect/>
          </a:stretch>
        </p:blipFill>
        <p:spPr bwMode="auto">
          <a:xfrm>
            <a:off x="838200" y="685800"/>
            <a:ext cx="7467600" cy="5349081"/>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Transmission</a:t>
            </a:r>
            <a:endParaRPr lang="en-US" dirty="0"/>
          </a:p>
        </p:txBody>
      </p:sp>
      <p:sp>
        <p:nvSpPr>
          <p:cNvPr id="3" name="Content Placeholder 2"/>
          <p:cNvSpPr>
            <a:spLocks noGrp="1"/>
          </p:cNvSpPr>
          <p:nvPr>
            <p:ph idx="1"/>
          </p:nvPr>
        </p:nvSpPr>
        <p:spPr/>
        <p:txBody>
          <a:bodyPr/>
          <a:lstStyle/>
          <a:p>
            <a:r>
              <a:rPr lang="en-US" dirty="0" smtClean="0"/>
              <a:t>Wireless communication is also referred to as Unguided Media or Unbounded transmission media. In this mode, no physical medium is required for the transmission of electromagnetic signals. In wireless communication, we can transfer our message through the air, water or vacuum i.e. Infrared, Radio wave, Microwave wave.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srcRect/>
          <a:stretch>
            <a:fillRect/>
          </a:stretch>
        </p:blipFill>
        <p:spPr bwMode="auto">
          <a:xfrm>
            <a:off x="609600" y="1371600"/>
            <a:ext cx="7848600" cy="4415943"/>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3600" dirty="0" smtClean="0"/>
              <a:t>Wireless Propagation and Line of sight</a:t>
            </a:r>
            <a:endParaRPr lang="en-US" sz="3600" dirty="0"/>
          </a:p>
        </p:txBody>
      </p:sp>
      <p:pic>
        <p:nvPicPr>
          <p:cNvPr id="17410" name="Picture 2"/>
          <p:cNvPicPr>
            <a:picLocks noGrp="1" noChangeAspect="1" noChangeArrowheads="1"/>
          </p:cNvPicPr>
          <p:nvPr>
            <p:ph idx="1"/>
          </p:nvPr>
        </p:nvPicPr>
        <p:blipFill>
          <a:blip r:embed="rId2"/>
          <a:srcRect/>
          <a:stretch>
            <a:fillRect/>
          </a:stretch>
        </p:blipFill>
        <p:spPr bwMode="auto">
          <a:xfrm>
            <a:off x="838200" y="1066800"/>
            <a:ext cx="7168091" cy="537606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dirty="0" smtClean="0"/>
              <a:t>Unguided media, also called wireless, provide a means for transmitting electromagnetic waves but do not guide them</a:t>
            </a:r>
          </a:p>
          <a:p>
            <a:r>
              <a:rPr lang="en-US" dirty="0" smtClean="0"/>
              <a:t> examples are propagation through air, vacuum, and seawater</a:t>
            </a:r>
            <a:endParaRPr lang="en-US" b="1" dirty="0" smtClean="0">
              <a:latin typeface="Times New Roman" pitchFamily="18" charset="0"/>
              <a:cs typeface="Times New Roman" pitchFamily="18" charset="0"/>
            </a:endParaRP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229600" cy="1143000"/>
          </a:xfrm>
        </p:spPr>
        <p:txBody>
          <a:bodyPr>
            <a:noAutofit/>
          </a:bodyPr>
          <a:lstStyle/>
          <a:p>
            <a:r>
              <a:rPr lang="en-US" dirty="0" smtClean="0"/>
              <a:t>Thank You</a:t>
            </a:r>
            <a:br>
              <a:rPr lang="en-US" dirty="0" smtClean="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Analog and Digital Data</a:t>
            </a:r>
            <a:endParaRPr lang="en-US" dirty="0"/>
          </a:p>
        </p:txBody>
      </p:sp>
      <p:sp>
        <p:nvSpPr>
          <p:cNvPr id="3" name="Content Placeholder 2"/>
          <p:cNvSpPr>
            <a:spLocks noGrp="1"/>
          </p:cNvSpPr>
          <p:nvPr>
            <p:ph idx="1"/>
          </p:nvPr>
        </p:nvSpPr>
        <p:spPr>
          <a:xfrm>
            <a:off x="457200" y="1600200"/>
            <a:ext cx="8382000" cy="4876800"/>
          </a:xfrm>
        </p:spPr>
        <p:txBody>
          <a:bodyPr>
            <a:normAutofit fontScale="92500" lnSpcReduction="20000"/>
          </a:bodyPr>
          <a:lstStyle/>
          <a:p>
            <a:r>
              <a:rPr lang="en-US" dirty="0" smtClean="0"/>
              <a:t>Analog data take on continuous values in some interval. For example, voice and video are continuously varying patterns of intensity.</a:t>
            </a:r>
          </a:p>
          <a:p>
            <a:pPr>
              <a:buNone/>
            </a:pPr>
            <a:r>
              <a:rPr lang="en-US" b="1" dirty="0" smtClean="0"/>
              <a:t>Analog and Digital Signals</a:t>
            </a:r>
          </a:p>
          <a:p>
            <a:r>
              <a:rPr lang="en-US" dirty="0" smtClean="0"/>
              <a:t>a communications system, data are propagated from one point to another by means of electromagnetic signals. </a:t>
            </a:r>
          </a:p>
          <a:p>
            <a:r>
              <a:rPr lang="en-US" dirty="0" smtClean="0"/>
              <a:t>An </a:t>
            </a:r>
            <a:r>
              <a:rPr lang="en-US" b="1" dirty="0" smtClean="0"/>
              <a:t>analog signal is a continuously varying electromagnetic </a:t>
            </a:r>
            <a:r>
              <a:rPr lang="en-US" dirty="0" smtClean="0"/>
              <a:t>wave that may be propagated over a variety of media, depending on spectrum; examples are wire media, such as twisted pair and coaxial cable.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1143000" y="1981200"/>
            <a:ext cx="6814226" cy="35814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a:blip r:embed="rId2"/>
          <a:srcRect/>
          <a:stretch>
            <a:fillRect/>
          </a:stretch>
        </p:blipFill>
        <p:spPr bwMode="auto">
          <a:xfrm>
            <a:off x="152400" y="533400"/>
            <a:ext cx="8839200" cy="60198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533400"/>
            <a:ext cx="6324600" cy="369332"/>
          </a:xfrm>
          <a:prstGeom prst="rect">
            <a:avLst/>
          </a:prstGeom>
          <a:noFill/>
        </p:spPr>
        <p:txBody>
          <a:bodyPr wrap="square" rtlCol="0">
            <a:spAutoFit/>
          </a:bodyPr>
          <a:lstStyle/>
          <a:p>
            <a:pPr>
              <a:buNone/>
            </a:pPr>
            <a:r>
              <a:rPr lang="en-US" dirty="0" smtClean="0"/>
              <a:t>Transmission Impairments</a:t>
            </a:r>
          </a:p>
        </p:txBody>
      </p:sp>
      <p:pic>
        <p:nvPicPr>
          <p:cNvPr id="5124" name="Picture 4"/>
          <p:cNvPicPr>
            <a:picLocks noGrp="1" noChangeAspect="1" noChangeArrowheads="1"/>
          </p:cNvPicPr>
          <p:nvPr>
            <p:ph idx="1"/>
          </p:nvPr>
        </p:nvPicPr>
        <p:blipFill>
          <a:blip r:embed="rId2"/>
          <a:srcRect/>
          <a:stretch>
            <a:fillRect/>
          </a:stretch>
        </p:blipFill>
        <p:spPr bwMode="auto">
          <a:xfrm>
            <a:off x="914400" y="2286001"/>
            <a:ext cx="7010400" cy="270454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10000"/>
          </a:bodyPr>
          <a:lstStyle/>
          <a:p>
            <a:pPr fontAlgn="base"/>
            <a:r>
              <a:rPr lang="en-US" b="1" dirty="0" smtClean="0"/>
              <a:t>Attenuation –</a:t>
            </a:r>
            <a:r>
              <a:rPr lang="en-US" dirty="0" smtClean="0"/>
              <a:t> It means loss of energy. The strength of signal decreases with increasing distance which causes loss of energy in overcoming resistance of medium. This is also known as attenuated signal. Amplifiers are used to amplify the attenuated signal which gives the original signal back and compensate for this loss. </a:t>
            </a:r>
          </a:p>
          <a:p>
            <a:pPr fontAlgn="base"/>
            <a:r>
              <a:rPr lang="en-US" dirty="0" smtClean="0"/>
              <a:t>Attenuation is measured in </a:t>
            </a:r>
            <a:r>
              <a:rPr lang="en-US" b="1" dirty="0" smtClean="0"/>
              <a:t>decibels(dB)</a:t>
            </a:r>
            <a:r>
              <a:rPr lang="en-US" dirty="0" smtClean="0"/>
              <a:t>. It measures the relative strengths of two signals or one signal at two different point. </a:t>
            </a:r>
            <a:br>
              <a:rPr lang="en-US" dirty="0" smtClean="0"/>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589896" y="1905000"/>
            <a:ext cx="7944504" cy="4165832"/>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353</Words>
  <Application>Microsoft Office PowerPoint</Application>
  <PresentationFormat>On-screen Show (4:3)</PresentationFormat>
  <Paragraphs>61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UNIT II</vt:lpstr>
      <vt:lpstr>Slide 2</vt:lpstr>
      <vt:lpstr>Slide 3</vt:lpstr>
      <vt:lpstr>Analog and Digital Data</vt:lpstr>
      <vt:lpstr>Slide 5</vt:lpstr>
      <vt:lpstr>Slide 6</vt:lpstr>
      <vt:lpstr>Slide 7</vt:lpstr>
      <vt:lpstr>Slide 8</vt:lpstr>
      <vt:lpstr>Slide 9</vt:lpstr>
      <vt:lpstr>Slide 10</vt:lpstr>
      <vt:lpstr>Slide 11</vt:lpstr>
      <vt:lpstr>Slide 12</vt:lpstr>
      <vt:lpstr>Slide 13</vt:lpstr>
      <vt:lpstr>channel capacity</vt:lpstr>
      <vt:lpstr>Slide 15</vt:lpstr>
      <vt:lpstr>Slide 16</vt:lpstr>
      <vt:lpstr>Slide 17</vt:lpstr>
      <vt:lpstr>Guided Media</vt:lpstr>
      <vt:lpstr>   </vt:lpstr>
      <vt:lpstr>There are 3 major types of Guided Media:  </vt:lpstr>
      <vt:lpstr>Slide 21</vt:lpstr>
      <vt:lpstr>Slide 22</vt:lpstr>
      <vt:lpstr>Slide 23</vt:lpstr>
      <vt:lpstr>Slide 24</vt:lpstr>
      <vt:lpstr>Slide 25</vt:lpstr>
      <vt:lpstr>Slide 26</vt:lpstr>
      <vt:lpstr>Wireless Transmission</vt:lpstr>
      <vt:lpstr>Slide 28</vt:lpstr>
      <vt:lpstr>Wireless Propagation and Line of sight</vt:lpstr>
      <vt:lpstr>Thank You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RAJU</dc:creator>
  <cp:lastModifiedBy>Windows User</cp:lastModifiedBy>
  <cp:revision>68</cp:revision>
  <dcterms:created xsi:type="dcterms:W3CDTF">2006-08-16T00:00:00Z</dcterms:created>
  <dcterms:modified xsi:type="dcterms:W3CDTF">2023-01-23T17:39:01Z</dcterms:modified>
</cp:coreProperties>
</file>