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76" r:id="rId11"/>
    <p:sldId id="266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mbria Bold" panose="02040803050406030204" pitchFamily="18" charset="0"/>
      <p:regular r:id="rId23"/>
      <p:bold r:id="rId24"/>
    </p:embeddedFont>
    <p:embeddedFont>
      <p:font typeface="Eczar Semi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F7D3-550C-FF49-92B0-AD17BAEA34BE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33F6-10F0-4D48-A356-CFAC33419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2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0884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6658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1411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91833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9422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5615138" cy="1028534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925778" y="1904460"/>
            <a:ext cx="47771" cy="8382540"/>
            <a:chOff x="0" y="0"/>
            <a:chExt cx="63695" cy="111767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754" cy="11176762"/>
            </a:xfrm>
            <a:custGeom>
              <a:avLst/>
              <a:gdLst/>
              <a:ahLst/>
              <a:cxnLst/>
              <a:rect l="l" t="t" r="r" b="b"/>
              <a:pathLst>
                <a:path w="63754" h="11176762">
                  <a:moveTo>
                    <a:pt x="0" y="0"/>
                  </a:moveTo>
                  <a:lnTo>
                    <a:pt x="63754" y="0"/>
                  </a:lnTo>
                  <a:lnTo>
                    <a:pt x="63754" y="11176762"/>
                  </a:lnTo>
                  <a:lnTo>
                    <a:pt x="0" y="11176762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622514" y="346176"/>
            <a:ext cx="13937188" cy="3988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dirty="0">
                <a:solidFill>
                  <a:srgbClr val="000000"/>
                </a:solidFill>
                <a:latin typeface="Cambria Bold"/>
              </a:rPr>
              <a:t>Dr. SNS RAJALAKSHMI COLLEGE OF ARTS &amp; SCIENCE (Autonomous)</a:t>
            </a:r>
          </a:p>
          <a:p>
            <a:pPr algn="ctr">
              <a:lnSpc>
                <a:spcPts val="3359"/>
              </a:lnSpc>
            </a:pPr>
            <a:r>
              <a:rPr lang="en-US" sz="2799" dirty="0">
                <a:solidFill>
                  <a:srgbClr val="000000"/>
                </a:solidFill>
                <a:latin typeface="Cambria Bold"/>
              </a:rPr>
              <a:t>Coimbatore -641049</a:t>
            </a:r>
          </a:p>
          <a:p>
            <a:pPr algn="ctr">
              <a:lnSpc>
                <a:spcPts val="3359"/>
              </a:lnSpc>
            </a:pPr>
            <a:endParaRPr lang="en-US" sz="2799" dirty="0">
              <a:solidFill>
                <a:srgbClr val="000000"/>
              </a:solidFill>
              <a:latin typeface="Cambria Bold"/>
            </a:endParaRPr>
          </a:p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Accredited by NAAC(Cycle–III) with ‘A+’ Grade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(Recognized by UGC, Approved by AICTE, New Delhi and  </a:t>
            </a:r>
          </a:p>
          <a:p>
            <a:pPr marL="289560" lvl="1" indent="-144780" algn="ctr">
              <a:lnSpc>
                <a:spcPts val="28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mbria"/>
              </a:rPr>
              <a:t>Affiliated to </a:t>
            </a:r>
            <a:r>
              <a:rPr lang="en-US" sz="2400" dirty="0" err="1">
                <a:solidFill>
                  <a:srgbClr val="000000"/>
                </a:solidFill>
                <a:latin typeface="Cambria"/>
              </a:rPr>
              <a:t>Bharathiar</a:t>
            </a:r>
            <a:r>
              <a:rPr lang="en-US" sz="2400" dirty="0">
                <a:solidFill>
                  <a:srgbClr val="000000"/>
                </a:solidFill>
                <a:latin typeface="Cambria"/>
              </a:rPr>
              <a:t> University, Coimbatore) </a:t>
            </a:r>
          </a:p>
          <a:p>
            <a:pPr algn="ctr">
              <a:lnSpc>
                <a:spcPts val="2879"/>
              </a:lnSpc>
            </a:pPr>
            <a:endParaRPr lang="en-US" sz="2400" dirty="0">
              <a:solidFill>
                <a:srgbClr val="000000"/>
              </a:solidFill>
              <a:latin typeface="Cambria"/>
            </a:endParaRPr>
          </a:p>
          <a:p>
            <a:pPr marL="217170" lvl="1"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DEPARTMENT OF COMPUTER SCIENCE</a:t>
            </a:r>
          </a:p>
          <a:p>
            <a:pPr marL="434340" lvl="1" indent="-217170"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38276" y="4825594"/>
            <a:ext cx="12380211" cy="42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COURSE NAME : 21UCU407 - Computer Network and Data</a:t>
            </a: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Communications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 Bold"/>
            </a:endParaRPr>
          </a:p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Cambria"/>
              </a:rPr>
              <a:t>II YEAR /III SEMESTER</a:t>
            </a:r>
          </a:p>
          <a:p>
            <a:pPr algn="ctr"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Unit 1- INTRODUCTION</a:t>
            </a:r>
          </a:p>
          <a:p>
            <a:pPr algn="ctr">
              <a:lnSpc>
                <a:spcPts val="4320"/>
              </a:lnSpc>
            </a:pPr>
            <a:endParaRPr lang="en-US" sz="3600" dirty="0">
              <a:solidFill>
                <a:srgbClr val="000000"/>
              </a:solidFill>
              <a:latin typeface="Cambria"/>
            </a:endParaRPr>
          </a:p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Cambria"/>
              </a:rPr>
              <a:t>Topic 2 : Networking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b="641"/>
          <a:stretch>
            <a:fillRect/>
          </a:stretch>
        </p:blipFill>
        <p:spPr>
          <a:xfrm>
            <a:off x="0" y="425302"/>
            <a:ext cx="1553581" cy="9332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936" y="535631"/>
            <a:ext cx="12222490" cy="68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Elements of a Protocol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71A2F5B-E909-4DA8-95F9-EC53FD7B05C4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7E0F5-E2B4-49F8-9259-F134AA2C477B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271B2A-2302-45C9-BE0E-89212B704870}"/>
              </a:ext>
            </a:extLst>
          </p:cNvPr>
          <p:cNvSpPr/>
          <p:nvPr/>
        </p:nvSpPr>
        <p:spPr>
          <a:xfrm>
            <a:off x="2403970" y="2857222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formats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levels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information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handling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matching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Sequencing</a:t>
            </a:r>
          </a:p>
        </p:txBody>
      </p:sp>
    </p:spTree>
    <p:extLst>
      <p:ext uri="{BB962C8B-B14F-4D97-AF65-F5344CB8AC3E}">
        <p14:creationId xmlns:p14="http://schemas.microsoft.com/office/powerpoint/2010/main" val="329085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06025" y="541000"/>
            <a:ext cx="1277115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</a:pPr>
            <a:r>
              <a:rPr lang="en-US" sz="4894">
                <a:solidFill>
                  <a:srgbClr val="000000"/>
                </a:solidFill>
                <a:latin typeface="Eczar SemiBold"/>
              </a:rPr>
              <a:t>ASSESSMENT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0624" y="4555325"/>
            <a:ext cx="13609351" cy="2070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l">
              <a:lnSpc>
                <a:spcPts val="4079"/>
              </a:lnSpc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Cambria"/>
              </a:rPr>
              <a:t>What is Networking?</a:t>
            </a:r>
          </a:p>
          <a:p>
            <a:pPr marL="514350" indent="-514350" algn="l">
              <a:lnSpc>
                <a:spcPts val="4079"/>
              </a:lnSpc>
              <a:buAutoNum type="arabicPeriod"/>
            </a:pPr>
            <a:endParaRPr lang="en-US" sz="3400" dirty="0">
              <a:solidFill>
                <a:srgbClr val="000000"/>
              </a:solidFill>
              <a:latin typeface="Cambria"/>
            </a:endParaRPr>
          </a:p>
          <a:p>
            <a:pPr marL="514350" indent="-514350" algn="l">
              <a:lnSpc>
                <a:spcPts val="4079"/>
              </a:lnSpc>
              <a:buAutoNum type="arabicPeriod"/>
            </a:pPr>
            <a:r>
              <a:rPr lang="en-US" sz="3400" dirty="0">
                <a:solidFill>
                  <a:srgbClr val="000000"/>
                </a:solidFill>
                <a:latin typeface="Cambria"/>
              </a:rPr>
              <a:t>Explain about LAN</a:t>
            </a:r>
          </a:p>
          <a:p>
            <a:pPr marL="514350" indent="-514350" algn="l">
              <a:lnSpc>
                <a:spcPts val="4079"/>
              </a:lnSpc>
              <a:buAutoNum type="arabicPeriod"/>
            </a:pPr>
            <a:endParaRPr lang="en-US" sz="3400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411200" y="3009900"/>
            <a:ext cx="4876800" cy="3657600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0355D998-94E1-43ED-B194-2C3D450C2834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E5A073-41DB-4A97-A25B-C59A63E0F3DA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41448" y="2838450"/>
            <a:ext cx="47625" cy="6419850"/>
            <a:chOff x="0" y="0"/>
            <a:chExt cx="63500" cy="855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559800"/>
            </a:xfrm>
            <a:custGeom>
              <a:avLst/>
              <a:gdLst/>
              <a:ahLst/>
              <a:cxnLst/>
              <a:rect l="l" t="t" r="r" b="b"/>
              <a:pathLst>
                <a:path w="63500" h="8559800">
                  <a:moveTo>
                    <a:pt x="0" y="0"/>
                  </a:moveTo>
                  <a:lnTo>
                    <a:pt x="63500" y="0"/>
                  </a:lnTo>
                  <a:lnTo>
                    <a:pt x="63500" y="8559800"/>
                  </a:lnTo>
                  <a:lnTo>
                    <a:pt x="0" y="85598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606025" y="598150"/>
            <a:ext cx="12771150" cy="107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500">
                <a:solidFill>
                  <a:srgbClr val="000000"/>
                </a:solidFill>
                <a:latin typeface="Cambria Bold"/>
              </a:rPr>
              <a:t>References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78312" y="7951450"/>
            <a:ext cx="896115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endParaRPr lang="en-US" sz="4500" dirty="0">
              <a:solidFill>
                <a:srgbClr val="000000"/>
              </a:solidFill>
              <a:latin typeface="Cambria Bold"/>
            </a:endParaRPr>
          </a:p>
          <a:p>
            <a:pPr algn="ctr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Cambria Bold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7800" y="1930092"/>
            <a:ext cx="13929375" cy="5547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548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mbria"/>
              </a:rPr>
              <a:t>Data and Computer Communications, Tenth Edition, William Stallings, Pearson Prentice Hall, 2014, ISBN 10: 0-13-350648-7, ISBN 13: 978-0-13-350648-8</a:t>
            </a:r>
          </a:p>
          <a:p>
            <a:pPr marL="514350" indent="-514350">
              <a:lnSpc>
                <a:spcPts val="5480"/>
              </a:lnSpc>
              <a:buAutoNum type="arabicPeriod"/>
            </a:pPr>
            <a:endParaRPr lang="en-US" sz="28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548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mbria"/>
              </a:rPr>
              <a:t>Computer Networks, Andrew S Tanenbaum and David J.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Wetherall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Fifth Edition, Pearson Publisher, 2010, ISBN-13: 978-0-13-212695-3.</a:t>
            </a:r>
          </a:p>
          <a:p>
            <a:pPr marL="514350" indent="-514350">
              <a:lnSpc>
                <a:spcPts val="5480"/>
              </a:lnSpc>
              <a:buAutoNum type="arabicPeriod"/>
            </a:pPr>
            <a:endParaRPr lang="en-US" sz="2800" dirty="0">
              <a:solidFill>
                <a:srgbClr val="000000"/>
              </a:solidFill>
              <a:latin typeface="Cambria"/>
            </a:endParaRPr>
          </a:p>
          <a:p>
            <a:pPr marL="514350" indent="-514350">
              <a:lnSpc>
                <a:spcPts val="5480"/>
              </a:lnSpc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mbria"/>
              </a:rPr>
              <a:t>Data communication and Networking, Behrouz A </a:t>
            </a:r>
            <a:r>
              <a:rPr lang="en-US" sz="2800" dirty="0" err="1">
                <a:solidFill>
                  <a:srgbClr val="000000"/>
                </a:solidFill>
                <a:latin typeface="Cambria"/>
              </a:rPr>
              <a:t>Forouzan</a:t>
            </a:r>
            <a:r>
              <a:rPr lang="en-US" sz="2800" dirty="0">
                <a:solidFill>
                  <a:srgbClr val="000000"/>
                </a:solidFill>
                <a:latin typeface="Cambria"/>
              </a:rPr>
              <a:t>, McGraw-Hill, Fifth Edition, New York, 2012. ISBN: 0073376221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1731EF9-10D7-40F0-AEFE-F75367DF47F1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B08CDB-63DB-414C-A5D7-69406BC659A7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94784" y="9852847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2050" y="3617934"/>
            <a:ext cx="151109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76936" y="535631"/>
            <a:ext cx="12222490" cy="70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2F4539-1C7F-4A51-A4A2-8EB1FE16E1BC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51D722-6982-42C3-A244-57935383A097}"/>
              </a:ext>
            </a:extLst>
          </p:cNvPr>
          <p:cNvSpPr/>
          <p:nvPr/>
        </p:nvSpPr>
        <p:spPr>
          <a:xfrm>
            <a:off x="1900445" y="2834746"/>
            <a:ext cx="115202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to point communication not usually practical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are too far apart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set of devices would need impractical number of connections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is a communications network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276936" y="535631"/>
            <a:ext cx="12222490" cy="710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Area Networks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4002" y="9906264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81C0C-DEF6-45D6-B31E-76A138D8B0CA}"/>
              </a:ext>
            </a:extLst>
          </p:cNvPr>
          <p:cNvSpPr/>
          <p:nvPr/>
        </p:nvSpPr>
        <p:spPr>
          <a:xfrm>
            <a:off x="1244341" y="4113559"/>
            <a:ext cx="12155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3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CDB2B-35C7-44B4-BF59-967A8C2D765D}"/>
              </a:ext>
            </a:extLst>
          </p:cNvPr>
          <p:cNvSpPr/>
          <p:nvPr/>
        </p:nvSpPr>
        <p:spPr>
          <a:xfrm>
            <a:off x="2056244" y="2252886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geographical area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Crossing public rights of way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Rely in part on common carrier circuits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technologies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switching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switching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 relay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Transfer Mode (ATM)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69CBD0-AE3C-4F46-9AC0-7919860CC904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4499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630775" y="2476500"/>
            <a:ext cx="47625" cy="6553200"/>
            <a:chOff x="0" y="0"/>
            <a:chExt cx="63500" cy="8737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" cy="8737600"/>
            </a:xfrm>
            <a:custGeom>
              <a:avLst/>
              <a:gdLst/>
              <a:ahLst/>
              <a:cxnLst/>
              <a:rect l="l" t="t" r="r" b="b"/>
              <a:pathLst>
                <a:path w="63500" h="8737600">
                  <a:moveTo>
                    <a:pt x="0" y="0"/>
                  </a:moveTo>
                  <a:lnTo>
                    <a:pt x="63500" y="0"/>
                  </a:lnTo>
                  <a:lnTo>
                    <a:pt x="63500" y="8737600"/>
                  </a:lnTo>
                  <a:lnTo>
                    <a:pt x="0" y="87376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936" y="535631"/>
            <a:ext cx="12222490" cy="710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 Switching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2A3F88A-916A-48DA-800F-CEA9B4FB999F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B55C20-8F9E-4E6E-B1DD-84BCE2B5D028}"/>
              </a:ext>
            </a:extLst>
          </p:cNvPr>
          <p:cNvSpPr/>
          <p:nvPr/>
        </p:nvSpPr>
        <p:spPr>
          <a:xfrm>
            <a:off x="2109194" y="2628900"/>
            <a:ext cx="138166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communications path established for the duration of the conversation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telephone network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F66A76-4D36-468A-97EE-6738260B3247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936" y="535631"/>
            <a:ext cx="12222490" cy="71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Switching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71A2F5B-E909-4DA8-95F9-EC53FD7B05C4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0D90B8-952A-4243-9523-004CC8DAD4E3}"/>
              </a:ext>
            </a:extLst>
          </p:cNvPr>
          <p:cNvSpPr/>
          <p:nvPr/>
        </p:nvSpPr>
        <p:spPr>
          <a:xfrm>
            <a:off x="2070098" y="2499571"/>
            <a:ext cx="143129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sent out of sequence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chunks (packets) of data at a time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Packets passed from node to node between source and destination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terminal to computer and computer to computer communications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20265A-73B4-47E3-B26E-D0D5CF0C90E1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936" y="535631"/>
            <a:ext cx="12222490" cy="710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 Relay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71A2F5B-E909-4DA8-95F9-EC53FD7B05C4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0D90B8-952A-4243-9523-004CC8DAD4E3}"/>
              </a:ext>
            </a:extLst>
          </p:cNvPr>
          <p:cNvSpPr/>
          <p:nvPr/>
        </p:nvSpPr>
        <p:spPr>
          <a:xfrm>
            <a:off x="2070098" y="2499571"/>
            <a:ext cx="143129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 switching systems have large overheads to compensate for errors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systems are more reliable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can be caught in end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overhead for error control is stripped out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BA10B-EF4C-452E-B3FC-8A506A27048A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45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936" y="535631"/>
            <a:ext cx="12222490" cy="69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Transfer Mode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71A2F5B-E909-4DA8-95F9-EC53FD7B05C4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EBDCDC-8BD0-4A02-8755-6560CE192483}"/>
              </a:ext>
            </a:extLst>
          </p:cNvPr>
          <p:cNvSpPr/>
          <p:nvPr/>
        </p:nvSpPr>
        <p:spPr>
          <a:xfrm>
            <a:off x="2403970" y="2628900"/>
            <a:ext cx="122224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frame relay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overhead for error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packet (called cell) 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from 10Mbps to Gbps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data rate using packet switching technique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7E0F5-E2B4-49F8-9259-F134AA2C477B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08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936" y="535631"/>
            <a:ext cx="12222490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Area Networks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71A2F5B-E909-4DA8-95F9-EC53FD7B05C4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EBDCDC-8BD0-4A02-8755-6560CE192483}"/>
              </a:ext>
            </a:extLst>
          </p:cNvPr>
          <p:cNvSpPr/>
          <p:nvPr/>
        </p:nvSpPr>
        <p:spPr>
          <a:xfrm>
            <a:off x="2403970" y="2628900"/>
            <a:ext cx="122224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or small campus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owned by same organization as attached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rates much higher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broadcast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some switched systems and ATM are being introduced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7E0F5-E2B4-49F8-9259-F134AA2C477B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5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3288"/>
          <a:stretch>
            <a:fillRect/>
          </a:stretch>
        </p:blipFill>
        <p:spPr>
          <a:xfrm>
            <a:off x="474002" y="406400"/>
            <a:ext cx="1596097" cy="9332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6264" y="274124"/>
            <a:ext cx="1324411" cy="12555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9592843"/>
            <a:ext cx="10892207" cy="6925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7725" y="2324100"/>
            <a:ext cx="66675" cy="7162800"/>
            <a:chOff x="0" y="0"/>
            <a:chExt cx="88900" cy="955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900" cy="9550400"/>
            </a:xfrm>
            <a:custGeom>
              <a:avLst/>
              <a:gdLst/>
              <a:ahLst/>
              <a:cxnLst/>
              <a:rect l="l" t="t" r="r" b="b"/>
              <a:pathLst>
                <a:path w="88900" h="9550400">
                  <a:moveTo>
                    <a:pt x="88900" y="0"/>
                  </a:moveTo>
                  <a:lnTo>
                    <a:pt x="0" y="0"/>
                  </a:lnTo>
                  <a:lnTo>
                    <a:pt x="0" y="9550400"/>
                  </a:lnTo>
                  <a:lnTo>
                    <a:pt x="88900" y="9550400"/>
                  </a:lnTo>
                  <a:close/>
                </a:path>
              </a:pathLst>
            </a:custGeom>
            <a:solidFill>
              <a:srgbClr val="5F836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6936" y="535631"/>
            <a:ext cx="12222490" cy="68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2"/>
              </a:lnSpc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Protocols</a:t>
            </a: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071A2F5B-E909-4DA8-95F9-EC53FD7B05C4}"/>
              </a:ext>
            </a:extLst>
          </p:cNvPr>
          <p:cNvSpPr txBox="1"/>
          <p:nvPr/>
        </p:nvSpPr>
        <p:spPr>
          <a:xfrm>
            <a:off x="453220" y="9891166"/>
            <a:ext cx="1950750" cy="20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399" dirty="0">
                <a:solidFill>
                  <a:srgbClr val="000000"/>
                </a:solidFill>
                <a:latin typeface="Cambria"/>
              </a:rPr>
              <a:t>20/06/2023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7E0F5-E2B4-49F8-9259-F134AA2C477B}"/>
              </a:ext>
            </a:extLst>
          </p:cNvPr>
          <p:cNvSpPr/>
          <p:nvPr/>
        </p:nvSpPr>
        <p:spPr>
          <a:xfrm>
            <a:off x="6472446" y="9772956"/>
            <a:ext cx="135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mbria"/>
              </a:rPr>
              <a:t>Networking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64B791-A8B8-4664-A0AB-D046A9420320}"/>
              </a:ext>
            </a:extLst>
          </p:cNvPr>
          <p:cNvSpPr/>
          <p:nvPr/>
        </p:nvSpPr>
        <p:spPr>
          <a:xfrm>
            <a:off x="2209800" y="2138102"/>
            <a:ext cx="12420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communications between entities in a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speak the same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applications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facilities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sensor</a:t>
            </a:r>
          </a:p>
        </p:txBody>
      </p:sp>
    </p:spTree>
    <p:extLst>
      <p:ext uri="{BB962C8B-B14F-4D97-AF65-F5344CB8AC3E}">
        <p14:creationId xmlns:p14="http://schemas.microsoft.com/office/powerpoint/2010/main" val="92653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456</Words>
  <Application>Microsoft Office PowerPoint</Application>
  <PresentationFormat>Custom</PresentationFormat>
  <Paragraphs>164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Cambria Bold</vt:lpstr>
      <vt:lpstr>Cambria</vt:lpstr>
      <vt:lpstr>Eczar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DOC-20230322-WA0001.</dc:title>
  <dc:creator>Admin-Pc</dc:creator>
  <cp:lastModifiedBy>Nandhini Baskar</cp:lastModifiedBy>
  <cp:revision>11</cp:revision>
  <dcterms:created xsi:type="dcterms:W3CDTF">2006-08-16T00:00:00Z</dcterms:created>
  <dcterms:modified xsi:type="dcterms:W3CDTF">2023-07-21T15:29:57Z</dcterms:modified>
  <dc:identifier>DAFd4-Bo9kY</dc:identifier>
</cp:coreProperties>
</file>