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66" r:id="rId9"/>
    <p:sldId id="267" r:id="rId1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6490" autoAdjust="0"/>
    <p:restoredTop sz="86477" autoAdjust="0"/>
  </p:normalViewPr>
  <p:slideViewPr>
    <p:cSldViewPr snapToGrid="0">
      <p:cViewPr varScale="1">
        <p:scale>
          <a:sx n="49" d="100"/>
          <a:sy n="49" d="100"/>
        </p:scale>
        <p:origin x="96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21-07-2023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3843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4076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615138" cy="10285344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16925778" y="1904460"/>
            <a:ext cx="47771" cy="8382540"/>
            <a:chOff x="0" y="0"/>
            <a:chExt cx="63695" cy="1117672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754" cy="11176762"/>
            </a:xfrm>
            <a:custGeom>
              <a:avLst/>
              <a:gdLst/>
              <a:ahLst/>
              <a:cxnLst/>
              <a:rect l="l" t="t" r="r" b="b"/>
              <a:pathLst>
                <a:path w="63754" h="11176762">
                  <a:moveTo>
                    <a:pt x="0" y="0"/>
                  </a:moveTo>
                  <a:lnTo>
                    <a:pt x="63754" y="0"/>
                  </a:lnTo>
                  <a:lnTo>
                    <a:pt x="63754" y="11176762"/>
                  </a:lnTo>
                  <a:lnTo>
                    <a:pt x="0" y="11176762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1622514" y="346176"/>
            <a:ext cx="13937188" cy="3988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79"/>
              </a:lnSpc>
            </a:pPr>
            <a:r>
              <a:rPr lang="en-US" sz="3400" dirty="0">
                <a:solidFill>
                  <a:srgbClr val="000000"/>
                </a:solidFill>
                <a:latin typeface="Cambria Bold"/>
              </a:rPr>
              <a:t>Dr. SNS RAJALAKSHMI COLLEGE OF ARTS &amp; SCIENCE (Autonomous)</a:t>
            </a:r>
          </a:p>
          <a:p>
            <a:pPr algn="ctr">
              <a:lnSpc>
                <a:spcPts val="3359"/>
              </a:lnSpc>
            </a:pPr>
            <a:r>
              <a:rPr lang="en-US" sz="2799" dirty="0">
                <a:solidFill>
                  <a:srgbClr val="000000"/>
                </a:solidFill>
                <a:latin typeface="Cambria Bold"/>
              </a:rPr>
              <a:t>Coimbatore -641049</a:t>
            </a:r>
          </a:p>
          <a:p>
            <a:pPr algn="ctr">
              <a:lnSpc>
                <a:spcPts val="3359"/>
              </a:lnSpc>
            </a:pPr>
            <a:endParaRPr lang="en-US" sz="2799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2879"/>
              </a:lnSpc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Accredited by NAAC(Cycle–III) with ‘A+’ Grade</a:t>
            </a:r>
          </a:p>
          <a:p>
            <a:pPr marL="289560" lvl="1" indent="-144780" algn="ctr">
              <a:lnSpc>
                <a:spcPts val="287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(Recognized by UGC, Approved by AICTE, New Delhi and  </a:t>
            </a:r>
          </a:p>
          <a:p>
            <a:pPr marL="289560" lvl="1" indent="-144780" algn="ctr">
              <a:lnSpc>
                <a:spcPts val="287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Affiliated to </a:t>
            </a:r>
            <a:r>
              <a:rPr lang="en-US" sz="2400" dirty="0" err="1">
                <a:solidFill>
                  <a:srgbClr val="000000"/>
                </a:solidFill>
                <a:latin typeface="Cambria"/>
              </a:rPr>
              <a:t>Bharathiar</a:t>
            </a:r>
            <a:r>
              <a:rPr lang="en-US" sz="2400" dirty="0">
                <a:solidFill>
                  <a:srgbClr val="000000"/>
                </a:solidFill>
                <a:latin typeface="Cambria"/>
              </a:rPr>
              <a:t> University, Coimbatore) </a:t>
            </a:r>
          </a:p>
          <a:p>
            <a:pPr algn="ctr">
              <a:lnSpc>
                <a:spcPts val="2879"/>
              </a:lnSpc>
            </a:pPr>
            <a:endParaRPr lang="en-US" sz="2400" dirty="0">
              <a:solidFill>
                <a:srgbClr val="000000"/>
              </a:solidFill>
              <a:latin typeface="Cambria"/>
            </a:endParaRPr>
          </a:p>
          <a:p>
            <a:pPr marL="217170" lvl="1"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DEPARTMENT OF COMPUTER SCIENCE</a:t>
            </a:r>
          </a:p>
          <a:p>
            <a:pPr marL="434340" lvl="1" indent="-217170"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238276" y="4825594"/>
            <a:ext cx="12380211" cy="4283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COURSE NAME : 21UCU407 - Computer Network and Data</a:t>
            </a: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Communications</a:t>
            </a:r>
          </a:p>
          <a:p>
            <a:pPr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3840"/>
              </a:lnSpc>
            </a:pPr>
            <a:r>
              <a:rPr lang="en-US" sz="3200" dirty="0">
                <a:solidFill>
                  <a:srgbClr val="000000"/>
                </a:solidFill>
                <a:latin typeface="Cambria"/>
              </a:rPr>
              <a:t>II YEAR /III SEMESTER</a:t>
            </a:r>
          </a:p>
          <a:p>
            <a:pPr algn="ctr">
              <a:lnSpc>
                <a:spcPts val="3840"/>
              </a:lnSpc>
            </a:pPr>
            <a:endParaRPr lang="en-US" sz="3200" dirty="0">
              <a:solidFill>
                <a:srgbClr val="000000"/>
              </a:solidFill>
              <a:latin typeface="Cambria"/>
            </a:endParaRP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"/>
              </a:rPr>
              <a:t>Unit 1- INTRODUCTION</a:t>
            </a:r>
          </a:p>
          <a:p>
            <a:pPr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"/>
            </a:endParaRP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"/>
              </a:rPr>
              <a:t>Topic 1 </a:t>
            </a:r>
            <a:r>
              <a:rPr lang="en-US" sz="3600" dirty="0">
                <a:latin typeface="Cambria"/>
              </a:rPr>
              <a:t>: TCP/IP Protocol Architecture  </a:t>
            </a:r>
            <a:endParaRPr lang="en-US" sz="3600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rcRect b="641"/>
          <a:stretch>
            <a:fillRect/>
          </a:stretch>
        </p:blipFill>
        <p:spPr>
          <a:xfrm>
            <a:off x="0" y="425302"/>
            <a:ext cx="1553581" cy="9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494784" y="9852847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272050" y="3617934"/>
            <a:ext cx="15110949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76936" y="535631"/>
            <a:ext cx="12222490" cy="7075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TCP/IP Protocol Architecture</a:t>
            </a:r>
            <a:endParaRPr lang="en-US" sz="4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79A3B9-108D-4E5C-8FB6-A65944989BE3}"/>
              </a:ext>
            </a:extLst>
          </p:cNvPr>
          <p:cNvSpPr/>
          <p:nvPr/>
        </p:nvSpPr>
        <p:spPr>
          <a:xfrm>
            <a:off x="1768989" y="2463772"/>
            <a:ext cx="130995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the US Defense Advanced Research Project Agency (DARPA) for its packet switched network (ARPANET)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by the global Internet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official model but a working 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6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layer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to host or transport layer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layer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access layer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1AC539-A795-4B3F-ABA9-00B16E1A2C6E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3276936" y="535631"/>
            <a:ext cx="12222490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5400" dirty="0"/>
              <a:t>Physical Layer</a:t>
            </a:r>
            <a:endParaRPr lang="en-US" sz="4894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74002" y="9906264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981C0C-DEF6-45D6-B31E-76A138D8B0CA}"/>
              </a:ext>
            </a:extLst>
          </p:cNvPr>
          <p:cNvSpPr/>
          <p:nvPr/>
        </p:nvSpPr>
        <p:spPr>
          <a:xfrm>
            <a:off x="1244341" y="4113559"/>
            <a:ext cx="12155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4E9194-34F5-4A5B-8E32-1AD47BFD452A}"/>
              </a:ext>
            </a:extLst>
          </p:cNvPr>
          <p:cNvSpPr/>
          <p:nvPr/>
        </p:nvSpPr>
        <p:spPr>
          <a:xfrm>
            <a:off x="2070098" y="2560500"/>
            <a:ext cx="128132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interface between data transmission device (e.g. computer) and transmission medium or network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transmission medium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levels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25FA8-66C9-49D3-AA43-4EBE85892AEA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4499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17630775" y="2476500"/>
            <a:ext cx="47625" cy="6553200"/>
            <a:chOff x="0" y="0"/>
            <a:chExt cx="63500" cy="87376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737600"/>
            </a:xfrm>
            <a:custGeom>
              <a:avLst/>
              <a:gdLst/>
              <a:ahLst/>
              <a:cxnLst/>
              <a:rect l="l" t="t" r="r" b="b"/>
              <a:pathLst>
                <a:path w="63500" h="8737600">
                  <a:moveTo>
                    <a:pt x="0" y="0"/>
                  </a:moveTo>
                  <a:lnTo>
                    <a:pt x="63500" y="0"/>
                  </a:lnTo>
                  <a:lnTo>
                    <a:pt x="63500" y="8737600"/>
                  </a:lnTo>
                  <a:lnTo>
                    <a:pt x="0" y="87376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3276936" y="535631"/>
            <a:ext cx="12222490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5400" dirty="0"/>
              <a:t>Network Access Layer</a:t>
            </a:r>
            <a:endParaRPr lang="en-US" sz="4894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5A7947-E2CE-4A49-9C09-89CFAC7BBCC3}"/>
              </a:ext>
            </a:extLst>
          </p:cNvPr>
          <p:cNvSpPr/>
          <p:nvPr/>
        </p:nvSpPr>
        <p:spPr>
          <a:xfrm>
            <a:off x="1272049" y="2152395"/>
            <a:ext cx="12599593" cy="414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of data between end system and network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address provision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Invoking services like priority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62A3F88A-916A-48DA-800F-CEA9B4FB999F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719055-CB5B-42F8-8C2D-520FBA78637B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3276936" y="535631"/>
            <a:ext cx="12222490" cy="7103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4894" dirty="0">
                <a:latin typeface="Eczar SemiBold"/>
              </a:rPr>
              <a:t>Internet Layer (IP)</a:t>
            </a:r>
            <a:endParaRPr lang="en-US" sz="4894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8B29B7-C11B-4749-9240-2EFEF9DBCD06}"/>
              </a:ext>
            </a:extLst>
          </p:cNvPr>
          <p:cNvSpPr/>
          <p:nvPr/>
        </p:nvSpPr>
        <p:spPr>
          <a:xfrm>
            <a:off x="2617138" y="2711904"/>
            <a:ext cx="126275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may be attached to different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 functions across multiple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in end systems and routers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AC71F-957D-4D2D-BBF9-70FB576A565D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3276936" y="535631"/>
            <a:ext cx="12222490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5400" dirty="0"/>
              <a:t>Transport Layer (TCP)</a:t>
            </a:r>
            <a:endParaRPr lang="en-US" sz="4894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BC78B3-F337-4421-8B1D-76F4CDE67F5E}"/>
              </a:ext>
            </a:extLst>
          </p:cNvPr>
          <p:cNvSpPr/>
          <p:nvPr/>
        </p:nvSpPr>
        <p:spPr>
          <a:xfrm>
            <a:off x="2403970" y="2566707"/>
            <a:ext cx="9144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delivery of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Ordering of delivery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74CF3-292A-48FC-AE04-240AC3030366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2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BC78B3-F337-4421-8B1D-76F4CDE67F5E}"/>
              </a:ext>
            </a:extLst>
          </p:cNvPr>
          <p:cNvSpPr/>
          <p:nvPr/>
        </p:nvSpPr>
        <p:spPr>
          <a:xfrm>
            <a:off x="2403970" y="2566707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user applications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http, SMPT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2C671-F242-499F-A5AF-6E5FAF27FD33}"/>
              </a:ext>
            </a:extLst>
          </p:cNvPr>
          <p:cNvSpPr/>
          <p:nvPr/>
        </p:nvSpPr>
        <p:spPr>
          <a:xfrm>
            <a:off x="7050521" y="873013"/>
            <a:ext cx="5323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Layer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E2206-83B1-4475-A8A8-0AEB682EF2DB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4499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41448" y="2838450"/>
            <a:ext cx="47625" cy="6419850"/>
            <a:chOff x="0" y="0"/>
            <a:chExt cx="63500" cy="8559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559800"/>
            </a:xfrm>
            <a:custGeom>
              <a:avLst/>
              <a:gdLst/>
              <a:ahLst/>
              <a:cxnLst/>
              <a:rect l="l" t="t" r="r" b="b"/>
              <a:pathLst>
                <a:path w="63500" h="8559800">
                  <a:moveTo>
                    <a:pt x="0" y="0"/>
                  </a:moveTo>
                  <a:lnTo>
                    <a:pt x="63500" y="0"/>
                  </a:lnTo>
                  <a:lnTo>
                    <a:pt x="63500" y="8559800"/>
                  </a:lnTo>
                  <a:lnTo>
                    <a:pt x="0" y="85598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2606025" y="541000"/>
            <a:ext cx="12771150" cy="742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</a:pPr>
            <a:r>
              <a:rPr lang="en-US" sz="4894">
                <a:solidFill>
                  <a:srgbClr val="000000"/>
                </a:solidFill>
                <a:latin typeface="Eczar SemiBold"/>
              </a:rPr>
              <a:t>ASSESSMENT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310624" y="4555325"/>
            <a:ext cx="13609351" cy="25966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4350" indent="-514350" algn="l">
              <a:lnSpc>
                <a:spcPts val="4079"/>
              </a:lnSpc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Cambria"/>
              </a:rPr>
              <a:t>What is </a:t>
            </a:r>
            <a:r>
              <a:rPr lang="en-US" sz="3400" dirty="0">
                <a:latin typeface="Cambria"/>
              </a:rPr>
              <a:t>Physical Layer?</a:t>
            </a:r>
            <a:endParaRPr lang="en-US" sz="3400" dirty="0">
              <a:solidFill>
                <a:srgbClr val="000000"/>
              </a:solidFill>
              <a:latin typeface="Cambria"/>
            </a:endParaRPr>
          </a:p>
          <a:p>
            <a:pPr marL="514350" indent="-514350" algn="l">
              <a:lnSpc>
                <a:spcPts val="4079"/>
              </a:lnSpc>
              <a:buAutoNum type="arabicPeriod"/>
            </a:pPr>
            <a:endParaRPr lang="en-US" sz="3400" dirty="0">
              <a:solidFill>
                <a:srgbClr val="000000"/>
              </a:solidFill>
              <a:latin typeface="Cambria"/>
            </a:endParaRPr>
          </a:p>
          <a:p>
            <a:pPr marL="514350" indent="-514350">
              <a:lnSpc>
                <a:spcPts val="4079"/>
              </a:lnSpc>
              <a:buAutoNum type="arabicPeriod"/>
            </a:pPr>
            <a:r>
              <a:rPr lang="en-US" sz="3400" dirty="0">
                <a:latin typeface="Cambria"/>
              </a:rPr>
              <a:t>Explain about Network Access Layer</a:t>
            </a:r>
          </a:p>
          <a:p>
            <a:pPr marL="514350" indent="-514350" algn="l">
              <a:lnSpc>
                <a:spcPts val="4079"/>
              </a:lnSpc>
              <a:buAutoNum type="arabicPeriod"/>
            </a:pPr>
            <a:endParaRPr lang="en-US" sz="3400" dirty="0">
              <a:solidFill>
                <a:srgbClr val="000000"/>
              </a:solidFill>
              <a:latin typeface="Cambria"/>
            </a:endParaRPr>
          </a:p>
          <a:p>
            <a:pPr marL="514350" indent="-514350" algn="l">
              <a:lnSpc>
                <a:spcPts val="4079"/>
              </a:lnSpc>
              <a:buAutoNum type="arabicPeriod"/>
            </a:pPr>
            <a:endParaRPr lang="en-US" sz="3400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3411200" y="3009900"/>
            <a:ext cx="4876800" cy="3657600"/>
          </a:xfrm>
          <a:prstGeom prst="rect">
            <a:avLst/>
          </a:prstGeom>
        </p:spPr>
      </p:pic>
      <p:sp>
        <p:nvSpPr>
          <p:cNvPr id="17" name="TextBox 11">
            <a:extLst>
              <a:ext uri="{FF2B5EF4-FFF2-40B4-BE49-F238E27FC236}">
                <a16:creationId xmlns:a16="http://schemas.microsoft.com/office/drawing/2014/main" id="{0355D998-94E1-43ED-B194-2C3D450C283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81CC2B-D813-4EA9-9839-8C75B9A949C7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41448" y="2838450"/>
            <a:ext cx="47625" cy="6419850"/>
            <a:chOff x="0" y="0"/>
            <a:chExt cx="63500" cy="8559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559800"/>
            </a:xfrm>
            <a:custGeom>
              <a:avLst/>
              <a:gdLst/>
              <a:ahLst/>
              <a:cxnLst/>
              <a:rect l="l" t="t" r="r" b="b"/>
              <a:pathLst>
                <a:path w="63500" h="8559800">
                  <a:moveTo>
                    <a:pt x="0" y="0"/>
                  </a:moveTo>
                  <a:lnTo>
                    <a:pt x="63500" y="0"/>
                  </a:lnTo>
                  <a:lnTo>
                    <a:pt x="63500" y="8559800"/>
                  </a:lnTo>
                  <a:lnTo>
                    <a:pt x="0" y="85598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2606025" y="598150"/>
            <a:ext cx="12771150" cy="1070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4500">
                <a:solidFill>
                  <a:srgbClr val="000000"/>
                </a:solidFill>
                <a:latin typeface="Cambria Bold"/>
              </a:rPr>
              <a:t>References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78312" y="7951450"/>
            <a:ext cx="8961150" cy="1384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0"/>
              </a:lnSpc>
            </a:pPr>
            <a:endParaRPr lang="en-US" sz="4500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5400"/>
              </a:lnSpc>
            </a:pPr>
            <a:r>
              <a:rPr lang="en-US" sz="4500" dirty="0">
                <a:solidFill>
                  <a:srgbClr val="000000"/>
                </a:solidFill>
                <a:latin typeface="Cambria Bold"/>
              </a:rPr>
              <a:t>Thank You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447800" y="1930092"/>
            <a:ext cx="13929375" cy="55478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Data and Computer Communications, Tenth Edition, William Stallings, Pearson Prentice Hall, 2014, ISBN 10: 0-13-350648-7, ISBN 13: 978-0-13-350648-8</a:t>
            </a:r>
          </a:p>
          <a:p>
            <a:pPr marL="514350" indent="-514350">
              <a:lnSpc>
                <a:spcPts val="5480"/>
              </a:lnSpc>
              <a:buAutoNum type="arabicPeriod"/>
            </a:pPr>
            <a:endParaRPr lang="en-US" sz="2800" dirty="0">
              <a:solidFill>
                <a:srgbClr val="000000"/>
              </a:solidFill>
              <a:latin typeface="Cambria"/>
            </a:endParaRPr>
          </a:p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Computer Networks, Andrew S Tanenbaum and David J. </a:t>
            </a:r>
            <a:r>
              <a:rPr lang="en-US" sz="2800" dirty="0" err="1">
                <a:solidFill>
                  <a:srgbClr val="000000"/>
                </a:solidFill>
                <a:latin typeface="Cambria"/>
              </a:rPr>
              <a:t>Wetherall</a:t>
            </a:r>
            <a:r>
              <a:rPr lang="en-US" sz="2800" dirty="0">
                <a:solidFill>
                  <a:srgbClr val="000000"/>
                </a:solidFill>
                <a:latin typeface="Cambria"/>
              </a:rPr>
              <a:t>, Fifth Edition, Pearson Publisher, 2010, ISBN-13: 978-0-13-212695-3.</a:t>
            </a:r>
          </a:p>
          <a:p>
            <a:pPr marL="514350" indent="-514350">
              <a:lnSpc>
                <a:spcPts val="5480"/>
              </a:lnSpc>
              <a:buAutoNum type="arabicPeriod"/>
            </a:pPr>
            <a:endParaRPr lang="en-US" sz="2800" dirty="0">
              <a:solidFill>
                <a:srgbClr val="000000"/>
              </a:solidFill>
              <a:latin typeface="Cambria"/>
            </a:endParaRPr>
          </a:p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Data communication and Networking, Behrouz A </a:t>
            </a:r>
            <a:r>
              <a:rPr lang="en-US" sz="2800" dirty="0" err="1">
                <a:solidFill>
                  <a:srgbClr val="000000"/>
                </a:solidFill>
                <a:latin typeface="Cambria"/>
              </a:rPr>
              <a:t>Forouzan</a:t>
            </a:r>
            <a:r>
              <a:rPr lang="en-US" sz="2800" dirty="0">
                <a:solidFill>
                  <a:srgbClr val="000000"/>
                </a:solidFill>
                <a:latin typeface="Cambria"/>
              </a:rPr>
              <a:t>, McGraw-Hill, Fifth Edition, New York, 2012. ISBN: 0073376221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41731EF9-10D7-40F0-AEFE-F75367DF47F1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F52A3D-E1AC-4B05-8287-EEB8303D5852}"/>
              </a:ext>
            </a:extLst>
          </p:cNvPr>
          <p:cNvSpPr/>
          <p:nvPr/>
        </p:nvSpPr>
        <p:spPr>
          <a:xfrm>
            <a:off x="7081881" y="9785204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/>
              </a:rPr>
              <a:t>TCP/IP Protocol Architecture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374</Words>
  <Application>Microsoft Office PowerPoint</Application>
  <PresentationFormat>Custom</PresentationFormat>
  <Paragraphs>101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Cambria Bold</vt:lpstr>
      <vt:lpstr>Eczar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Nandhini Baskar</cp:lastModifiedBy>
  <cp:revision>55</cp:revision>
  <dcterms:created xsi:type="dcterms:W3CDTF">2006-08-16T00:00:00Z</dcterms:created>
  <dcterms:modified xsi:type="dcterms:W3CDTF">2023-07-21T16:09:59Z</dcterms:modified>
</cp:coreProperties>
</file>