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54" r:id="rId2"/>
    <p:sldMasterId id="2147483667" r:id="rId3"/>
    <p:sldMasterId id="2147483679" r:id="rId4"/>
  </p:sldMasterIdLst>
  <p:notesMasterIdLst>
    <p:notesMasterId r:id="rId21"/>
  </p:notesMasterIdLst>
  <p:handoutMasterIdLst>
    <p:handoutMasterId r:id="rId22"/>
  </p:handoutMasterIdLst>
  <p:sldIdLst>
    <p:sldId id="256" r:id="rId5"/>
    <p:sldId id="385" r:id="rId6"/>
    <p:sldId id="531" r:id="rId7"/>
    <p:sldId id="528" r:id="rId8"/>
    <p:sldId id="533" r:id="rId9"/>
    <p:sldId id="534" r:id="rId10"/>
    <p:sldId id="535" r:id="rId11"/>
    <p:sldId id="536" r:id="rId12"/>
    <p:sldId id="537" r:id="rId13"/>
    <p:sldId id="521" r:id="rId14"/>
    <p:sldId id="529" r:id="rId15"/>
    <p:sldId id="530" r:id="rId16"/>
    <p:sldId id="532" r:id="rId17"/>
    <p:sldId id="539" r:id="rId18"/>
    <p:sldId id="538" r:id="rId19"/>
    <p:sldId id="527" r:id="rId20"/>
  </p:sldIdLst>
  <p:sldSz cx="12169775" cy="6400800"/>
  <p:notesSz cx="6858000" cy="9144000"/>
  <p:defaultTextStyle>
    <a:defPPr>
      <a:defRPr lang="en-US"/>
    </a:defPPr>
    <a:lvl1pPr marL="0" algn="l" defTabSz="107428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7140" algn="l" defTabSz="107428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4281" algn="l" defTabSz="107428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11421" algn="l" defTabSz="107428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8562" algn="l" defTabSz="107428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5702" algn="l" defTabSz="107428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23253" algn="l" defTabSz="107428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60394" algn="l" defTabSz="107428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97534" algn="l" defTabSz="107428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8" userDrawn="1">
          <p15:clr>
            <a:srgbClr val="A4A3A4"/>
          </p15:clr>
        </p15:guide>
        <p15:guide id="2" pos="5750" userDrawn="1">
          <p15:clr>
            <a:srgbClr val="A4A3A4"/>
          </p15:clr>
        </p15:guide>
        <p15:guide id="3" orient="horz" pos="2016" userDrawn="1">
          <p15:clr>
            <a:srgbClr val="A4A3A4"/>
          </p15:clr>
        </p15:guide>
        <p15:guide id="4" pos="38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56" autoAdjust="0"/>
    <p:restoredTop sz="71408" autoAdjust="0"/>
  </p:normalViewPr>
  <p:slideViewPr>
    <p:cSldViewPr showGuides="1">
      <p:cViewPr varScale="1">
        <p:scale>
          <a:sx n="70" d="100"/>
          <a:sy n="70" d="100"/>
        </p:scale>
        <p:origin x="1056" y="72"/>
      </p:cViewPr>
      <p:guideLst>
        <p:guide orient="horz" pos="3288"/>
        <p:guide pos="5750"/>
        <p:guide orient="horz" pos="2016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064A-D61B-4B21-B757-51A9B82445B8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2/16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05E07-67EA-4042-A3F6-853A8AD8D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431685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BDAA60-2F45-4A9F-AAF5-1DC397F62151}" type="datetimeFigureOut">
              <a:rPr lang="en-IN" smtClean="0"/>
              <a:t>04-11-2025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9863" y="685800"/>
            <a:ext cx="65182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IN" dirty="0" smtClean="0"/>
              <a:t>2/16</a:t>
            </a:r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578EA-A21E-4B7B-B4BC-F1555A278E0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4297526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59180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295900" algn="l" defTabSz="59180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591800" algn="l" defTabSz="59180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887700" algn="l" defTabSz="59180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183599" algn="l" defTabSz="59180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479499" algn="l" defTabSz="59180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775399" algn="l" defTabSz="59180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071299" algn="l" defTabSz="59180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367199" algn="l" defTabSz="59180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863" y="685800"/>
            <a:ext cx="65182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2A0CD82-07AF-4AE3-A867-1CB843D77621}" type="datetime1">
              <a:rPr lang="en-IN" smtClean="0"/>
              <a:t>04-11-2025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2/16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78EA-A21E-4B7B-B4BC-F1555A278E03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1233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E34D7B2-CB74-4253-A5F7-2FF2C1B57B4E}" type="datetime1">
              <a:rPr lang="en-IN" smtClean="0"/>
              <a:t>04-11-2025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2/16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78EA-A21E-4B7B-B4BC-F1555A278E03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52877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977DAF9-E56F-417B-8D81-ADA14A0845CD}" type="datetime1">
              <a:rPr lang="en-IN" smtClean="0"/>
              <a:t>04-11-2025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2/16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78EA-A21E-4B7B-B4BC-F1555A278E03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3141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863" y="685800"/>
            <a:ext cx="65182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F71E01A-568A-407E-8CD0-1ABE7B12D8F4}" type="datetime1">
              <a:rPr lang="en-IN" smtClean="0"/>
              <a:t>04-11-2025</a:t>
            </a:fld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2578EA-A21E-4B7B-B4BC-F1555A278E03}" type="slidenum">
              <a:rPr lang="en-IN" smtClean="0"/>
              <a:t>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IN" dirty="0" smtClean="0"/>
              <a:t>2/16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89126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863" y="685800"/>
            <a:ext cx="65182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578EA-A21E-4B7B-B4BC-F1555A278E03}" type="slidenum">
              <a:rPr lang="en-IN" smtClean="0"/>
              <a:t>2</a:t>
            </a:fld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E367F7E-7C56-4847-9005-EF58B618E8A9}" type="datetime1">
              <a:rPr lang="en-IN" smtClean="0"/>
              <a:t>04-11-2025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IN" dirty="0" smtClean="0"/>
              <a:t>2/16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97189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74C0D1A-C065-41C8-ADC9-0AFB4D53F4E9}" type="datetime1">
              <a:rPr lang="en-IN" smtClean="0"/>
              <a:t>04-11-2025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2/16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78EA-A21E-4B7B-B4BC-F1555A278E03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6954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9356F3B-373D-4F08-8CDF-5CCBA1DA8247}" type="datetime1">
              <a:rPr lang="en-IN" smtClean="0"/>
              <a:t>04-11-2025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2/16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78EA-A21E-4B7B-B4BC-F1555A278E03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84322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29A809C-1AB6-46A4-BF43-FF982C160DDA}" type="datetime1">
              <a:rPr lang="en-IN" smtClean="0"/>
              <a:t>04-11-2025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2/16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78EA-A21E-4B7B-B4BC-F1555A278E03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6162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8289727-FD2D-42E1-9FB8-0BAD42EB867A}" type="datetime1">
              <a:rPr lang="en-IN" smtClean="0"/>
              <a:t>04-11-2025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2/16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78EA-A21E-4B7B-B4BC-F1555A278E03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80409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945750E-298C-4C1C-8D59-DA3DD7FD28F3}" type="datetime1">
              <a:rPr lang="en-IN" smtClean="0"/>
              <a:t>04-11-2025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2/16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78EA-A21E-4B7B-B4BC-F1555A278E03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17413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F0B96B6-2F60-42BA-ABFB-CF78512646D0}" type="datetime1">
              <a:rPr lang="en-IN" smtClean="0"/>
              <a:t>04-11-2025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2/16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78EA-A21E-4B7B-B4BC-F1555A278E03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20346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863" y="685800"/>
            <a:ext cx="65182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578EA-A21E-4B7B-B4BC-F1555A278E03}" type="slidenum">
              <a:rPr lang="en-IN" smtClean="0"/>
              <a:t>10</a:t>
            </a:fld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E367F7E-7C56-4847-9005-EF58B618E8A9}" type="datetime1">
              <a:rPr lang="en-IN" smtClean="0"/>
              <a:t>04-11-2025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IN" dirty="0" smtClean="0"/>
              <a:t>2/16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97189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734" y="1988406"/>
            <a:ext cx="10344309" cy="13720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467" y="3627125"/>
            <a:ext cx="8518843" cy="163576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5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1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6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2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280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3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99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84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347D6-E10B-490F-994B-22A013620DAF}" type="datetime1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8010" y="5306238"/>
            <a:ext cx="3853762" cy="34078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Wound Care/Common Equipments &amp; Emergency Procedures/Surgery/Ms.Sineka M/SNSCAHS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543" y="1433268"/>
            <a:ext cx="5377564" cy="59661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0832" indent="0">
              <a:buNone/>
              <a:defRPr sz="1300" b="1"/>
            </a:lvl2pPr>
            <a:lvl3pPr marL="601663" indent="0">
              <a:buNone/>
              <a:defRPr sz="1200" b="1"/>
            </a:lvl3pPr>
            <a:lvl4pPr marL="902495" indent="0">
              <a:buNone/>
              <a:defRPr sz="1000" b="1"/>
            </a:lvl4pPr>
            <a:lvl5pPr marL="1202915" indent="0">
              <a:buNone/>
              <a:defRPr sz="1000" b="1"/>
            </a:lvl5pPr>
            <a:lvl6pPr marL="1503747" indent="0">
              <a:buNone/>
              <a:defRPr sz="1000" b="1"/>
            </a:lvl6pPr>
            <a:lvl7pPr marL="1804578" indent="0">
              <a:buNone/>
              <a:defRPr sz="1000" b="1"/>
            </a:lvl7pPr>
            <a:lvl8pPr marL="2105410" indent="0">
              <a:buNone/>
              <a:defRPr sz="1000" b="1"/>
            </a:lvl8pPr>
            <a:lvl9pPr marL="2406241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543" y="2029885"/>
            <a:ext cx="5377564" cy="368836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1559" y="1433268"/>
            <a:ext cx="5379677" cy="59661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0832" indent="0">
              <a:buNone/>
              <a:defRPr sz="1300" b="1"/>
            </a:lvl2pPr>
            <a:lvl3pPr marL="601663" indent="0">
              <a:buNone/>
              <a:defRPr sz="1200" b="1"/>
            </a:lvl3pPr>
            <a:lvl4pPr marL="902495" indent="0">
              <a:buNone/>
              <a:defRPr sz="1000" b="1"/>
            </a:lvl4pPr>
            <a:lvl5pPr marL="1202915" indent="0">
              <a:buNone/>
              <a:defRPr sz="1000" b="1"/>
            </a:lvl5pPr>
            <a:lvl6pPr marL="1503747" indent="0">
              <a:buNone/>
              <a:defRPr sz="1000" b="1"/>
            </a:lvl6pPr>
            <a:lvl7pPr marL="1804578" indent="0">
              <a:buNone/>
              <a:defRPr sz="1000" b="1"/>
            </a:lvl7pPr>
            <a:lvl8pPr marL="2105410" indent="0">
              <a:buNone/>
              <a:defRPr sz="1000" b="1"/>
            </a:lvl8pPr>
            <a:lvl9pPr marL="2406241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1559" y="2029885"/>
            <a:ext cx="5379677" cy="368836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5C7E-5A19-4211-99E5-9322FDA7FC7B}" type="datetime1">
              <a:rPr lang="en-US" smtClean="0"/>
              <a:t>11/4/2025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Wound Care/Common Equipments &amp; Emergency Procedures/Surgery/Ms.Sineka M/SNSCAHS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DCC5-40D3-40AB-A4E2-1AE2A45DC8A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Hydromnios /obstetrics / </a:t>
            </a:r>
            <a:r>
              <a:rPr lang="en-US" dirty="0" err="1" smtClean="0"/>
              <a:t>Sumathy.k</a:t>
            </a:r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DCC5-40D3-40AB-A4E2-1AE2A45DC8A7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0733-8CAC-4597-8D0F-959D8292E944}" type="datetime1">
              <a:rPr lang="en-US" smtClean="0"/>
              <a:t>11/4/2025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Wound Care/Common Equipments &amp; Emergency Procedures/Surgery/Ms.Sineka M/SNSCAHS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DCC5-40D3-40AB-A4E2-1AE2A45DC8A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543" y="254848"/>
            <a:ext cx="4004119" cy="1084580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8459" y="254849"/>
            <a:ext cx="6802776" cy="5463399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543" y="1339430"/>
            <a:ext cx="4004119" cy="4378819"/>
          </a:xfrm>
        </p:spPr>
        <p:txBody>
          <a:bodyPr/>
          <a:lstStyle>
            <a:lvl1pPr marL="0" indent="0">
              <a:buNone/>
              <a:defRPr sz="1000"/>
            </a:lvl1pPr>
            <a:lvl2pPr marL="300832" indent="0">
              <a:buNone/>
              <a:defRPr sz="800"/>
            </a:lvl2pPr>
            <a:lvl3pPr marL="601663" indent="0">
              <a:buNone/>
              <a:defRPr sz="700"/>
            </a:lvl3pPr>
            <a:lvl4pPr marL="902495" indent="0">
              <a:buNone/>
              <a:defRPr sz="600"/>
            </a:lvl4pPr>
            <a:lvl5pPr marL="1202915" indent="0">
              <a:buNone/>
              <a:defRPr sz="600"/>
            </a:lvl5pPr>
            <a:lvl6pPr marL="1503747" indent="0">
              <a:buNone/>
              <a:defRPr sz="600"/>
            </a:lvl6pPr>
            <a:lvl7pPr marL="1804578" indent="0">
              <a:buNone/>
              <a:defRPr sz="600"/>
            </a:lvl7pPr>
            <a:lvl8pPr marL="2105410" indent="0">
              <a:buNone/>
              <a:defRPr sz="600"/>
            </a:lvl8pPr>
            <a:lvl9pPr marL="2406241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B00C3-6791-4250-BE0A-42AA76FD6E13}" type="datetime1">
              <a:rPr lang="en-US" smtClean="0"/>
              <a:t>11/4/2025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Wound Care/Common Equipments &amp; Emergency Procedures/Surgery/Ms.Sineka M/SNSCAHS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DCC5-40D3-40AB-A4E2-1AE2A45DC8A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5572" y="4480565"/>
            <a:ext cx="7301443" cy="529449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5572" y="571923"/>
            <a:ext cx="7301443" cy="3840480"/>
          </a:xfrm>
        </p:spPr>
        <p:txBody>
          <a:bodyPr/>
          <a:lstStyle>
            <a:lvl1pPr marL="0" indent="0">
              <a:buNone/>
              <a:defRPr sz="2100"/>
            </a:lvl1pPr>
            <a:lvl2pPr marL="300832" indent="0">
              <a:buNone/>
              <a:defRPr sz="1900"/>
            </a:lvl2pPr>
            <a:lvl3pPr marL="601663" indent="0">
              <a:buNone/>
              <a:defRPr sz="1600"/>
            </a:lvl3pPr>
            <a:lvl4pPr marL="902495" indent="0">
              <a:buNone/>
              <a:defRPr sz="1300"/>
            </a:lvl4pPr>
            <a:lvl5pPr marL="1202915" indent="0">
              <a:buNone/>
              <a:defRPr sz="1300"/>
            </a:lvl5pPr>
            <a:lvl6pPr marL="1503747" indent="0">
              <a:buNone/>
              <a:defRPr sz="1300"/>
            </a:lvl6pPr>
            <a:lvl7pPr marL="1804578" indent="0">
              <a:buNone/>
              <a:defRPr sz="1300"/>
            </a:lvl7pPr>
            <a:lvl8pPr marL="2105410" indent="0">
              <a:buNone/>
              <a:defRPr sz="1300"/>
            </a:lvl8pPr>
            <a:lvl9pPr marL="2406241" indent="0">
              <a:buNone/>
              <a:defRPr sz="1300"/>
            </a:lvl9pPr>
          </a:lstStyle>
          <a:p>
            <a:r>
              <a:rPr lang="en-US"/>
              <a:t>Click icon to add picture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5572" y="5010014"/>
            <a:ext cx="7301443" cy="750711"/>
          </a:xfrm>
        </p:spPr>
        <p:txBody>
          <a:bodyPr/>
          <a:lstStyle>
            <a:lvl1pPr marL="0" indent="0">
              <a:buNone/>
              <a:defRPr sz="1000"/>
            </a:lvl1pPr>
            <a:lvl2pPr marL="300832" indent="0">
              <a:buNone/>
              <a:defRPr sz="800"/>
            </a:lvl2pPr>
            <a:lvl3pPr marL="601663" indent="0">
              <a:buNone/>
              <a:defRPr sz="700"/>
            </a:lvl3pPr>
            <a:lvl4pPr marL="902495" indent="0">
              <a:buNone/>
              <a:defRPr sz="600"/>
            </a:lvl4pPr>
            <a:lvl5pPr marL="1202915" indent="0">
              <a:buNone/>
              <a:defRPr sz="600"/>
            </a:lvl5pPr>
            <a:lvl6pPr marL="1503747" indent="0">
              <a:buNone/>
              <a:defRPr sz="600"/>
            </a:lvl6pPr>
            <a:lvl7pPr marL="1804578" indent="0">
              <a:buNone/>
              <a:defRPr sz="600"/>
            </a:lvl7pPr>
            <a:lvl8pPr marL="2105410" indent="0">
              <a:buNone/>
              <a:defRPr sz="600"/>
            </a:lvl8pPr>
            <a:lvl9pPr marL="2406241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E74D-78A3-4501-B93D-520DD21FAAD4}" type="datetime1">
              <a:rPr lang="en-US" smtClean="0"/>
              <a:t>11/4/2025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Wound Care/Common Equipments &amp; Emergency Procedures/Surgery/Ms.Sineka M/SNSCAHS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DCC5-40D3-40AB-A4E2-1AE2A45DC8A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E8BF7-B575-4F66-A00C-E8228632489F}" type="datetime1">
              <a:rPr lang="en-US" smtClean="0"/>
              <a:t>11/4/2025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Wound Care/Common Equipments &amp; Emergency Procedures/Surgery/Ms.Sineka M/SNSCAHS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DCC5-40D3-40AB-A4E2-1AE2A45DC8A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3857" y="256824"/>
            <a:ext cx="2737381" cy="54614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6" y="256824"/>
            <a:ext cx="8113888" cy="54614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0F4D-D293-4DAF-89CA-392E84059D28}" type="datetime1">
              <a:rPr lang="en-US" smtClean="0"/>
              <a:t>11/4/2025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Wound Care/Common Equipments &amp; Emergency Procedures/Surgery/Ms.Sineka M/SNSCAHS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DCC5-40D3-40AB-A4E2-1AE2A45DC8A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BAA2E-FF5E-4DD0-ACF2-C28DFDF05ED8}" type="datetime1">
              <a:rPr lang="en-US" smtClean="0"/>
              <a:t>11/4/2025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Wound Care/Common Equipments &amp; Emergency Procedures/Surgery/Ms.Sineka M/SNSCAHS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DCC5-40D3-40AB-A4E2-1AE2A45DC8A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818" y="1988401"/>
            <a:ext cx="10344150" cy="1372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625" y="3627121"/>
            <a:ext cx="8518526" cy="163576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0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1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02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02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03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04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05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06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70AED-87B5-4563-AF43-A66BCF52D968}" type="datetime1">
              <a:rPr lang="en-US" smtClean="0"/>
              <a:t>11/4/2025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Wound Care/Common Equipments &amp; Emergency Procedures/Surgery/Ms.Sineka M/SNSCAHS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B06D-756F-451F-B1D3-59EEBA916DD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5F0E0-B0FC-441B-96A5-015B2EC1F343}" type="datetime1">
              <a:rPr lang="en-US" smtClean="0"/>
              <a:t>11/4/2025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Wound Care/Common Equipments &amp; Emergency Procedures/Surgery/Ms.Sineka M/SNSCAHS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B06D-756F-451F-B1D3-59EEBA916DD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2E447-E80A-4B5F-BE3B-AB9220B249A4}" type="datetime1">
              <a:rPr lang="en-US" smtClean="0"/>
              <a:t>11/4/2025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Wound Care/Common Equipments &amp; Emergency Procedures/Surgery/Ms.Sineka M/SNSCAHS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415" y="4113111"/>
            <a:ext cx="10344150" cy="1271270"/>
          </a:xfrm>
        </p:spPr>
        <p:txBody>
          <a:bodyPr anchor="t"/>
          <a:lstStyle>
            <a:lvl1pPr algn="l">
              <a:defRPr sz="26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1415" y="2713427"/>
            <a:ext cx="10344150" cy="1399681"/>
          </a:xfrm>
        </p:spPr>
        <p:txBody>
          <a:bodyPr anchor="b"/>
          <a:lstStyle>
            <a:lvl1pPr marL="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1pPr>
            <a:lvl2pPr marL="3008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166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90208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20291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50374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80457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10541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40624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F15A2-ECB1-4534-9D8F-2ECF8A6EEBFE}" type="datetime1">
              <a:rPr lang="en-US" smtClean="0"/>
              <a:t>11/4/2025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Wound Care/Common Equipments &amp; Emergency Procedures/Surgery/Ms.Sineka M/SNSCAHS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B06D-756F-451F-B1D3-59EEBA916DD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1" y="1493520"/>
            <a:ext cx="5425107" cy="4224726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5071" y="1493520"/>
            <a:ext cx="5426163" cy="4224726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5E36-AF45-4A3B-B28E-1EF754A92284}" type="datetime1">
              <a:rPr lang="en-US" smtClean="0"/>
              <a:t>11/4/2025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Wound Care/Common Equipments &amp; Emergency Procedures/Surgery/Ms.Sineka M/SNSCAHS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B06D-756F-451F-B1D3-59EEBA916DD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543" y="1433268"/>
            <a:ext cx="5377564" cy="59661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0832" indent="0">
              <a:buNone/>
              <a:defRPr sz="1300" b="1"/>
            </a:lvl2pPr>
            <a:lvl3pPr marL="601663" indent="0">
              <a:buNone/>
              <a:defRPr sz="1200" b="1"/>
            </a:lvl3pPr>
            <a:lvl4pPr marL="902084" indent="0">
              <a:buNone/>
              <a:defRPr sz="1000" b="1"/>
            </a:lvl4pPr>
            <a:lvl5pPr marL="1202915" indent="0">
              <a:buNone/>
              <a:defRPr sz="1000" b="1"/>
            </a:lvl5pPr>
            <a:lvl6pPr marL="1503747" indent="0">
              <a:buNone/>
              <a:defRPr sz="1000" b="1"/>
            </a:lvl6pPr>
            <a:lvl7pPr marL="1804578" indent="0">
              <a:buNone/>
              <a:defRPr sz="1000" b="1"/>
            </a:lvl7pPr>
            <a:lvl8pPr marL="2105410" indent="0">
              <a:buNone/>
              <a:defRPr sz="1000" b="1"/>
            </a:lvl8pPr>
            <a:lvl9pPr marL="2406241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543" y="2029885"/>
            <a:ext cx="5377564" cy="368836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1559" y="1433268"/>
            <a:ext cx="5379677" cy="59661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0832" indent="0">
              <a:buNone/>
              <a:defRPr sz="1300" b="1"/>
            </a:lvl2pPr>
            <a:lvl3pPr marL="601663" indent="0">
              <a:buNone/>
              <a:defRPr sz="1200" b="1"/>
            </a:lvl3pPr>
            <a:lvl4pPr marL="902084" indent="0">
              <a:buNone/>
              <a:defRPr sz="1000" b="1"/>
            </a:lvl4pPr>
            <a:lvl5pPr marL="1202915" indent="0">
              <a:buNone/>
              <a:defRPr sz="1000" b="1"/>
            </a:lvl5pPr>
            <a:lvl6pPr marL="1503747" indent="0">
              <a:buNone/>
              <a:defRPr sz="1000" b="1"/>
            </a:lvl6pPr>
            <a:lvl7pPr marL="1804578" indent="0">
              <a:buNone/>
              <a:defRPr sz="1000" b="1"/>
            </a:lvl7pPr>
            <a:lvl8pPr marL="2105410" indent="0">
              <a:buNone/>
              <a:defRPr sz="1000" b="1"/>
            </a:lvl8pPr>
            <a:lvl9pPr marL="2406241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1559" y="2029885"/>
            <a:ext cx="5379677" cy="368836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840C-AFE9-4F5D-B0B3-4560AE40B4AA}" type="datetime1">
              <a:rPr lang="en-US" smtClean="0"/>
              <a:t>11/4/2025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Wound Care/Common Equipments &amp; Emergency Procedures/Surgery/Ms.Sineka M/SNSCAHS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B06D-756F-451F-B1D3-59EEBA916DD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D110-7DA6-4874-AB3D-FAA308DD9A3C}" type="datetime1">
              <a:rPr lang="en-US" smtClean="0"/>
              <a:t>11/4/2025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Wound Care/Common Equipments &amp; Emergency Procedures/Surgery/Ms.Sineka M/SNSCAHS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B06D-756F-451F-B1D3-59EEBA916DD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0E407-E56C-40BA-89E8-DA4B28FE104A}" type="datetime1">
              <a:rPr lang="en-US" smtClean="0"/>
              <a:t>11/4/2025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Wound Care/Common Equipments &amp; Emergency Procedures/Surgery/Ms.Sineka M/SNSCAHS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B06D-756F-451F-B1D3-59EEBA916DD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543" y="254848"/>
            <a:ext cx="4004119" cy="1084580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8459" y="254849"/>
            <a:ext cx="6802776" cy="5463399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543" y="1339430"/>
            <a:ext cx="4004119" cy="4378819"/>
          </a:xfrm>
        </p:spPr>
        <p:txBody>
          <a:bodyPr/>
          <a:lstStyle>
            <a:lvl1pPr marL="0" indent="0">
              <a:buNone/>
              <a:defRPr sz="1000"/>
            </a:lvl1pPr>
            <a:lvl2pPr marL="300832" indent="0">
              <a:buNone/>
              <a:defRPr sz="800"/>
            </a:lvl2pPr>
            <a:lvl3pPr marL="601663" indent="0">
              <a:buNone/>
              <a:defRPr sz="700"/>
            </a:lvl3pPr>
            <a:lvl4pPr marL="902084" indent="0">
              <a:buNone/>
              <a:defRPr sz="600"/>
            </a:lvl4pPr>
            <a:lvl5pPr marL="1202915" indent="0">
              <a:buNone/>
              <a:defRPr sz="600"/>
            </a:lvl5pPr>
            <a:lvl6pPr marL="1503747" indent="0">
              <a:buNone/>
              <a:defRPr sz="600"/>
            </a:lvl6pPr>
            <a:lvl7pPr marL="1804578" indent="0">
              <a:buNone/>
              <a:defRPr sz="600"/>
            </a:lvl7pPr>
            <a:lvl8pPr marL="2105410" indent="0">
              <a:buNone/>
              <a:defRPr sz="600"/>
            </a:lvl8pPr>
            <a:lvl9pPr marL="2406241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D8B4-FBF5-448A-848F-DE6BCD53449D}" type="datetime1">
              <a:rPr lang="en-US" smtClean="0"/>
              <a:t>11/4/2025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Wound Care/Common Equipments &amp; Emergency Procedures/Surgery/Ms.Sineka M/SNSCAHS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B06D-756F-451F-B1D3-59EEBA916DD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5573" y="4480566"/>
            <a:ext cx="7301443" cy="529449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5573" y="571923"/>
            <a:ext cx="7301443" cy="3840480"/>
          </a:xfrm>
        </p:spPr>
        <p:txBody>
          <a:bodyPr/>
          <a:lstStyle>
            <a:lvl1pPr marL="0" indent="0">
              <a:buNone/>
              <a:defRPr sz="2100"/>
            </a:lvl1pPr>
            <a:lvl2pPr marL="300832" indent="0">
              <a:buNone/>
              <a:defRPr sz="1900"/>
            </a:lvl2pPr>
            <a:lvl3pPr marL="601663" indent="0">
              <a:buNone/>
              <a:defRPr sz="1600"/>
            </a:lvl3pPr>
            <a:lvl4pPr marL="902084" indent="0">
              <a:buNone/>
              <a:defRPr sz="1300"/>
            </a:lvl4pPr>
            <a:lvl5pPr marL="1202915" indent="0">
              <a:buNone/>
              <a:defRPr sz="1300"/>
            </a:lvl5pPr>
            <a:lvl6pPr marL="1503747" indent="0">
              <a:buNone/>
              <a:defRPr sz="1300"/>
            </a:lvl6pPr>
            <a:lvl7pPr marL="1804578" indent="0">
              <a:buNone/>
              <a:defRPr sz="1300"/>
            </a:lvl7pPr>
            <a:lvl8pPr marL="2105410" indent="0">
              <a:buNone/>
              <a:defRPr sz="1300"/>
            </a:lvl8pPr>
            <a:lvl9pPr marL="2406241" indent="0">
              <a:buNone/>
              <a:defRPr sz="1300"/>
            </a:lvl9pPr>
          </a:lstStyle>
          <a:p>
            <a:r>
              <a:rPr lang="en-US"/>
              <a:t>Click icon to add picture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5573" y="5010014"/>
            <a:ext cx="7301443" cy="750711"/>
          </a:xfrm>
        </p:spPr>
        <p:txBody>
          <a:bodyPr/>
          <a:lstStyle>
            <a:lvl1pPr marL="0" indent="0">
              <a:buNone/>
              <a:defRPr sz="1000"/>
            </a:lvl1pPr>
            <a:lvl2pPr marL="300832" indent="0">
              <a:buNone/>
              <a:defRPr sz="800"/>
            </a:lvl2pPr>
            <a:lvl3pPr marL="601663" indent="0">
              <a:buNone/>
              <a:defRPr sz="700"/>
            </a:lvl3pPr>
            <a:lvl4pPr marL="902084" indent="0">
              <a:buNone/>
              <a:defRPr sz="600"/>
            </a:lvl4pPr>
            <a:lvl5pPr marL="1202915" indent="0">
              <a:buNone/>
              <a:defRPr sz="600"/>
            </a:lvl5pPr>
            <a:lvl6pPr marL="1503747" indent="0">
              <a:buNone/>
              <a:defRPr sz="600"/>
            </a:lvl6pPr>
            <a:lvl7pPr marL="1804578" indent="0">
              <a:buNone/>
              <a:defRPr sz="600"/>
            </a:lvl7pPr>
            <a:lvl8pPr marL="2105410" indent="0">
              <a:buNone/>
              <a:defRPr sz="600"/>
            </a:lvl8pPr>
            <a:lvl9pPr marL="2406241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858C3-B6EB-488E-A7C4-F9379B9D5E2C}" type="datetime1">
              <a:rPr lang="en-US" smtClean="0"/>
              <a:t>11/4/2025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Wound Care/Common Equipments &amp; Emergency Procedures/Surgery/Ms.Sineka M/SNSCAHS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B06D-756F-451F-B1D3-59EEBA916DD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E4EC5-7BE0-4B95-B04C-A2D31E5C86A9}" type="datetime1">
              <a:rPr lang="en-US" smtClean="0"/>
              <a:t>11/4/2025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Wound Care/Common Equipments &amp; Emergency Procedures/Surgery/Ms.Sineka M/SNSCAHS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B06D-756F-451F-B1D3-59EEBA916DD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3860" y="256826"/>
            <a:ext cx="2737381" cy="54614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7" y="256826"/>
            <a:ext cx="8113888" cy="54614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08101-B909-4B79-9926-AED6080B5EBB}" type="datetime1">
              <a:rPr lang="en-US" smtClean="0"/>
              <a:t>11/4/2025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Wound Care/Common Equipments &amp; Emergency Procedures/Surgery/Ms.Sineka M/SNSCAHS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B06D-756F-451F-B1D3-59EEBA916DD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820" y="1988402"/>
            <a:ext cx="10344150" cy="1372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625" y="3627121"/>
            <a:ext cx="8518526" cy="163576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0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1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02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02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03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04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049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0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B2E7F-C63B-4B25-980E-73CF04836EA0}" type="datetime1">
              <a:rPr lang="en-US" smtClean="0"/>
              <a:t>11/4/2025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Wound Care/Common Equipments &amp; Emergency Procedures/Surgery/Ms.Sineka M/SNSCAHS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A9A5-2383-484A-9773-F61A878C5ED2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75CDA-2B9B-4A6A-B522-7A44702DAEFC}" type="datetime1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8010" y="5306238"/>
            <a:ext cx="3853762" cy="34078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Wound Care/Common Equipments &amp; Emergency Procedures/Surgery/Ms.Sineka M/SNSCAHS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1B98-278A-4235-9A7A-7C8C4DA907F5}" type="datetime1">
              <a:rPr lang="en-US" smtClean="0"/>
              <a:t>11/4/2025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Wound Care/Common Equipments &amp; Emergency Procedures/Surgery/Ms.Sineka M/SNSCAHS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A9A5-2383-484A-9773-F61A878C5ED2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418" y="4113112"/>
            <a:ext cx="10344150" cy="1271270"/>
          </a:xfrm>
        </p:spPr>
        <p:txBody>
          <a:bodyPr anchor="t"/>
          <a:lstStyle>
            <a:lvl1pPr algn="l">
              <a:defRPr sz="26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1418" y="2713427"/>
            <a:ext cx="10344150" cy="1399681"/>
          </a:xfrm>
        </p:spPr>
        <p:txBody>
          <a:bodyPr anchor="b"/>
          <a:lstStyle>
            <a:lvl1pPr marL="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1pPr>
            <a:lvl2pPr marL="3008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166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90208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20291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50374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80457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10499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40583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3925C-B6CC-4846-A289-5FA5ED3B0FD9}" type="datetime1">
              <a:rPr lang="en-US" smtClean="0"/>
              <a:t>11/4/2025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Wound Care/Common Equipments &amp; Emergency Procedures/Surgery/Ms.Sineka M/SNSCAHS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A9A5-2383-484A-9773-F61A878C5ED2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1" y="1493520"/>
            <a:ext cx="5425107" cy="4224726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5071" y="1493520"/>
            <a:ext cx="5426163" cy="4224726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E7FD2-2D9A-4B17-8BC6-406D17FCED13}" type="datetime1">
              <a:rPr lang="en-US" smtClean="0"/>
              <a:t>11/4/2025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Wound Care/Common Equipments &amp; Emergency Procedures/Surgery/Ms.Sineka M/SNSCAHS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A9A5-2383-484A-9773-F61A878C5ED2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543" y="1433268"/>
            <a:ext cx="5377564" cy="59661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0832" indent="0">
              <a:buNone/>
              <a:defRPr sz="1300" b="1"/>
            </a:lvl2pPr>
            <a:lvl3pPr marL="601663" indent="0">
              <a:buNone/>
              <a:defRPr sz="1200" b="1"/>
            </a:lvl3pPr>
            <a:lvl4pPr marL="902084" indent="0">
              <a:buNone/>
              <a:defRPr sz="1000" b="1"/>
            </a:lvl4pPr>
            <a:lvl5pPr marL="1202915" indent="0">
              <a:buNone/>
              <a:defRPr sz="1000" b="1"/>
            </a:lvl5pPr>
            <a:lvl6pPr marL="1503747" indent="0">
              <a:buNone/>
              <a:defRPr sz="1000" b="1"/>
            </a:lvl6pPr>
            <a:lvl7pPr marL="1804578" indent="0">
              <a:buNone/>
              <a:defRPr sz="1000" b="1"/>
            </a:lvl7pPr>
            <a:lvl8pPr marL="2104999" indent="0">
              <a:buNone/>
              <a:defRPr sz="1000" b="1"/>
            </a:lvl8pPr>
            <a:lvl9pPr marL="2405830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543" y="2029885"/>
            <a:ext cx="5377564" cy="368836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1559" y="1433268"/>
            <a:ext cx="5379677" cy="59661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0832" indent="0">
              <a:buNone/>
              <a:defRPr sz="1300" b="1"/>
            </a:lvl2pPr>
            <a:lvl3pPr marL="601663" indent="0">
              <a:buNone/>
              <a:defRPr sz="1200" b="1"/>
            </a:lvl3pPr>
            <a:lvl4pPr marL="902084" indent="0">
              <a:buNone/>
              <a:defRPr sz="1000" b="1"/>
            </a:lvl4pPr>
            <a:lvl5pPr marL="1202915" indent="0">
              <a:buNone/>
              <a:defRPr sz="1000" b="1"/>
            </a:lvl5pPr>
            <a:lvl6pPr marL="1503747" indent="0">
              <a:buNone/>
              <a:defRPr sz="1000" b="1"/>
            </a:lvl6pPr>
            <a:lvl7pPr marL="1804578" indent="0">
              <a:buNone/>
              <a:defRPr sz="1000" b="1"/>
            </a:lvl7pPr>
            <a:lvl8pPr marL="2104999" indent="0">
              <a:buNone/>
              <a:defRPr sz="1000" b="1"/>
            </a:lvl8pPr>
            <a:lvl9pPr marL="2405830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1559" y="2029885"/>
            <a:ext cx="5379677" cy="368836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98AE-18B9-48BC-B68C-0437FAC1F2B5}" type="datetime1">
              <a:rPr lang="en-US" smtClean="0"/>
              <a:t>11/4/2025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Wound Care/Common Equipments &amp; Emergency Procedures/Surgery/Ms.Sineka M/SNSCAHS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A9A5-2383-484A-9773-F61A878C5ED2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6124-49DC-44B2-A185-776710F42D39}" type="datetime1">
              <a:rPr lang="en-US" smtClean="0"/>
              <a:t>11/4/2025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Wound Care/Common Equipments &amp; Emergency Procedures/Surgery/Ms.Sineka M/SNSCAHS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A9A5-2383-484A-9773-F61A878C5ED2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D60F3-4539-4252-AE00-12F17B686B5F}" type="datetime1">
              <a:rPr lang="en-US" smtClean="0"/>
              <a:t>11/4/2025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Wound Care/Common Equipments &amp; Emergency Procedures/Surgery/Ms.Sineka M/SNSCAHS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A9A5-2383-484A-9773-F61A878C5ED2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543" y="254848"/>
            <a:ext cx="4004119" cy="1084580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8459" y="254849"/>
            <a:ext cx="6802776" cy="5463399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543" y="1339430"/>
            <a:ext cx="4004119" cy="4378819"/>
          </a:xfrm>
        </p:spPr>
        <p:txBody>
          <a:bodyPr/>
          <a:lstStyle>
            <a:lvl1pPr marL="0" indent="0">
              <a:buNone/>
              <a:defRPr sz="1000"/>
            </a:lvl1pPr>
            <a:lvl2pPr marL="300832" indent="0">
              <a:buNone/>
              <a:defRPr sz="800"/>
            </a:lvl2pPr>
            <a:lvl3pPr marL="601663" indent="0">
              <a:buNone/>
              <a:defRPr sz="700"/>
            </a:lvl3pPr>
            <a:lvl4pPr marL="902084" indent="0">
              <a:buNone/>
              <a:defRPr sz="600"/>
            </a:lvl4pPr>
            <a:lvl5pPr marL="1202915" indent="0">
              <a:buNone/>
              <a:defRPr sz="600"/>
            </a:lvl5pPr>
            <a:lvl6pPr marL="1503747" indent="0">
              <a:buNone/>
              <a:defRPr sz="600"/>
            </a:lvl6pPr>
            <a:lvl7pPr marL="1804578" indent="0">
              <a:buNone/>
              <a:defRPr sz="600"/>
            </a:lvl7pPr>
            <a:lvl8pPr marL="2104999" indent="0">
              <a:buNone/>
              <a:defRPr sz="600"/>
            </a:lvl8pPr>
            <a:lvl9pPr marL="240583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41547-AD8C-4CEF-80E6-3ABB6F63E9E9}" type="datetime1">
              <a:rPr lang="en-US" smtClean="0"/>
              <a:t>11/4/2025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Wound Care/Common Equipments &amp; Emergency Procedures/Surgery/Ms.Sineka M/SNSCAHS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A9A5-2383-484A-9773-F61A878C5ED2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5575" y="4480567"/>
            <a:ext cx="7301443" cy="529449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5575" y="571923"/>
            <a:ext cx="7301443" cy="3840480"/>
          </a:xfrm>
        </p:spPr>
        <p:txBody>
          <a:bodyPr/>
          <a:lstStyle>
            <a:lvl1pPr marL="0" indent="0">
              <a:buNone/>
              <a:defRPr sz="2100"/>
            </a:lvl1pPr>
            <a:lvl2pPr marL="300832" indent="0">
              <a:buNone/>
              <a:defRPr sz="1900"/>
            </a:lvl2pPr>
            <a:lvl3pPr marL="601663" indent="0">
              <a:buNone/>
              <a:defRPr sz="1600"/>
            </a:lvl3pPr>
            <a:lvl4pPr marL="902084" indent="0">
              <a:buNone/>
              <a:defRPr sz="1300"/>
            </a:lvl4pPr>
            <a:lvl5pPr marL="1202915" indent="0">
              <a:buNone/>
              <a:defRPr sz="1300"/>
            </a:lvl5pPr>
            <a:lvl6pPr marL="1503747" indent="0">
              <a:buNone/>
              <a:defRPr sz="1300"/>
            </a:lvl6pPr>
            <a:lvl7pPr marL="1804578" indent="0">
              <a:buNone/>
              <a:defRPr sz="1300"/>
            </a:lvl7pPr>
            <a:lvl8pPr marL="2104999" indent="0">
              <a:buNone/>
              <a:defRPr sz="1300"/>
            </a:lvl8pPr>
            <a:lvl9pPr marL="2405830" indent="0">
              <a:buNone/>
              <a:defRPr sz="1300"/>
            </a:lvl9pPr>
          </a:lstStyle>
          <a:p>
            <a:r>
              <a:rPr lang="en-US"/>
              <a:t>Click icon to add picture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5575" y="5010015"/>
            <a:ext cx="7301443" cy="750711"/>
          </a:xfrm>
        </p:spPr>
        <p:txBody>
          <a:bodyPr/>
          <a:lstStyle>
            <a:lvl1pPr marL="0" indent="0">
              <a:buNone/>
              <a:defRPr sz="1000"/>
            </a:lvl1pPr>
            <a:lvl2pPr marL="300832" indent="0">
              <a:buNone/>
              <a:defRPr sz="800"/>
            </a:lvl2pPr>
            <a:lvl3pPr marL="601663" indent="0">
              <a:buNone/>
              <a:defRPr sz="700"/>
            </a:lvl3pPr>
            <a:lvl4pPr marL="902084" indent="0">
              <a:buNone/>
              <a:defRPr sz="600"/>
            </a:lvl4pPr>
            <a:lvl5pPr marL="1202915" indent="0">
              <a:buNone/>
              <a:defRPr sz="600"/>
            </a:lvl5pPr>
            <a:lvl6pPr marL="1503747" indent="0">
              <a:buNone/>
              <a:defRPr sz="600"/>
            </a:lvl6pPr>
            <a:lvl7pPr marL="1804578" indent="0">
              <a:buNone/>
              <a:defRPr sz="600"/>
            </a:lvl7pPr>
            <a:lvl8pPr marL="2104999" indent="0">
              <a:buNone/>
              <a:defRPr sz="600"/>
            </a:lvl8pPr>
            <a:lvl9pPr marL="240583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E5253-ED1F-47DA-AE00-4E811B210277}" type="datetime1">
              <a:rPr lang="en-US" smtClean="0"/>
              <a:t>11/4/2025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Wound Care/Common Equipments &amp; Emergency Procedures/Surgery/Ms.Sineka M/SNSCAHS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A9A5-2383-484A-9773-F61A878C5ED2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3F16-0669-4050-B8A0-70C8E2145B47}" type="datetime1">
              <a:rPr lang="en-US" smtClean="0"/>
              <a:t>11/4/2025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Wound Care/Common Equipments &amp; Emergency Procedures/Surgery/Ms.Sineka M/SNSCAHS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A9A5-2383-484A-9773-F61A878C5ED2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3861" y="256826"/>
            <a:ext cx="2737381" cy="54614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9" y="256826"/>
            <a:ext cx="8113888" cy="54614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12220-3F20-49B3-BB3D-1734C8C87014}" type="datetime1">
              <a:rPr lang="en-US" smtClean="0"/>
              <a:t>11/4/2025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Wound Care/Common Equipments &amp; Emergency Procedures/Surgery/Ms.Sineka M/SNSCAHS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A9A5-2383-484A-9773-F61A878C5ED2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330" y="4113114"/>
            <a:ext cx="10344309" cy="1271270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1330" y="2712939"/>
            <a:ext cx="10344309" cy="1400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8576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7112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568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9426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4280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9137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399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8849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BA419-AFEE-43E6-A102-0DA23AFABA1C}" type="datetime1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8010" y="5933507"/>
            <a:ext cx="3853762" cy="34078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Wound Care/Common Equipments &amp; Emergency Procedures/Surgery/Ms.Sineka M/SNSCAHS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491" y="1493524"/>
            <a:ext cx="5374985" cy="42242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5" y="1493524"/>
            <a:ext cx="5374985" cy="42242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4BAA5-5817-4935-B3E6-28B138677DA3}" type="datetime1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8010" y="5306238"/>
            <a:ext cx="3853762" cy="34078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Wound Care/Common Equipments &amp; Emergency Procedures/Surgery/Ms.Sineka M/SNSCAHS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817" y="1988400"/>
            <a:ext cx="10344150" cy="1372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625" y="3627121"/>
            <a:ext cx="8518526" cy="163576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0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1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02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02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03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04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05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06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A460-9D8A-481C-8CF4-952563F59A2C}" type="datetime1">
              <a:rPr lang="en-US" smtClean="0"/>
              <a:t>11/4/2025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Wound Care/Common Equipments &amp; Emergency Procedures/Surgery/Ms.Sineka M/SNSCAHS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DCC5-40D3-40AB-A4E2-1AE2A45DC8A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9B9D8-A5A2-407D-952C-034100D74B48}" type="datetime1">
              <a:rPr lang="en-US" smtClean="0"/>
              <a:t>11/4/2025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Wound Care/Common Equipments &amp; Emergency Procedures/Surgery/Ms.Sineka M/SNSCAHS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DCC5-40D3-40AB-A4E2-1AE2A45DC8A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415" y="4113111"/>
            <a:ext cx="10344150" cy="1271270"/>
          </a:xfrm>
        </p:spPr>
        <p:txBody>
          <a:bodyPr anchor="t"/>
          <a:lstStyle>
            <a:lvl1pPr algn="l">
              <a:defRPr sz="26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1415" y="2713427"/>
            <a:ext cx="10344150" cy="1399681"/>
          </a:xfrm>
        </p:spPr>
        <p:txBody>
          <a:bodyPr anchor="b"/>
          <a:lstStyle>
            <a:lvl1pPr marL="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1pPr>
            <a:lvl2pPr marL="3008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166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90249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20291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50374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80457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10541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40624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5CC26-9CDD-4809-B48D-C6FBC1E21A84}" type="datetime1">
              <a:rPr lang="en-US" smtClean="0"/>
              <a:t>11/4/2025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Wound Care/Common Equipments &amp; Emergency Procedures/Surgery/Ms.Sineka M/SNSCAHS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DCC5-40D3-40AB-A4E2-1AE2A45DC8A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1" y="1493520"/>
            <a:ext cx="5425107" cy="4224726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5071" y="1493520"/>
            <a:ext cx="5426163" cy="4224726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158CB-48CD-4A41-A937-3308E48EE1BD}" type="datetime1">
              <a:rPr lang="en-US" smtClean="0"/>
              <a:t>11/4/2025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Wound Care/Common Equipments &amp; Emergency Procedures/Surgery/Ms.Sineka M/SNSCAHS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DCC5-40D3-40AB-A4E2-1AE2A45DC8A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489" y="256327"/>
            <a:ext cx="10952798" cy="1066800"/>
          </a:xfrm>
          <a:prstGeom prst="rect">
            <a:avLst/>
          </a:prstGeom>
        </p:spPr>
        <p:txBody>
          <a:bodyPr vert="horz" lIns="97128" tIns="48565" rIns="97128" bIns="48565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489" y="1493524"/>
            <a:ext cx="10952798" cy="4224234"/>
          </a:xfrm>
          <a:prstGeom prst="rect">
            <a:avLst/>
          </a:prstGeom>
        </p:spPr>
        <p:txBody>
          <a:bodyPr vert="horz" lIns="97128" tIns="48565" rIns="97128" bIns="48565" rtlCol="0">
            <a:normAutofit/>
          </a:bodyPr>
          <a:lstStyle/>
          <a:p>
            <a:pPr lvl="0"/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1771" y="5949615"/>
            <a:ext cx="2839616" cy="340781"/>
          </a:xfrm>
          <a:prstGeom prst="rect">
            <a:avLst/>
          </a:prstGeom>
        </p:spPr>
        <p:txBody>
          <a:bodyPr vert="horz" lIns="97128" tIns="48565" rIns="97128" bIns="4856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A73DE-FC60-4BCB-B1BB-6E3DF33802B1}" type="datetime1">
              <a:rPr lang="en-US" smtClean="0"/>
              <a:t>11/4/2025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1673" y="5932609"/>
            <a:ext cx="2839616" cy="340781"/>
          </a:xfrm>
          <a:prstGeom prst="rect">
            <a:avLst/>
          </a:prstGeom>
        </p:spPr>
        <p:txBody>
          <a:bodyPr vert="horz" lIns="97128" tIns="48565" rIns="97128" bIns="4856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713" y="243274"/>
            <a:ext cx="1548757" cy="854333"/>
          </a:xfrm>
          <a:prstGeom prst="rect">
            <a:avLst/>
          </a:prstGeom>
        </p:spPr>
      </p:pic>
      <p:sp>
        <p:nvSpPr>
          <p:cNvPr id="9" name="Google Shape;99;p2"/>
          <p:cNvSpPr/>
          <p:nvPr/>
        </p:nvSpPr>
        <p:spPr>
          <a:xfrm>
            <a:off x="1918" y="0"/>
            <a:ext cx="10395949" cy="6400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0154" tIns="60154" rIns="60154" bIns="6015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15929" y="5949615"/>
            <a:ext cx="3853762" cy="340781"/>
          </a:xfrm>
          <a:prstGeom prst="rect">
            <a:avLst/>
          </a:prstGeom>
        </p:spPr>
        <p:txBody>
          <a:bodyPr vert="horz" lIns="97128" tIns="48565" rIns="97128" bIns="4856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Wound Care/Common Equipments &amp; Emergency Procedures/Surgery/Ms.Sineka M/SNSCAHS</a:t>
            </a:r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11268090" y="1275307"/>
            <a:ext cx="0" cy="50166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/>
  <p:txStyles>
    <p:titleStyle>
      <a:lvl1pPr algn="ctr" defTabSz="971127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71127" rtl="0" eaLnBrk="1" latinLnBrk="0" hangingPunct="1">
        <a:spcBef>
          <a:spcPct val="20000"/>
        </a:spcBef>
        <a:buFont typeface="Arial" panose="020B0604020202020204" pitchFamily="34" charset="0"/>
        <a:buNone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89066" indent="-303708" algn="l" defTabSz="971127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214011" indent="-242884" algn="l" defTabSz="971127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99780" indent="-242884" algn="l" defTabSz="97112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85549" indent="-242884" algn="l" defTabSz="97112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70907" indent="-242884" algn="l" defTabSz="97112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56676" indent="-242884" algn="l" defTabSz="97112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2445" indent="-242884" algn="l" defTabSz="97112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27803" indent="-242884" algn="l" defTabSz="97112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11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85769" algn="l" defTabSz="9711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71127" algn="l" defTabSz="9711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56896" algn="l" defTabSz="9711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2665" algn="l" defTabSz="9711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428023" algn="l" defTabSz="9711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13791" algn="l" defTabSz="9711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399560" algn="l" defTabSz="9711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18" algn="l" defTabSz="9711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544" y="256823"/>
            <a:ext cx="10952692" cy="1066800"/>
          </a:xfrm>
          <a:prstGeom prst="rect">
            <a:avLst/>
          </a:prstGeom>
        </p:spPr>
        <p:txBody>
          <a:bodyPr vert="horz" lIns="60159" tIns="30081" rIns="60159" bIns="30081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544" y="1493520"/>
            <a:ext cx="10952692" cy="4224726"/>
          </a:xfrm>
          <a:prstGeom prst="rect">
            <a:avLst/>
          </a:prstGeom>
        </p:spPr>
        <p:txBody>
          <a:bodyPr vert="horz" lIns="60159" tIns="30081" rIns="60159" bIns="3008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544" y="5932597"/>
            <a:ext cx="2839861" cy="340783"/>
          </a:xfrm>
          <a:prstGeom prst="rect">
            <a:avLst/>
          </a:prstGeom>
        </p:spPr>
        <p:txBody>
          <a:bodyPr vert="horz" lIns="60159" tIns="30081" rIns="60159" bIns="30081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2BBF9-ECAA-4A1D-AF45-36A92E3DD1FE}" type="datetime1">
              <a:rPr lang="en-US" smtClean="0"/>
              <a:t>11/4/2025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8368" y="5932597"/>
            <a:ext cx="3853041" cy="340783"/>
          </a:xfrm>
          <a:prstGeom prst="rect">
            <a:avLst/>
          </a:prstGeom>
        </p:spPr>
        <p:txBody>
          <a:bodyPr vert="horz" lIns="60159" tIns="30081" rIns="60159" bIns="30081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Wound Care/Common Equipments &amp; Emergency Procedures/Surgery/Ms.Sineka M/SNSCAHS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1376" y="5932597"/>
            <a:ext cx="2839861" cy="340783"/>
          </a:xfrm>
          <a:prstGeom prst="rect">
            <a:avLst/>
          </a:prstGeom>
        </p:spPr>
        <p:txBody>
          <a:bodyPr vert="horz" lIns="60159" tIns="30081" rIns="60159" bIns="30081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3DCC5-40D3-40AB-A4E2-1AE2A45DC8A7}" type="slidenum">
              <a:rPr lang="en-IN" smtClean="0"/>
              <a:t>‹#›</a:t>
            </a:fld>
            <a:endParaRPr lang="en-IN"/>
          </a:p>
        </p:txBody>
      </p:sp>
      <p:sp>
        <p:nvSpPr>
          <p:cNvPr id="7" name="Google Shape;99;p2"/>
          <p:cNvSpPr/>
          <p:nvPr/>
        </p:nvSpPr>
        <p:spPr>
          <a:xfrm>
            <a:off x="2" y="5756450"/>
            <a:ext cx="7221825" cy="6443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0150" tIns="60150" rIns="60150" bIns="60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688" y="153664"/>
            <a:ext cx="1540859" cy="8499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</p:sldLayoutIdLst>
  <p:hf hdr="0"/>
  <p:txStyles>
    <p:titleStyle>
      <a:lvl1pPr algn="ctr" defTabSz="601663" rtl="0" eaLnBrk="1" latinLnBrk="0" hangingPunct="1">
        <a:spcBef>
          <a:spcPct val="0"/>
        </a:spcBef>
        <a:buNone/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624" indent="-225624" algn="l" defTabSz="6016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88646" indent="-187814" algn="l" defTabSz="601663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52079" indent="-150416" algn="l" defTabSz="601663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2910" indent="-150416" algn="l" defTabSz="601663" rtl="0" eaLnBrk="1" latinLnBrk="0" hangingPunct="1">
        <a:spcBef>
          <a:spcPct val="20000"/>
        </a:spcBef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53742" indent="-150416" algn="l" defTabSz="601663" rtl="0" eaLnBrk="1" latinLnBrk="0" hangingPunct="1">
        <a:spcBef>
          <a:spcPct val="20000"/>
        </a:spcBef>
        <a:buFont typeface="Arial" panose="020B0604020202020204" pitchFamily="34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54573" indent="-150416" algn="l" defTabSz="601663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4994" indent="-150416" algn="l" defTabSz="601663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5825" indent="-150416" algn="l" defTabSz="601663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56657" indent="-150416" algn="l" defTabSz="601663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1663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0832" algn="l" defTabSz="601663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1663" algn="l" defTabSz="601663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02495" algn="l" defTabSz="601663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03326" algn="l" defTabSz="601663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04158" algn="l" defTabSz="601663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04989" algn="l" defTabSz="601663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05410" algn="l" defTabSz="601663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06241" algn="l" defTabSz="601663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544" y="256823"/>
            <a:ext cx="10952692" cy="1066800"/>
          </a:xfrm>
          <a:prstGeom prst="rect">
            <a:avLst/>
          </a:prstGeom>
        </p:spPr>
        <p:txBody>
          <a:bodyPr vert="horz" lIns="60155" tIns="30078" rIns="60155" bIns="3007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544" y="1493520"/>
            <a:ext cx="10952692" cy="4224726"/>
          </a:xfrm>
          <a:prstGeom prst="rect">
            <a:avLst/>
          </a:prstGeom>
        </p:spPr>
        <p:txBody>
          <a:bodyPr vert="horz" lIns="60155" tIns="30078" rIns="60155" bIns="300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544" y="5932599"/>
            <a:ext cx="2839861" cy="340783"/>
          </a:xfrm>
          <a:prstGeom prst="rect">
            <a:avLst/>
          </a:prstGeom>
        </p:spPr>
        <p:txBody>
          <a:bodyPr vert="horz" lIns="60155" tIns="30078" rIns="60155" bIns="30078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AF0BC-5922-44F1-AD5A-7925E8CB0A1A}" type="datetime1">
              <a:rPr lang="en-US" smtClean="0"/>
              <a:t>11/4/2025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8368" y="5932599"/>
            <a:ext cx="3853041" cy="340783"/>
          </a:xfrm>
          <a:prstGeom prst="rect">
            <a:avLst/>
          </a:prstGeom>
        </p:spPr>
        <p:txBody>
          <a:bodyPr vert="horz" lIns="60155" tIns="30078" rIns="60155" bIns="30078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Wound Care/Common Equipments &amp; Emergency Procedures/Surgery/Ms.Sineka M/SNSCAHS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1378" y="5932599"/>
            <a:ext cx="2839861" cy="340783"/>
          </a:xfrm>
          <a:prstGeom prst="rect">
            <a:avLst/>
          </a:prstGeom>
        </p:spPr>
        <p:txBody>
          <a:bodyPr vert="horz" lIns="60155" tIns="30078" rIns="60155" bIns="30078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FB06D-756F-451F-B1D3-59EEBA916DD8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hdr="0"/>
  <p:txStyles>
    <p:titleStyle>
      <a:lvl1pPr algn="ctr" defTabSz="601663" rtl="0" eaLnBrk="1" latinLnBrk="0" hangingPunct="1">
        <a:spcBef>
          <a:spcPct val="0"/>
        </a:spcBef>
        <a:buNone/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624" indent="-225624" algn="l" defTabSz="6016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88646" indent="-187814" algn="l" defTabSz="601663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52079" indent="-150416" algn="l" defTabSz="601663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2910" indent="-150416" algn="l" defTabSz="601663" rtl="0" eaLnBrk="1" latinLnBrk="0" hangingPunct="1">
        <a:spcBef>
          <a:spcPct val="20000"/>
        </a:spcBef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53331" indent="-150416" algn="l" defTabSz="601663" rtl="0" eaLnBrk="1" latinLnBrk="0" hangingPunct="1">
        <a:spcBef>
          <a:spcPct val="20000"/>
        </a:spcBef>
        <a:buFont typeface="Arial" panose="020B0604020202020204" pitchFamily="34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54162" indent="-150416" algn="l" defTabSz="601663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4994" indent="-150416" algn="l" defTabSz="601663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5825" indent="-150416" algn="l" defTabSz="601663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56657" indent="-150416" algn="l" defTabSz="601663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1663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0832" algn="l" defTabSz="601663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1663" algn="l" defTabSz="601663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02495" algn="l" defTabSz="601663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02915" algn="l" defTabSz="601663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03747" algn="l" defTabSz="601663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04578" algn="l" defTabSz="601663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05410" algn="l" defTabSz="601663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06241" algn="l" defTabSz="601663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544" y="256823"/>
            <a:ext cx="10952692" cy="1066800"/>
          </a:xfrm>
          <a:prstGeom prst="rect">
            <a:avLst/>
          </a:prstGeom>
        </p:spPr>
        <p:txBody>
          <a:bodyPr vert="horz" lIns="60151" tIns="30076" rIns="60151" bIns="30076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544" y="1493520"/>
            <a:ext cx="10952692" cy="4224726"/>
          </a:xfrm>
          <a:prstGeom prst="rect">
            <a:avLst/>
          </a:prstGeom>
        </p:spPr>
        <p:txBody>
          <a:bodyPr vert="horz" lIns="60151" tIns="30076" rIns="60151" bIns="3007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544" y="5932599"/>
            <a:ext cx="2839861" cy="340783"/>
          </a:xfrm>
          <a:prstGeom prst="rect">
            <a:avLst/>
          </a:prstGeom>
        </p:spPr>
        <p:txBody>
          <a:bodyPr vert="horz" lIns="60151" tIns="30076" rIns="60151" bIns="30076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03AD2-DBD0-46A1-81AB-B1D50F8FFE18}" type="datetime1">
              <a:rPr lang="en-US" smtClean="0"/>
              <a:t>11/4/2025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8368" y="5932599"/>
            <a:ext cx="3853041" cy="340783"/>
          </a:xfrm>
          <a:prstGeom prst="rect">
            <a:avLst/>
          </a:prstGeom>
        </p:spPr>
        <p:txBody>
          <a:bodyPr vert="horz" lIns="60151" tIns="30076" rIns="60151" bIns="30076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Wound Care/Common Equipments &amp; Emergency Procedures/Surgery/Ms.Sineka M/SNSCAHS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1379" y="5932599"/>
            <a:ext cx="2839861" cy="340783"/>
          </a:xfrm>
          <a:prstGeom prst="rect">
            <a:avLst/>
          </a:prstGeom>
        </p:spPr>
        <p:txBody>
          <a:bodyPr vert="horz" lIns="60151" tIns="30076" rIns="60151" bIns="30076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A9A5-2383-484A-9773-F61A878C5ED2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hdr="0"/>
  <p:txStyles>
    <p:titleStyle>
      <a:lvl1pPr algn="ctr" defTabSz="601663" rtl="0" eaLnBrk="1" latinLnBrk="0" hangingPunct="1">
        <a:spcBef>
          <a:spcPct val="0"/>
        </a:spcBef>
        <a:buNone/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624" indent="-225624" algn="l" defTabSz="6016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88646" indent="-187814" algn="l" defTabSz="601663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52079" indent="-150416" algn="l" defTabSz="601663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2499" indent="-150416" algn="l" defTabSz="601663" rtl="0" eaLnBrk="1" latinLnBrk="0" hangingPunct="1">
        <a:spcBef>
          <a:spcPct val="20000"/>
        </a:spcBef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53331" indent="-150416" algn="l" defTabSz="601663" rtl="0" eaLnBrk="1" latinLnBrk="0" hangingPunct="1">
        <a:spcBef>
          <a:spcPct val="20000"/>
        </a:spcBef>
        <a:buFont typeface="Arial" panose="020B0604020202020204" pitchFamily="34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54162" indent="-150416" algn="l" defTabSz="601663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4994" indent="-150416" algn="l" defTabSz="601663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5825" indent="-150416" algn="l" defTabSz="601663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56657" indent="-150416" algn="l" defTabSz="601663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1663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0832" algn="l" defTabSz="601663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1663" algn="l" defTabSz="601663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02084" algn="l" defTabSz="601663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02915" algn="l" defTabSz="601663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03747" algn="l" defTabSz="601663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04578" algn="l" defTabSz="601663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05410" algn="l" defTabSz="601663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06241" algn="l" defTabSz="601663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>
          <a:xfrm>
            <a:off x="639657" y="330603"/>
            <a:ext cx="9789583" cy="5427894"/>
          </a:xfrm>
          <a:prstGeom prst="rect">
            <a:avLst/>
          </a:prstGeom>
        </p:spPr>
        <p:txBody>
          <a:bodyPr wrap="square" lIns="59180" tIns="29590" rIns="59180" bIns="29590">
            <a:spAutoFit/>
          </a:bodyPr>
          <a:lstStyle/>
          <a:p>
            <a:pPr marL="317681" algn="ctr">
              <a:spcBef>
                <a:spcPts val="84"/>
              </a:spcBef>
            </a:pPr>
            <a:r>
              <a:rPr sz="2400" b="1" spc="10" dirty="0">
                <a:latin typeface="Cambria" panose="02040503050406030204"/>
                <a:cs typeface="Cambria" panose="02040503050406030204"/>
                <a:sym typeface="+mn-ea"/>
              </a:rPr>
              <a:t>SNS</a:t>
            </a:r>
            <a:r>
              <a:rPr sz="2400" b="1" spc="-3" dirty="0">
                <a:latin typeface="Cambria" panose="02040503050406030204"/>
                <a:cs typeface="Cambria" panose="02040503050406030204"/>
                <a:sym typeface="+mn-ea"/>
              </a:rPr>
              <a:t> </a:t>
            </a:r>
            <a:r>
              <a:rPr sz="2400" b="1" spc="6" dirty="0">
                <a:latin typeface="Cambria" panose="02040503050406030204"/>
                <a:cs typeface="Cambria" panose="02040503050406030204"/>
                <a:sym typeface="+mn-ea"/>
              </a:rPr>
              <a:t>COLLEGE</a:t>
            </a:r>
            <a:r>
              <a:rPr sz="2400" b="1" spc="-6" dirty="0">
                <a:latin typeface="Cambria" panose="02040503050406030204"/>
                <a:cs typeface="Cambria" panose="02040503050406030204"/>
                <a:sym typeface="+mn-ea"/>
              </a:rPr>
              <a:t> </a:t>
            </a:r>
            <a:r>
              <a:rPr sz="2400" b="1" spc="10" dirty="0">
                <a:latin typeface="Cambria" panose="02040503050406030204"/>
                <a:cs typeface="Cambria" panose="02040503050406030204"/>
                <a:sym typeface="+mn-ea"/>
              </a:rPr>
              <a:t>OF</a:t>
            </a:r>
            <a:r>
              <a:rPr sz="2400" b="1" spc="3" dirty="0">
                <a:latin typeface="Cambria" panose="02040503050406030204"/>
                <a:cs typeface="Cambria" panose="02040503050406030204"/>
                <a:sym typeface="+mn-ea"/>
              </a:rPr>
              <a:t> </a:t>
            </a:r>
            <a:r>
              <a:rPr sz="2400" b="1" spc="10" dirty="0">
                <a:latin typeface="Cambria" panose="02040503050406030204"/>
                <a:cs typeface="Cambria" panose="02040503050406030204"/>
                <a:sym typeface="+mn-ea"/>
              </a:rPr>
              <a:t>ALLIED</a:t>
            </a:r>
            <a:r>
              <a:rPr sz="2400" b="1" spc="-13" dirty="0">
                <a:latin typeface="Cambria" panose="02040503050406030204"/>
                <a:cs typeface="Cambria" panose="02040503050406030204"/>
                <a:sym typeface="+mn-ea"/>
              </a:rPr>
              <a:t> </a:t>
            </a:r>
            <a:r>
              <a:rPr sz="2400" b="1" spc="-19" dirty="0">
                <a:latin typeface="Cambria" panose="02040503050406030204"/>
                <a:cs typeface="Cambria" panose="02040503050406030204"/>
                <a:sym typeface="+mn-ea"/>
              </a:rPr>
              <a:t>HEALTH</a:t>
            </a:r>
            <a:r>
              <a:rPr sz="2400" b="1" spc="10" dirty="0">
                <a:latin typeface="Cambria" panose="02040503050406030204"/>
                <a:cs typeface="Cambria" panose="02040503050406030204"/>
                <a:sym typeface="+mn-ea"/>
              </a:rPr>
              <a:t> SCIENCE</a:t>
            </a:r>
            <a:endParaRPr sz="2400" b="1" spc="10" dirty="0">
              <a:latin typeface="Cambria" panose="02040503050406030204"/>
              <a:cs typeface="Cambria" panose="02040503050406030204"/>
            </a:endParaRPr>
          </a:p>
          <a:p>
            <a:pPr marL="317681" algn="ctr">
              <a:spcBef>
                <a:spcPts val="84"/>
              </a:spcBef>
            </a:pPr>
            <a:r>
              <a:rPr sz="2400" spc="6" dirty="0">
                <a:latin typeface="Cambria" panose="02040503050406030204"/>
                <a:cs typeface="Cambria" panose="02040503050406030204"/>
                <a:sym typeface="+mn-ea"/>
              </a:rPr>
              <a:t>Affiliated</a:t>
            </a:r>
            <a:r>
              <a:rPr sz="2400" spc="-10" dirty="0">
                <a:latin typeface="Cambria" panose="02040503050406030204"/>
                <a:cs typeface="Cambria" panose="02040503050406030204"/>
                <a:sym typeface="+mn-ea"/>
              </a:rPr>
              <a:t> </a:t>
            </a:r>
            <a:r>
              <a:rPr sz="2400" spc="3" dirty="0">
                <a:latin typeface="Cambria" panose="02040503050406030204"/>
                <a:cs typeface="Cambria" panose="02040503050406030204"/>
                <a:sym typeface="+mn-ea"/>
              </a:rPr>
              <a:t>to</a:t>
            </a:r>
            <a:r>
              <a:rPr sz="2400" spc="-6" dirty="0">
                <a:latin typeface="Cambria" panose="02040503050406030204"/>
                <a:cs typeface="Cambria" panose="02040503050406030204"/>
                <a:sym typeface="+mn-ea"/>
              </a:rPr>
              <a:t> </a:t>
            </a:r>
            <a:r>
              <a:rPr lang="en-IN" sz="2400" spc="-6" dirty="0">
                <a:latin typeface="Cambria" panose="02040503050406030204"/>
                <a:cs typeface="Cambria" panose="02040503050406030204"/>
                <a:sym typeface="+mn-ea"/>
              </a:rPr>
              <a:t>The Tamil Nadu </a:t>
            </a:r>
            <a:r>
              <a:rPr sz="2400" spc="6" dirty="0" err="1">
                <a:latin typeface="Cambria" panose="02040503050406030204"/>
                <a:cs typeface="Cambria" panose="02040503050406030204"/>
                <a:sym typeface="+mn-ea"/>
              </a:rPr>
              <a:t>Dr</a:t>
            </a:r>
            <a:r>
              <a:rPr lang="en-IN" sz="2400" spc="6" dirty="0">
                <a:latin typeface="Cambria" panose="02040503050406030204"/>
                <a:cs typeface="Cambria" panose="02040503050406030204"/>
                <a:sym typeface="+mn-ea"/>
              </a:rPr>
              <a:t>.</a:t>
            </a:r>
            <a:r>
              <a:rPr sz="2400" spc="-3" dirty="0">
                <a:latin typeface="Cambria" panose="02040503050406030204"/>
                <a:cs typeface="Cambria" panose="02040503050406030204"/>
                <a:sym typeface="+mn-ea"/>
              </a:rPr>
              <a:t> </a:t>
            </a:r>
            <a:r>
              <a:rPr sz="2400" spc="13" dirty="0">
                <a:latin typeface="Cambria" panose="02040503050406030204"/>
                <a:cs typeface="Cambria" panose="02040503050406030204"/>
                <a:sym typeface="+mn-ea"/>
              </a:rPr>
              <a:t>M</a:t>
            </a:r>
            <a:r>
              <a:rPr lang="en-IN" sz="2400" spc="13" dirty="0">
                <a:latin typeface="Cambria" panose="02040503050406030204"/>
                <a:cs typeface="Cambria" panose="02040503050406030204"/>
                <a:sym typeface="+mn-ea"/>
              </a:rPr>
              <a:t>.</a:t>
            </a:r>
            <a:r>
              <a:rPr sz="2400" spc="13" dirty="0">
                <a:latin typeface="Cambria" panose="02040503050406030204"/>
                <a:cs typeface="Cambria" panose="02040503050406030204"/>
                <a:sym typeface="+mn-ea"/>
              </a:rPr>
              <a:t>G</a:t>
            </a:r>
            <a:r>
              <a:rPr lang="en-IN" sz="2400" spc="13" dirty="0">
                <a:latin typeface="Cambria" panose="02040503050406030204"/>
                <a:cs typeface="Cambria" panose="02040503050406030204"/>
                <a:sym typeface="+mn-ea"/>
              </a:rPr>
              <a:t>.</a:t>
            </a:r>
            <a:r>
              <a:rPr sz="2400" spc="13" dirty="0">
                <a:latin typeface="Cambria" panose="02040503050406030204"/>
                <a:cs typeface="Cambria" panose="02040503050406030204"/>
                <a:sym typeface="+mn-ea"/>
              </a:rPr>
              <a:t>R</a:t>
            </a:r>
            <a:r>
              <a:rPr sz="2400" spc="-6" dirty="0">
                <a:latin typeface="Cambria" panose="02040503050406030204"/>
                <a:cs typeface="Cambria" panose="02040503050406030204"/>
                <a:sym typeface="+mn-ea"/>
              </a:rPr>
              <a:t> </a:t>
            </a:r>
            <a:r>
              <a:rPr sz="2400" spc="10" dirty="0">
                <a:latin typeface="Cambria" panose="02040503050406030204"/>
                <a:cs typeface="Cambria" panose="02040503050406030204"/>
                <a:sym typeface="+mn-ea"/>
              </a:rPr>
              <a:t>Medical</a:t>
            </a:r>
            <a:r>
              <a:rPr sz="2400" dirty="0">
                <a:latin typeface="Cambria" panose="02040503050406030204"/>
                <a:cs typeface="Cambria" panose="02040503050406030204"/>
                <a:sym typeface="+mn-ea"/>
              </a:rPr>
              <a:t> </a:t>
            </a:r>
            <a:r>
              <a:rPr sz="2400" spc="-10" dirty="0">
                <a:latin typeface="Cambria" panose="02040503050406030204"/>
                <a:cs typeface="Cambria" panose="02040503050406030204"/>
                <a:sym typeface="+mn-ea"/>
              </a:rPr>
              <a:t>University, </a:t>
            </a:r>
            <a:r>
              <a:rPr sz="2400" spc="6" dirty="0">
                <a:latin typeface="Cambria" panose="02040503050406030204"/>
                <a:cs typeface="Cambria" panose="02040503050406030204"/>
                <a:sym typeface="+mn-ea"/>
              </a:rPr>
              <a:t>Chennai</a:t>
            </a:r>
          </a:p>
          <a:p>
            <a:pPr marL="36000" algn="ctr">
              <a:lnSpc>
                <a:spcPct val="250000"/>
              </a:lnSpc>
              <a:spcBef>
                <a:spcPts val="3"/>
              </a:spcBef>
            </a:pPr>
            <a:r>
              <a:rPr sz="2400" b="1" spc="-19" dirty="0">
                <a:latin typeface="Cambria" panose="02040503050406030204"/>
                <a:cs typeface="Cambria" panose="02040503050406030204"/>
                <a:sym typeface="+mn-ea"/>
              </a:rPr>
              <a:t>DEPARTMENT</a:t>
            </a:r>
            <a:r>
              <a:rPr lang="en-IN" sz="2400" b="1" spc="-19" dirty="0">
                <a:latin typeface="Cambria" panose="02040503050406030204"/>
                <a:cs typeface="Cambria" panose="02040503050406030204"/>
                <a:sym typeface="+mn-ea"/>
              </a:rPr>
              <a:t> OF</a:t>
            </a:r>
            <a:r>
              <a:rPr sz="2400" b="1" spc="-19" dirty="0">
                <a:latin typeface="Cambria" panose="02040503050406030204"/>
                <a:cs typeface="Cambria" panose="02040503050406030204"/>
                <a:sym typeface="+mn-ea"/>
              </a:rPr>
              <a:t> </a:t>
            </a:r>
            <a:r>
              <a:rPr lang="en-IN" sz="2400" b="1" spc="-19" dirty="0">
                <a:latin typeface="Cambria" panose="02040503050406030204"/>
                <a:cs typeface="Cambria" panose="02040503050406030204"/>
                <a:sym typeface="+mn-ea"/>
              </a:rPr>
              <a:t>PHYSICIAN ASSISTANT</a:t>
            </a:r>
          </a:p>
          <a:p>
            <a:pPr marL="36000" algn="ctr">
              <a:lnSpc>
                <a:spcPct val="250000"/>
              </a:lnSpc>
              <a:spcBef>
                <a:spcPts val="6"/>
              </a:spcBef>
            </a:pPr>
            <a:r>
              <a:rPr sz="2400" b="1" spc="-3" dirty="0">
                <a:latin typeface="Cambria" panose="02040503050406030204"/>
                <a:cs typeface="Cambria" panose="02040503050406030204"/>
                <a:sym typeface="+mn-ea"/>
              </a:rPr>
              <a:t>COURSE</a:t>
            </a:r>
            <a:r>
              <a:rPr sz="2400" b="1" spc="-39" dirty="0">
                <a:latin typeface="Cambria" panose="02040503050406030204"/>
                <a:cs typeface="Cambria" panose="02040503050406030204"/>
                <a:sym typeface="+mn-ea"/>
              </a:rPr>
              <a:t> </a:t>
            </a:r>
            <a:r>
              <a:rPr sz="2400" b="1" spc="-3" dirty="0">
                <a:latin typeface="Cambria" panose="02040503050406030204"/>
                <a:cs typeface="Cambria" panose="02040503050406030204"/>
                <a:sym typeface="+mn-ea"/>
              </a:rPr>
              <a:t>NAME</a:t>
            </a:r>
            <a:r>
              <a:rPr lang="en-IN" sz="2400" b="1" spc="-3" dirty="0">
                <a:latin typeface="Cambria" panose="02040503050406030204"/>
                <a:cs typeface="Cambria" panose="02040503050406030204"/>
                <a:sym typeface="+mn-ea"/>
              </a:rPr>
              <a:t> </a:t>
            </a:r>
            <a:r>
              <a:rPr sz="2400" b="1" spc="-3" dirty="0">
                <a:latin typeface="Cambria" panose="02040503050406030204"/>
                <a:cs typeface="Cambria" panose="02040503050406030204"/>
                <a:sym typeface="+mn-ea"/>
              </a:rPr>
              <a:t>:</a:t>
            </a:r>
            <a:r>
              <a:rPr lang="en-US" sz="2400" b="1" spc="-3" dirty="0">
                <a:latin typeface="Cambria" panose="02040503050406030204"/>
                <a:cs typeface="Cambria" panose="02040503050406030204"/>
                <a:sym typeface="+mn-ea"/>
              </a:rPr>
              <a:t>OBSTETRICS &amp;GYNECOLOGY </a:t>
            </a:r>
            <a:r>
              <a:rPr sz="2400" b="1" spc="-10" dirty="0">
                <a:latin typeface="Cambria" panose="02040503050406030204"/>
                <a:cs typeface="Cambria" panose="02040503050406030204"/>
                <a:sym typeface="+mn-ea"/>
              </a:rPr>
              <a:t> </a:t>
            </a:r>
            <a:endParaRPr lang="en-US" sz="2400" b="1" spc="-10" dirty="0">
              <a:latin typeface="Cambria" panose="02040503050406030204"/>
              <a:cs typeface="Cambria" panose="02040503050406030204"/>
              <a:sym typeface="+mn-ea"/>
            </a:endParaRPr>
          </a:p>
          <a:p>
            <a:pPr marL="36000" algn="ctr">
              <a:lnSpc>
                <a:spcPct val="250000"/>
              </a:lnSpc>
              <a:spcBef>
                <a:spcPts val="6"/>
              </a:spcBef>
            </a:pPr>
            <a:r>
              <a:rPr sz="2400" b="1" dirty="0">
                <a:latin typeface="Cambria" panose="02040503050406030204"/>
                <a:cs typeface="Cambria" panose="02040503050406030204"/>
                <a:sym typeface="+mn-ea"/>
              </a:rPr>
              <a:t>U</a:t>
            </a:r>
            <a:r>
              <a:rPr lang="en-IN" sz="2400" b="1" dirty="0">
                <a:latin typeface="Cambria" panose="02040503050406030204"/>
                <a:cs typeface="Cambria" panose="02040503050406030204"/>
                <a:sym typeface="+mn-ea"/>
              </a:rPr>
              <a:t>NIT </a:t>
            </a:r>
            <a:r>
              <a:rPr sz="2400" b="1" dirty="0" smtClean="0">
                <a:latin typeface="Cambria" panose="02040503050406030204"/>
                <a:cs typeface="Cambria" panose="02040503050406030204"/>
                <a:sym typeface="+mn-ea"/>
              </a:rPr>
              <a:t>:</a:t>
            </a:r>
            <a:r>
              <a:rPr lang="en-US" sz="2400" b="1" dirty="0" smtClean="0">
                <a:latin typeface="Cambria" panose="02040503050406030204"/>
                <a:cs typeface="Cambria" panose="02040503050406030204"/>
                <a:sym typeface="+mn-ea"/>
              </a:rPr>
              <a:t>1</a:t>
            </a:r>
            <a:endParaRPr lang="en-US" sz="2400" b="1" spc="-19" dirty="0">
              <a:latin typeface="Cambria" panose="02040503050406030204"/>
              <a:cs typeface="Cambria" panose="02040503050406030204"/>
              <a:sym typeface="+mn-ea"/>
            </a:endParaRPr>
          </a:p>
          <a:p>
            <a:pPr marL="36000" algn="ctr">
              <a:lnSpc>
                <a:spcPct val="250000"/>
              </a:lnSpc>
              <a:spcBef>
                <a:spcPts val="6"/>
              </a:spcBef>
            </a:pPr>
            <a:r>
              <a:rPr sz="2400" b="1" spc="-16" dirty="0">
                <a:latin typeface="Cambria" panose="02040503050406030204"/>
                <a:cs typeface="Cambria" panose="02040503050406030204"/>
                <a:sym typeface="+mn-ea"/>
              </a:rPr>
              <a:t>T</a:t>
            </a:r>
            <a:r>
              <a:rPr lang="en-IN" sz="2400" b="1" spc="-16" dirty="0">
                <a:latin typeface="Cambria" panose="02040503050406030204"/>
                <a:cs typeface="Cambria" panose="02040503050406030204"/>
                <a:sym typeface="+mn-ea"/>
              </a:rPr>
              <a:t>OPIC : </a:t>
            </a:r>
            <a:r>
              <a:rPr lang="en-IN" sz="2400" b="1" spc="-16" dirty="0" smtClean="0">
                <a:latin typeface="Cambria" panose="02040503050406030204"/>
                <a:cs typeface="Cambria" panose="02040503050406030204"/>
                <a:sym typeface="+mn-ea"/>
              </a:rPr>
              <a:t>FETAL SKULL</a:t>
            </a:r>
          </a:p>
          <a:p>
            <a:pPr marL="36000" algn="ctr">
              <a:lnSpc>
                <a:spcPct val="250000"/>
              </a:lnSpc>
              <a:spcBef>
                <a:spcPts val="6"/>
              </a:spcBef>
            </a:pPr>
            <a:r>
              <a:rPr lang="en-IN" altLang="en-US" sz="2400" b="1" spc="-16" dirty="0">
                <a:latin typeface="Cambria" panose="02040503050406030204"/>
                <a:cs typeface="Cambria" panose="02040503050406030204"/>
                <a:sym typeface="+mn-ea"/>
              </a:rPr>
              <a:t> </a:t>
            </a:r>
            <a:r>
              <a:rPr lang="en-IN" altLang="en-US" sz="2400" b="1" spc="-16" dirty="0" smtClean="0">
                <a:latin typeface="Cambria" panose="02040503050406030204"/>
                <a:cs typeface="Cambria" panose="02040503050406030204"/>
                <a:sym typeface="+mn-ea"/>
              </a:rPr>
              <a:t>             </a:t>
            </a:r>
            <a:r>
              <a:rPr lang="en-IN" altLang="en-US" sz="2400" b="1" spc="-16" dirty="0" smtClean="0">
                <a:latin typeface="Cambria" panose="02040503050406030204"/>
                <a:cs typeface="Cambria" panose="02040503050406030204"/>
                <a:sym typeface="+mn-ea"/>
              </a:rPr>
              <a:t>FACULTY </a:t>
            </a:r>
            <a:r>
              <a:rPr lang="en-IN" altLang="en-US" sz="2400" b="1" spc="-16" dirty="0">
                <a:latin typeface="Cambria" panose="02040503050406030204"/>
                <a:cs typeface="Cambria" panose="02040503050406030204"/>
                <a:sym typeface="+mn-ea"/>
              </a:rPr>
              <a:t>NAME : </a:t>
            </a:r>
            <a:r>
              <a:rPr lang="en-IN" altLang="en-US" sz="2400" b="1" spc="-16" dirty="0" err="1">
                <a:latin typeface="Cambria" panose="02040503050406030204"/>
                <a:cs typeface="Cambria" panose="02040503050406030204"/>
                <a:sym typeface="+mn-ea"/>
              </a:rPr>
              <a:t>Ms.</a:t>
            </a:r>
            <a:r>
              <a:rPr lang="en-IN" altLang="en-US" sz="2400" b="1" spc="-16" dirty="0">
                <a:latin typeface="Cambria" panose="02040503050406030204"/>
                <a:cs typeface="Cambria" panose="02040503050406030204"/>
                <a:sym typeface="+mn-ea"/>
              </a:rPr>
              <a:t> SUMATHY. R</a:t>
            </a:r>
            <a:endParaRPr lang="en-US" altLang="en-US" sz="2400" b="1" spc="-16" dirty="0">
              <a:latin typeface="Cambria" panose="02040503050406030204"/>
              <a:cs typeface="Cambria" panose="02040503050406030204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8544" y="5932597"/>
            <a:ext cx="1742543" cy="340783"/>
          </a:xfrm>
        </p:spPr>
        <p:txBody>
          <a:bodyPr/>
          <a:lstStyle/>
          <a:p>
            <a:r>
              <a:rPr lang="en-US" sz="1400" b="1" dirty="0"/>
              <a:t>04/11/2025</a:t>
            </a:r>
            <a:endParaRPr lang="en-IN" sz="1400" b="1" dirty="0"/>
          </a:p>
          <a:p>
            <a:endParaRPr lang="en-IN" sz="130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21377" y="5863914"/>
            <a:ext cx="2839861" cy="409467"/>
          </a:xfrm>
        </p:spPr>
        <p:txBody>
          <a:bodyPr/>
          <a:lstStyle/>
          <a:p>
            <a:r>
              <a:rPr lang="en-IN" sz="1300" dirty="0">
                <a:solidFill>
                  <a:schemeClr val="tx1"/>
                </a:solidFill>
              </a:rPr>
              <a:t>2/15</a:t>
            </a:r>
          </a:p>
        </p:txBody>
      </p:sp>
      <p:sp>
        <p:nvSpPr>
          <p:cNvPr id="8" name="AutoShape 2" descr="3D Anatomy Platform | Complete Anatomy | Elsevier"/>
          <p:cNvSpPr>
            <a:spLocks noChangeAspect="1" noChangeArrowheads="1"/>
          </p:cNvSpPr>
          <p:nvPr/>
        </p:nvSpPr>
        <p:spPr bwMode="auto">
          <a:xfrm>
            <a:off x="103717" y="-88589"/>
            <a:ext cx="203200" cy="18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9180" tIns="29590" rIns="59180" bIns="2959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" name="AutoShape 4" descr="Complete Anatomy - Human Anatomy"/>
          <p:cNvSpPr>
            <a:spLocks noChangeAspect="1" noChangeArrowheads="1"/>
          </p:cNvSpPr>
          <p:nvPr/>
        </p:nvSpPr>
        <p:spPr bwMode="auto">
          <a:xfrm>
            <a:off x="205317" y="4867"/>
            <a:ext cx="203200" cy="18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9180" tIns="29590" rIns="59180" bIns="2959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" name="AutoShape 6" descr="Complete Anatomy - Human Anatomy"/>
          <p:cNvSpPr>
            <a:spLocks noChangeAspect="1" noChangeArrowheads="1"/>
          </p:cNvSpPr>
          <p:nvPr/>
        </p:nvSpPr>
        <p:spPr bwMode="auto">
          <a:xfrm>
            <a:off x="306917" y="98324"/>
            <a:ext cx="203200" cy="18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9180" tIns="29590" rIns="59180" bIns="2959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08287" y="5943600"/>
            <a:ext cx="3886200" cy="327098"/>
          </a:xfrm>
        </p:spPr>
        <p:txBody>
          <a:bodyPr/>
          <a:lstStyle/>
          <a:p>
            <a:r>
              <a:rPr lang="en-US" sz="1400" b="1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</a:rPr>
              <a:t>Fetal Skull /Obstetrics /</a:t>
            </a:r>
            <a:r>
              <a:rPr lang="en-US" sz="1400" b="1" dirty="0" err="1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</a:rPr>
              <a:t>Ms.Sumathy</a:t>
            </a:r>
            <a:r>
              <a:rPr lang="en-US" sz="1400" b="1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</a:rPr>
              <a:t> .K</a:t>
            </a:r>
            <a:endParaRPr lang="en-IN" sz="1400" b="1" dirty="0">
              <a:solidFill>
                <a:schemeClr val="tx1"/>
              </a:solidFill>
              <a:latin typeface="Cambria" panose="02040503050406030204" charset="0"/>
              <a:cs typeface="Cambria" panose="02040503050406030204" charset="0"/>
            </a:endParaRPr>
          </a:p>
          <a:p>
            <a:endParaRPr lang="en-IN" sz="1300" dirty="0">
              <a:solidFill>
                <a:schemeClr val="tx1"/>
              </a:solidFill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2" name="AutoShape 2" descr="IV Fluid Types for Nursing Students: Hypotonic, Hypertonic, Isotonic, Colloids Wall Poster product image (1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" name="AutoShape 4" descr="IV Fluid Types for Nursing Students: Hypotonic, Hypertonic, Isotonic, Colloids Wall Poster product image (1)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82439" y="1088948"/>
            <a:ext cx="6771533" cy="462605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IN" sz="2800" dirty="0" smtClean="0"/>
              <a:t>Sagittal </a:t>
            </a:r>
            <a:r>
              <a:rPr lang="en-IN" sz="2800" dirty="0"/>
              <a:t>→ between 2 </a:t>
            </a:r>
            <a:r>
              <a:rPr lang="en-IN" sz="2800" dirty="0" smtClean="0"/>
              <a:t>parietals</a:t>
            </a:r>
          </a:p>
          <a:p>
            <a:pPr algn="just">
              <a:lnSpc>
                <a:spcPct val="150000"/>
              </a:lnSpc>
            </a:pPr>
            <a:endParaRPr lang="en-IN" sz="2800" dirty="0"/>
          </a:p>
          <a:p>
            <a:pPr algn="just">
              <a:lnSpc>
                <a:spcPct val="150000"/>
              </a:lnSpc>
            </a:pPr>
            <a:r>
              <a:rPr lang="en-IN" sz="2800" dirty="0" smtClean="0"/>
              <a:t> Frontal → between 2 Frontal bones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IN" sz="2800" dirty="0" smtClean="0"/>
              <a:t> </a:t>
            </a:r>
            <a:endParaRPr lang="en-IN" sz="2800" dirty="0"/>
          </a:p>
          <a:p>
            <a:r>
              <a:rPr lang="en-IN" sz="2800" dirty="0"/>
              <a:t>Coronal → frontal </a:t>
            </a:r>
            <a:r>
              <a:rPr lang="en-IN" sz="2800" dirty="0" smtClean="0"/>
              <a:t>↔ parietals</a:t>
            </a:r>
          </a:p>
          <a:p>
            <a:pPr marL="0" indent="0">
              <a:buNone/>
            </a:pPr>
            <a:endParaRPr lang="en-IN" sz="2800" dirty="0" smtClean="0"/>
          </a:p>
          <a:p>
            <a:r>
              <a:rPr lang="en-IN" sz="2800" dirty="0"/>
              <a:t>Lambdoid → occipital ↔ parietals</a:t>
            </a:r>
          </a:p>
          <a:p>
            <a:endParaRPr lang="en-IN" sz="2800" dirty="0">
              <a:effectLst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8544" y="256823"/>
            <a:ext cx="10952692" cy="1066800"/>
          </a:xfrm>
        </p:spPr>
        <p:txBody>
          <a:bodyPr>
            <a:normAutofit/>
          </a:bodyPr>
          <a:lstStyle/>
          <a:p>
            <a:r>
              <a:rPr lang="en-IN" sz="3600" b="1" dirty="0" smtClean="0"/>
              <a:t>SUTURES (FIBROUS JOINTS)</a:t>
            </a:r>
            <a:endParaRPr lang="en-IN" sz="3600" b="1" dirty="0"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3499" y="1673628"/>
            <a:ext cx="4714349" cy="345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51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087" y="256823"/>
            <a:ext cx="7086600" cy="505177"/>
          </a:xfrm>
        </p:spPr>
        <p:txBody>
          <a:bodyPr>
            <a:noAutofit/>
          </a:bodyPr>
          <a:lstStyle/>
          <a:p>
            <a:r>
              <a:rPr lang="en-IN" sz="4000" b="1" dirty="0" smtClean="0"/>
              <a:t/>
            </a:r>
            <a:br>
              <a:rPr lang="en-IN" sz="4000" b="1" dirty="0" smtClean="0"/>
            </a:br>
            <a:r>
              <a:rPr lang="en-IN" sz="4000" b="1" dirty="0" smtClean="0"/>
              <a:t>FONTANELLES</a:t>
            </a:r>
            <a:r>
              <a:rPr lang="en-IN" sz="4000" b="1" dirty="0"/>
              <a:t/>
            </a:r>
            <a:br>
              <a:rPr lang="en-IN" sz="4000" b="1" dirty="0"/>
            </a:br>
            <a:endParaRPr lang="en-IN" sz="40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dirty="0"/>
              <a:t>04/11/2025</a:t>
            </a:r>
            <a:endParaRPr lang="en-IN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b="1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</a:rPr>
              <a:t>Fetal Skull /Obstetrics /</a:t>
            </a:r>
            <a:r>
              <a:rPr lang="en-US" sz="1000" b="1" dirty="0" err="1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</a:rPr>
              <a:t>Ms.Sumathy</a:t>
            </a:r>
            <a:r>
              <a:rPr lang="en-US" sz="1000" b="1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</a:rPr>
              <a:t> .K</a:t>
            </a:r>
            <a:endParaRPr lang="en-IN" sz="1000" b="1" dirty="0">
              <a:solidFill>
                <a:schemeClr val="tx1"/>
              </a:solidFill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DCC5-40D3-40AB-A4E2-1AE2A45DC8A7}" type="slidenum">
              <a:rPr lang="en-IN" smtClean="0"/>
              <a:t>11</a:t>
            </a:fld>
            <a:endParaRPr lang="en-IN"/>
          </a:p>
        </p:txBody>
      </p:sp>
      <p:sp>
        <p:nvSpPr>
          <p:cNvPr id="6" name="TextBox 5"/>
          <p:cNvSpPr txBox="1"/>
          <p:nvPr/>
        </p:nvSpPr>
        <p:spPr>
          <a:xfrm>
            <a:off x="827087" y="1297713"/>
            <a:ext cx="580174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</a:t>
            </a:r>
            <a:r>
              <a:rPr lang="en-US" sz="2400" dirty="0" smtClean="0"/>
              <a:t>ontanelles </a:t>
            </a:r>
            <a:r>
              <a:rPr lang="en-US" sz="2400" dirty="0"/>
              <a:t>are soft membranous gaps or sutures between the cranial bones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IN" sz="2400" b="1" dirty="0"/>
              <a:t>Anterior </a:t>
            </a:r>
            <a:r>
              <a:rPr lang="en-IN" sz="2400" b="1" dirty="0" err="1"/>
              <a:t>Fontanelle</a:t>
            </a:r>
            <a:r>
              <a:rPr lang="en-IN" sz="2400" b="1" dirty="0"/>
              <a:t> </a:t>
            </a:r>
          </a:p>
          <a:p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located between two frontal and two parietal </a:t>
            </a:r>
            <a:r>
              <a:rPr lang="en-US" sz="2400" dirty="0" smtClean="0"/>
              <a:t>bones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sz="2400" dirty="0" smtClean="0"/>
              <a:t>Diamond</a:t>
            </a:r>
            <a:r>
              <a:rPr lang="en-IN" sz="2400" dirty="0"/>
              <a:t> </a:t>
            </a:r>
            <a:r>
              <a:rPr lang="en-IN" sz="2400" dirty="0" smtClean="0"/>
              <a:t>shaped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situated between the coronal and the sagittal suture</a:t>
            </a:r>
            <a:r>
              <a:rPr lang="en-US" sz="24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sz="2400" dirty="0"/>
              <a:t>18 </a:t>
            </a:r>
            <a:r>
              <a:rPr lang="en-IN" sz="2400" dirty="0" smtClean="0"/>
              <a:t>months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Also called as </a:t>
            </a:r>
            <a:r>
              <a:rPr lang="en-US" sz="2400" dirty="0" smtClean="0">
                <a:solidFill>
                  <a:srgbClr val="00B050"/>
                </a:solidFill>
              </a:rPr>
              <a:t>BREGMA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51932" t="-10000" r="541" b="10000"/>
          <a:stretch/>
        </p:blipFill>
        <p:spPr>
          <a:xfrm>
            <a:off x="7761287" y="1949372"/>
            <a:ext cx="2928937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892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17488" y="5932597"/>
            <a:ext cx="2362199" cy="340783"/>
          </a:xfrm>
        </p:spPr>
        <p:txBody>
          <a:bodyPr/>
          <a:lstStyle/>
          <a:p>
            <a:r>
              <a:rPr lang="en-US" b="1" dirty="0"/>
              <a:t>04/11/2025</a:t>
            </a:r>
            <a:endParaRPr lang="en-IN" b="1" dirty="0"/>
          </a:p>
          <a:p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07452" y="5914400"/>
            <a:ext cx="3853041" cy="340783"/>
          </a:xfrm>
        </p:spPr>
        <p:txBody>
          <a:bodyPr/>
          <a:lstStyle/>
          <a:p>
            <a:r>
              <a:rPr lang="en-US" sz="1000" b="1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</a:rPr>
              <a:t>Fetal Skull /Obstetrics /</a:t>
            </a:r>
            <a:r>
              <a:rPr lang="en-US" sz="1000" b="1" dirty="0" err="1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</a:rPr>
              <a:t>Ms.Sumathy</a:t>
            </a:r>
            <a:r>
              <a:rPr lang="en-US" sz="1000" b="1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</a:rPr>
              <a:t> .K</a:t>
            </a:r>
            <a:endParaRPr lang="en-IN" sz="1000" b="1" dirty="0">
              <a:solidFill>
                <a:schemeClr val="tx1"/>
              </a:solidFill>
              <a:latin typeface="Cambria" panose="02040503050406030204" charset="0"/>
              <a:cs typeface="Cambria" panose="02040503050406030204" charset="0"/>
            </a:endParaRPr>
          </a:p>
          <a:p>
            <a:endParaRPr lang="en-IN" sz="1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DCC5-40D3-40AB-A4E2-1AE2A45DC8A7}" type="slidenum">
              <a:rPr lang="en-IN" smtClean="0"/>
              <a:t>12</a:t>
            </a:fld>
            <a:endParaRPr lang="en-IN"/>
          </a:p>
        </p:txBody>
      </p:sp>
      <p:sp>
        <p:nvSpPr>
          <p:cNvPr id="6" name="TextBox 5"/>
          <p:cNvSpPr txBox="1"/>
          <p:nvPr/>
        </p:nvSpPr>
        <p:spPr>
          <a:xfrm>
            <a:off x="620177" y="1295400"/>
            <a:ext cx="698871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Posterior </a:t>
            </a:r>
            <a:r>
              <a:rPr lang="en-IN" b="1" dirty="0" err="1" smtClean="0">
                <a:solidFill>
                  <a:srgbClr val="FF0000"/>
                </a:solidFill>
              </a:rPr>
              <a:t>Fontanelle</a:t>
            </a:r>
            <a:endParaRPr lang="en-IN" b="1" dirty="0" smtClean="0">
              <a:solidFill>
                <a:srgbClr val="FF0000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/>
              <a:t>located at the junction of the sagittal suture and the </a:t>
            </a:r>
            <a:r>
              <a:rPr lang="en-US" sz="2800" dirty="0" err="1"/>
              <a:t>lambdoid</a:t>
            </a:r>
            <a:r>
              <a:rPr lang="en-US" sz="2800" dirty="0"/>
              <a:t> </a:t>
            </a:r>
            <a:r>
              <a:rPr lang="en-US" sz="2800" dirty="0" smtClean="0"/>
              <a:t>suture</a:t>
            </a:r>
            <a:endParaRPr lang="en-US" sz="28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/>
              <a:t> </a:t>
            </a:r>
            <a:r>
              <a:rPr lang="en-US" sz="2800" dirty="0" smtClean="0"/>
              <a:t> </a:t>
            </a:r>
            <a:r>
              <a:rPr lang="en-IN" sz="2800" dirty="0" smtClean="0"/>
              <a:t>Triangular Shape</a:t>
            </a:r>
            <a:endParaRPr lang="en-US" sz="2800" dirty="0" smtClean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 smtClean="0"/>
              <a:t> The </a:t>
            </a:r>
            <a:r>
              <a:rPr lang="en-US" sz="2800" dirty="0"/>
              <a:t>posterior fontanelle ossifies (closes) within 6-8 weeks after birth</a:t>
            </a:r>
            <a:r>
              <a:rPr lang="en-US" sz="2800" dirty="0" smtClean="0"/>
              <a:t>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b="1" dirty="0" smtClean="0"/>
              <a:t>  Also called </a:t>
            </a:r>
            <a:r>
              <a:rPr lang="en-US" sz="2800" b="1" dirty="0" smtClean="0">
                <a:solidFill>
                  <a:srgbClr val="00B050"/>
                </a:solidFill>
              </a:rPr>
              <a:t>- LAMBDA</a:t>
            </a:r>
            <a:endParaRPr lang="en-IN" sz="28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55886" y="492015"/>
            <a:ext cx="41148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          </a:t>
            </a:r>
            <a:r>
              <a:rPr lang="en-IN" sz="3200" dirty="0" smtClean="0"/>
              <a:t>FONTANELLES</a:t>
            </a:r>
            <a:r>
              <a:rPr lang="en-IN" sz="3200" dirty="0"/>
              <a:t/>
            </a:r>
            <a:br>
              <a:rPr lang="en-IN" sz="3200" dirty="0"/>
            </a:br>
            <a:endParaRPr lang="en-IN" sz="3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b="6119"/>
          <a:stretch/>
        </p:blipFill>
        <p:spPr>
          <a:xfrm>
            <a:off x="7837487" y="1521657"/>
            <a:ext cx="3276600" cy="384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068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8087" y="256823"/>
            <a:ext cx="8305800" cy="10668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REGIONS OF THE FETAL SKULL </a:t>
            </a:r>
            <a:endParaRPr lang="en-IN" sz="40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dirty="0"/>
              <a:t>04/11/2025</a:t>
            </a:r>
            <a:endParaRPr lang="en-IN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b="1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</a:rPr>
              <a:t>Fetal Skull /Obstetrics /</a:t>
            </a:r>
            <a:r>
              <a:rPr lang="en-US" sz="1000" b="1" dirty="0" err="1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</a:rPr>
              <a:t>Ms.Sumathy</a:t>
            </a:r>
            <a:r>
              <a:rPr lang="en-US" sz="1000" b="1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</a:rPr>
              <a:t> .K</a:t>
            </a:r>
            <a:endParaRPr lang="en-IN" sz="1000" b="1" dirty="0">
              <a:solidFill>
                <a:schemeClr val="tx1"/>
              </a:solidFill>
              <a:latin typeface="Cambria" panose="02040503050406030204" charset="0"/>
              <a:cs typeface="Cambria" panose="02040503050406030204" charset="0"/>
            </a:endParaRPr>
          </a:p>
          <a:p>
            <a:endParaRPr lang="en-IN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DCC5-40D3-40AB-A4E2-1AE2A45DC8A7}" type="slidenum">
              <a:rPr lang="en-IN" smtClean="0"/>
              <a:t>13</a:t>
            </a:fld>
            <a:endParaRPr lang="en-IN"/>
          </a:p>
        </p:txBody>
      </p:sp>
      <p:sp>
        <p:nvSpPr>
          <p:cNvPr id="6" name="TextBox 5"/>
          <p:cNvSpPr txBox="1"/>
          <p:nvPr/>
        </p:nvSpPr>
        <p:spPr>
          <a:xfrm>
            <a:off x="401723" y="1562160"/>
            <a:ext cx="8121564" cy="413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050" marR="20955" indent="-6985">
              <a:lnSpc>
                <a:spcPts val="2250"/>
              </a:lnSpc>
              <a:spcBef>
                <a:spcPts val="200"/>
              </a:spcBef>
            </a:pPr>
            <a:r>
              <a:rPr lang="en-US" sz="2400" dirty="0" smtClean="0">
                <a:solidFill>
                  <a:srgbClr val="FF0000"/>
                </a:solidFill>
                <a:latin typeface="Arial MT"/>
                <a:cs typeface="Arial MT"/>
              </a:rPr>
              <a:t>VAULT</a:t>
            </a:r>
            <a:r>
              <a:rPr lang="en-US" sz="2400" dirty="0" smtClean="0">
                <a:latin typeface="Arial MT"/>
                <a:cs typeface="Arial MT"/>
              </a:rPr>
              <a:t> </a:t>
            </a:r>
          </a:p>
          <a:p>
            <a:pPr marL="19050" marR="20955" indent="-6985" algn="just">
              <a:lnSpc>
                <a:spcPts val="2250"/>
              </a:lnSpc>
              <a:spcBef>
                <a:spcPts val="200"/>
              </a:spcBef>
            </a:pPr>
            <a:r>
              <a:rPr lang="en-US" sz="2800" dirty="0" smtClean="0">
                <a:latin typeface="+mj-lt"/>
                <a:cs typeface="Arial MT"/>
              </a:rPr>
              <a:t>Is</a:t>
            </a:r>
            <a:r>
              <a:rPr lang="en-US" sz="2800" spc="-135" dirty="0" smtClean="0">
                <a:latin typeface="+mj-lt"/>
                <a:cs typeface="Arial MT"/>
              </a:rPr>
              <a:t> </a:t>
            </a:r>
            <a:r>
              <a:rPr lang="en-US" sz="2800" spc="-10" dirty="0" smtClean="0">
                <a:latin typeface="+mj-lt"/>
                <a:cs typeface="Arial MT"/>
              </a:rPr>
              <a:t>the</a:t>
            </a:r>
            <a:r>
              <a:rPr lang="en-US" sz="2800" spc="-120" dirty="0" smtClean="0">
                <a:latin typeface="+mj-lt"/>
                <a:cs typeface="Arial MT"/>
              </a:rPr>
              <a:t> </a:t>
            </a:r>
            <a:r>
              <a:rPr lang="en-US" sz="2800" dirty="0" smtClean="0">
                <a:latin typeface="+mj-lt"/>
                <a:cs typeface="Arial MT"/>
              </a:rPr>
              <a:t>large</a:t>
            </a:r>
            <a:r>
              <a:rPr lang="en-US" sz="2800" spc="-130" dirty="0" smtClean="0">
                <a:latin typeface="+mj-lt"/>
                <a:cs typeface="Arial MT"/>
              </a:rPr>
              <a:t> </a:t>
            </a:r>
            <a:r>
              <a:rPr lang="en-US" sz="2800" spc="50" dirty="0" smtClean="0">
                <a:latin typeface="+mj-lt"/>
                <a:cs typeface="Arial MT"/>
              </a:rPr>
              <a:t>,</a:t>
            </a:r>
            <a:r>
              <a:rPr lang="en-US" sz="2800" spc="-130" dirty="0" smtClean="0">
                <a:latin typeface="+mj-lt"/>
                <a:cs typeface="Arial MT"/>
              </a:rPr>
              <a:t> </a:t>
            </a:r>
            <a:r>
              <a:rPr lang="en-US" sz="2800" dirty="0" smtClean="0">
                <a:latin typeface="+mj-lt"/>
                <a:cs typeface="Arial MT"/>
              </a:rPr>
              <a:t>dome</a:t>
            </a:r>
            <a:r>
              <a:rPr lang="en-US" sz="2800" spc="-50" dirty="0" smtClean="0">
                <a:latin typeface="+mj-lt"/>
                <a:cs typeface="Arial MT"/>
              </a:rPr>
              <a:t> </a:t>
            </a:r>
            <a:r>
              <a:rPr lang="en-US" sz="2800" spc="-30" dirty="0" smtClean="0">
                <a:latin typeface="+mj-lt"/>
                <a:cs typeface="Arial MT"/>
              </a:rPr>
              <a:t>shaped</a:t>
            </a:r>
            <a:r>
              <a:rPr lang="en-US" sz="2800" spc="-45" dirty="0" smtClean="0">
                <a:latin typeface="+mj-lt"/>
                <a:cs typeface="Arial MT"/>
              </a:rPr>
              <a:t> </a:t>
            </a:r>
            <a:r>
              <a:rPr lang="en-US" sz="2800" spc="-10" dirty="0" smtClean="0">
                <a:latin typeface="+mj-lt"/>
                <a:cs typeface="Arial MT"/>
              </a:rPr>
              <a:t>part</a:t>
            </a:r>
            <a:r>
              <a:rPr lang="en-US" sz="2800" spc="-20" dirty="0" smtClean="0">
                <a:latin typeface="+mj-lt"/>
                <a:cs typeface="Arial MT"/>
              </a:rPr>
              <a:t> </a:t>
            </a:r>
            <a:r>
              <a:rPr lang="en-US" sz="2800" spc="-30" dirty="0" smtClean="0">
                <a:latin typeface="+mj-lt"/>
                <a:cs typeface="Arial MT"/>
              </a:rPr>
              <a:t>above</a:t>
            </a:r>
            <a:r>
              <a:rPr lang="en-US" sz="2800" spc="-35" dirty="0" smtClean="0">
                <a:latin typeface="+mj-lt"/>
                <a:cs typeface="Arial MT"/>
              </a:rPr>
              <a:t> </a:t>
            </a:r>
            <a:r>
              <a:rPr lang="en-US" sz="2800" spc="-25" dirty="0" smtClean="0">
                <a:latin typeface="+mj-lt"/>
                <a:cs typeface="Arial MT"/>
              </a:rPr>
              <a:t>an </a:t>
            </a:r>
            <a:r>
              <a:rPr lang="en-US" sz="2800" spc="-30" dirty="0" smtClean="0">
                <a:latin typeface="+mj-lt"/>
                <a:cs typeface="Arial MT"/>
              </a:rPr>
              <a:t>imaginary</a:t>
            </a:r>
            <a:r>
              <a:rPr lang="en-US" sz="2800" spc="-35" dirty="0" smtClean="0">
                <a:latin typeface="+mj-lt"/>
                <a:cs typeface="Arial MT"/>
              </a:rPr>
              <a:t> </a:t>
            </a:r>
            <a:r>
              <a:rPr lang="en-US" sz="2800" dirty="0" smtClean="0">
                <a:latin typeface="+mj-lt"/>
                <a:cs typeface="Arial MT"/>
              </a:rPr>
              <a:t>line</a:t>
            </a:r>
            <a:r>
              <a:rPr lang="en-US" sz="2800" spc="-65" dirty="0" smtClean="0">
                <a:latin typeface="+mj-lt"/>
                <a:cs typeface="Arial MT"/>
              </a:rPr>
              <a:t> </a:t>
            </a:r>
            <a:r>
              <a:rPr lang="en-US" sz="2800" spc="-25" dirty="0" smtClean="0">
                <a:latin typeface="+mj-lt"/>
                <a:cs typeface="Arial MT"/>
              </a:rPr>
              <a:t>drawn</a:t>
            </a:r>
            <a:r>
              <a:rPr lang="en-US" sz="2800" spc="-60" dirty="0" smtClean="0">
                <a:latin typeface="+mj-lt"/>
                <a:cs typeface="Arial MT"/>
              </a:rPr>
              <a:t> </a:t>
            </a:r>
            <a:r>
              <a:rPr lang="en-US" sz="2800" spc="-30" dirty="0" smtClean="0">
                <a:latin typeface="+mj-lt"/>
                <a:cs typeface="Arial MT"/>
              </a:rPr>
              <a:t>between</a:t>
            </a:r>
            <a:r>
              <a:rPr lang="en-US" sz="2800" spc="-100" dirty="0" smtClean="0">
                <a:latin typeface="+mj-lt"/>
                <a:cs typeface="Arial MT"/>
              </a:rPr>
              <a:t> </a:t>
            </a:r>
            <a:r>
              <a:rPr lang="en-US" sz="2800" dirty="0" smtClean="0">
                <a:latin typeface="+mj-lt"/>
                <a:cs typeface="Arial MT"/>
              </a:rPr>
              <a:t>the</a:t>
            </a:r>
            <a:r>
              <a:rPr lang="en-US" sz="2800" spc="-130" dirty="0" smtClean="0">
                <a:latin typeface="+mj-lt"/>
                <a:cs typeface="Arial MT"/>
              </a:rPr>
              <a:t> </a:t>
            </a:r>
            <a:r>
              <a:rPr lang="en-US" sz="2800" spc="-10" dirty="0" smtClean="0">
                <a:latin typeface="+mj-lt"/>
                <a:cs typeface="Arial MT"/>
              </a:rPr>
              <a:t>orbital ridges</a:t>
            </a:r>
            <a:r>
              <a:rPr lang="en-US" sz="2800" spc="-30" dirty="0" smtClean="0">
                <a:latin typeface="+mj-lt"/>
                <a:cs typeface="Arial MT"/>
              </a:rPr>
              <a:t> </a:t>
            </a:r>
            <a:r>
              <a:rPr lang="en-US" sz="2800" spc="-35" dirty="0" smtClean="0">
                <a:latin typeface="+mj-lt"/>
                <a:cs typeface="Arial MT"/>
              </a:rPr>
              <a:t>and</a:t>
            </a:r>
            <a:r>
              <a:rPr lang="en-US" sz="2800" spc="-70" dirty="0" smtClean="0">
                <a:latin typeface="+mj-lt"/>
                <a:cs typeface="Arial MT"/>
              </a:rPr>
              <a:t> </a:t>
            </a:r>
            <a:r>
              <a:rPr lang="en-US" sz="2800" dirty="0" smtClean="0">
                <a:latin typeface="+mj-lt"/>
                <a:cs typeface="Arial MT"/>
              </a:rPr>
              <a:t>the</a:t>
            </a:r>
            <a:r>
              <a:rPr lang="en-US" sz="2800" spc="-120" dirty="0" smtClean="0">
                <a:latin typeface="+mj-lt"/>
                <a:cs typeface="Arial MT"/>
              </a:rPr>
              <a:t> </a:t>
            </a:r>
            <a:r>
              <a:rPr lang="en-US" sz="2800" spc="-20" dirty="0" smtClean="0">
                <a:latin typeface="+mj-lt"/>
                <a:cs typeface="Arial MT"/>
              </a:rPr>
              <a:t>nape</a:t>
            </a:r>
            <a:r>
              <a:rPr lang="en-US" sz="2800" spc="-100" dirty="0" smtClean="0">
                <a:latin typeface="+mj-lt"/>
                <a:cs typeface="Arial MT"/>
              </a:rPr>
              <a:t> </a:t>
            </a:r>
            <a:r>
              <a:rPr lang="en-US" sz="2800" dirty="0" smtClean="0">
                <a:latin typeface="+mj-lt"/>
                <a:cs typeface="Arial MT"/>
              </a:rPr>
              <a:t>of</a:t>
            </a:r>
            <a:r>
              <a:rPr lang="en-US" sz="2800" spc="-120" dirty="0" smtClean="0">
                <a:latin typeface="+mj-lt"/>
                <a:cs typeface="Arial MT"/>
              </a:rPr>
              <a:t> </a:t>
            </a:r>
            <a:r>
              <a:rPr lang="en-US" sz="2800" dirty="0" smtClean="0">
                <a:latin typeface="+mj-lt"/>
                <a:cs typeface="Arial MT"/>
              </a:rPr>
              <a:t>the</a:t>
            </a:r>
            <a:r>
              <a:rPr lang="en-US" sz="2800" spc="-55" dirty="0" smtClean="0">
                <a:latin typeface="+mj-lt"/>
                <a:cs typeface="Arial MT"/>
              </a:rPr>
              <a:t> </a:t>
            </a:r>
            <a:r>
              <a:rPr lang="en-US" sz="2800" spc="-20" dirty="0" smtClean="0">
                <a:latin typeface="+mj-lt"/>
                <a:cs typeface="Arial MT"/>
              </a:rPr>
              <a:t>neck</a:t>
            </a:r>
          </a:p>
          <a:p>
            <a:pPr marL="19050" marR="20955" indent="-6985" algn="just">
              <a:lnSpc>
                <a:spcPts val="2250"/>
              </a:lnSpc>
              <a:spcBef>
                <a:spcPts val="200"/>
              </a:spcBef>
            </a:pPr>
            <a:endParaRPr lang="en-US" sz="2800" spc="-20" dirty="0">
              <a:latin typeface="+mj-lt"/>
              <a:cs typeface="Arial MT"/>
            </a:endParaRPr>
          </a:p>
          <a:p>
            <a:pPr marL="19050" marR="20955" indent="-6985" algn="just">
              <a:lnSpc>
                <a:spcPts val="2250"/>
              </a:lnSpc>
              <a:spcBef>
                <a:spcPts val="200"/>
              </a:spcBef>
            </a:pPr>
            <a:r>
              <a:rPr lang="en-US" sz="2800" spc="-20" dirty="0" smtClean="0">
                <a:solidFill>
                  <a:srgbClr val="FF0000"/>
                </a:solidFill>
                <a:latin typeface="+mj-lt"/>
                <a:cs typeface="Arial MT"/>
              </a:rPr>
              <a:t>BASE :</a:t>
            </a:r>
          </a:p>
          <a:p>
            <a:pPr marL="19050" marR="20955" indent="-6985" algn="just">
              <a:lnSpc>
                <a:spcPts val="2250"/>
              </a:lnSpc>
              <a:spcBef>
                <a:spcPts val="200"/>
              </a:spcBef>
            </a:pPr>
            <a:r>
              <a:rPr lang="en-US" sz="2800" spc="-25" dirty="0">
                <a:latin typeface="+mj-lt"/>
                <a:cs typeface="Arial MT"/>
              </a:rPr>
              <a:t>The</a:t>
            </a:r>
            <a:r>
              <a:rPr lang="en-US" sz="2800" spc="-110" dirty="0">
                <a:latin typeface="+mj-lt"/>
                <a:cs typeface="Arial MT"/>
              </a:rPr>
              <a:t> </a:t>
            </a:r>
            <a:r>
              <a:rPr lang="en-US" sz="2800" spc="-10" dirty="0">
                <a:latin typeface="+mj-lt"/>
                <a:cs typeface="Arial MT"/>
              </a:rPr>
              <a:t>base</a:t>
            </a:r>
            <a:r>
              <a:rPr lang="en-US" sz="2800" spc="-120" dirty="0">
                <a:latin typeface="+mj-lt"/>
                <a:cs typeface="Arial MT"/>
              </a:rPr>
              <a:t> </a:t>
            </a:r>
            <a:r>
              <a:rPr lang="en-US" sz="2800" spc="-20" dirty="0">
                <a:latin typeface="+mj-lt"/>
                <a:cs typeface="Arial MT"/>
              </a:rPr>
              <a:t>comprises</a:t>
            </a:r>
            <a:r>
              <a:rPr lang="en-US" sz="2800" spc="-110" dirty="0">
                <a:latin typeface="+mj-lt"/>
                <a:cs typeface="Arial MT"/>
              </a:rPr>
              <a:t> </a:t>
            </a:r>
            <a:r>
              <a:rPr lang="en-US" sz="2800" spc="-10" dirty="0">
                <a:latin typeface="+mj-lt"/>
                <a:cs typeface="Arial MT"/>
              </a:rPr>
              <a:t>bones</a:t>
            </a:r>
            <a:r>
              <a:rPr lang="en-US" sz="2800" spc="-35" dirty="0">
                <a:latin typeface="+mj-lt"/>
                <a:cs typeface="Arial MT"/>
              </a:rPr>
              <a:t> </a:t>
            </a:r>
            <a:r>
              <a:rPr lang="en-US" sz="2800" spc="-20" dirty="0">
                <a:latin typeface="+mj-lt"/>
                <a:cs typeface="Arial MT"/>
              </a:rPr>
              <a:t>that</a:t>
            </a:r>
            <a:r>
              <a:rPr lang="en-US" sz="2800" spc="-90" dirty="0">
                <a:latin typeface="+mj-lt"/>
                <a:cs typeface="Arial MT"/>
              </a:rPr>
              <a:t> </a:t>
            </a:r>
            <a:r>
              <a:rPr lang="en-US" sz="2800" dirty="0">
                <a:latin typeface="+mj-lt"/>
                <a:cs typeface="Arial MT"/>
              </a:rPr>
              <a:t>are</a:t>
            </a:r>
            <a:r>
              <a:rPr lang="en-US" sz="2800" spc="-110" dirty="0">
                <a:latin typeface="+mj-lt"/>
                <a:cs typeface="Arial MT"/>
              </a:rPr>
              <a:t> </a:t>
            </a:r>
            <a:r>
              <a:rPr lang="en-US" sz="2800" spc="-10" dirty="0">
                <a:latin typeface="+mj-lt"/>
                <a:cs typeface="Arial MT"/>
              </a:rPr>
              <a:t>firmly </a:t>
            </a:r>
            <a:r>
              <a:rPr lang="en-US" sz="2800" spc="-80" dirty="0">
                <a:latin typeface="+mj-lt"/>
                <a:cs typeface="Arial MT"/>
              </a:rPr>
              <a:t>united</a:t>
            </a:r>
            <a:r>
              <a:rPr lang="en-US" sz="2800" spc="-60" dirty="0">
                <a:latin typeface="+mj-lt"/>
                <a:cs typeface="Arial MT"/>
              </a:rPr>
              <a:t> </a:t>
            </a:r>
            <a:r>
              <a:rPr lang="en-US" sz="2800" spc="-20" dirty="0">
                <a:latin typeface="+mj-lt"/>
                <a:cs typeface="Arial MT"/>
              </a:rPr>
              <a:t>to</a:t>
            </a:r>
            <a:r>
              <a:rPr lang="en-US" sz="2800" spc="-114" dirty="0">
                <a:latin typeface="+mj-lt"/>
                <a:cs typeface="Arial MT"/>
              </a:rPr>
              <a:t> </a:t>
            </a:r>
            <a:r>
              <a:rPr lang="en-US" sz="2800" spc="-70" dirty="0">
                <a:latin typeface="+mj-lt"/>
                <a:cs typeface="Arial MT"/>
              </a:rPr>
              <a:t>protect</a:t>
            </a:r>
            <a:r>
              <a:rPr lang="en-US" sz="2800" spc="-45" dirty="0">
                <a:latin typeface="+mj-lt"/>
                <a:cs typeface="Arial MT"/>
              </a:rPr>
              <a:t> </a:t>
            </a:r>
            <a:r>
              <a:rPr lang="en-US" sz="2800" spc="-25" dirty="0">
                <a:latin typeface="+mj-lt"/>
                <a:cs typeface="Arial MT"/>
              </a:rPr>
              <a:t>the</a:t>
            </a:r>
            <a:r>
              <a:rPr lang="en-US" sz="2800" spc="-90" dirty="0">
                <a:latin typeface="+mj-lt"/>
                <a:cs typeface="Arial MT"/>
              </a:rPr>
              <a:t> </a:t>
            </a:r>
            <a:r>
              <a:rPr lang="en-US" sz="2800" spc="-70" dirty="0">
                <a:latin typeface="+mj-lt"/>
                <a:cs typeface="Arial MT"/>
              </a:rPr>
              <a:t>vital </a:t>
            </a:r>
            <a:r>
              <a:rPr lang="en-US" sz="2800" spc="-60" dirty="0" smtClean="0">
                <a:latin typeface="+mj-lt"/>
                <a:cs typeface="Arial MT"/>
              </a:rPr>
              <a:t>centers</a:t>
            </a:r>
            <a:r>
              <a:rPr lang="en-US" sz="2800" spc="-55" dirty="0" smtClean="0">
                <a:latin typeface="+mj-lt"/>
                <a:cs typeface="Arial MT"/>
              </a:rPr>
              <a:t> </a:t>
            </a:r>
            <a:r>
              <a:rPr lang="en-US" sz="2800" spc="-30" dirty="0">
                <a:latin typeface="+mj-lt"/>
                <a:cs typeface="Arial MT"/>
              </a:rPr>
              <a:t>in</a:t>
            </a:r>
            <a:r>
              <a:rPr lang="en-US" sz="2800" spc="-80" dirty="0">
                <a:latin typeface="+mj-lt"/>
                <a:cs typeface="Arial MT"/>
              </a:rPr>
              <a:t> </a:t>
            </a:r>
            <a:r>
              <a:rPr lang="en-US" sz="2800" spc="-25" dirty="0">
                <a:latin typeface="+mj-lt"/>
                <a:cs typeface="Arial MT"/>
              </a:rPr>
              <a:t>the </a:t>
            </a:r>
            <a:r>
              <a:rPr lang="en-US" sz="2800" dirty="0">
                <a:latin typeface="+mj-lt"/>
                <a:cs typeface="Arial MT"/>
              </a:rPr>
              <a:t>medulla</a:t>
            </a:r>
            <a:r>
              <a:rPr lang="en-US" sz="2800" spc="10" dirty="0">
                <a:latin typeface="+mj-lt"/>
                <a:cs typeface="Arial MT"/>
              </a:rPr>
              <a:t> </a:t>
            </a:r>
            <a:r>
              <a:rPr lang="en-US" sz="2800" spc="-10" dirty="0" smtClean="0">
                <a:latin typeface="+mj-lt"/>
                <a:cs typeface="Arial MT"/>
              </a:rPr>
              <a:t>oblongata</a:t>
            </a:r>
          </a:p>
          <a:p>
            <a:pPr marL="19050" marR="20955" indent="-6985" algn="just">
              <a:lnSpc>
                <a:spcPts val="2250"/>
              </a:lnSpc>
              <a:spcBef>
                <a:spcPts val="200"/>
              </a:spcBef>
            </a:pPr>
            <a:endParaRPr lang="en-US" sz="2800" dirty="0" smtClean="0">
              <a:latin typeface="+mj-lt"/>
              <a:cs typeface="Arial MT"/>
            </a:endParaRPr>
          </a:p>
          <a:p>
            <a:pPr marL="19050" marR="20955" indent="-6985" algn="just">
              <a:lnSpc>
                <a:spcPts val="2250"/>
              </a:lnSpc>
              <a:spcBef>
                <a:spcPts val="200"/>
              </a:spcBef>
            </a:pPr>
            <a:r>
              <a:rPr lang="en-US" sz="2800" dirty="0" smtClean="0">
                <a:solidFill>
                  <a:srgbClr val="FF0000"/>
                </a:solidFill>
                <a:latin typeface="+mj-lt"/>
                <a:cs typeface="Arial MT"/>
              </a:rPr>
              <a:t>FACE</a:t>
            </a:r>
            <a:r>
              <a:rPr lang="en-US" sz="2800" dirty="0" smtClean="0">
                <a:latin typeface="+mj-lt"/>
                <a:cs typeface="Arial MT"/>
              </a:rPr>
              <a:t> : Is</a:t>
            </a:r>
            <a:r>
              <a:rPr lang="en-US" sz="2800" spc="-135" dirty="0" smtClean="0">
                <a:latin typeface="+mj-lt"/>
                <a:cs typeface="Arial MT"/>
              </a:rPr>
              <a:t> </a:t>
            </a:r>
            <a:r>
              <a:rPr lang="en-US" sz="2800" spc="-35" dirty="0">
                <a:latin typeface="+mj-lt"/>
                <a:cs typeface="Arial MT"/>
              </a:rPr>
              <a:t>composed</a:t>
            </a:r>
            <a:r>
              <a:rPr lang="en-US" sz="2800" spc="30" dirty="0">
                <a:latin typeface="+mj-lt"/>
                <a:cs typeface="Arial MT"/>
              </a:rPr>
              <a:t> </a:t>
            </a:r>
            <a:r>
              <a:rPr lang="en-US" sz="2800" dirty="0">
                <a:latin typeface="+mj-lt"/>
                <a:cs typeface="Arial MT"/>
              </a:rPr>
              <a:t>of</a:t>
            </a:r>
            <a:r>
              <a:rPr lang="en-US" sz="2800" spc="-85" dirty="0">
                <a:latin typeface="+mj-lt"/>
                <a:cs typeface="Arial MT"/>
              </a:rPr>
              <a:t> </a:t>
            </a:r>
            <a:r>
              <a:rPr lang="en-US" sz="2800" dirty="0">
                <a:solidFill>
                  <a:srgbClr val="92D050"/>
                </a:solidFill>
                <a:latin typeface="+mj-lt"/>
                <a:cs typeface="Arial MT"/>
              </a:rPr>
              <a:t>14</a:t>
            </a:r>
            <a:r>
              <a:rPr lang="en-US" sz="2800" spc="-75" dirty="0">
                <a:solidFill>
                  <a:srgbClr val="92D050"/>
                </a:solidFill>
                <a:latin typeface="+mj-lt"/>
                <a:cs typeface="Arial MT"/>
              </a:rPr>
              <a:t> </a:t>
            </a:r>
            <a:r>
              <a:rPr lang="en-US" sz="2800" spc="-10" dirty="0">
                <a:solidFill>
                  <a:srgbClr val="92D050"/>
                </a:solidFill>
                <a:latin typeface="+mj-lt"/>
                <a:cs typeface="Arial MT"/>
              </a:rPr>
              <a:t>small</a:t>
            </a:r>
            <a:r>
              <a:rPr lang="en-US" sz="2800" spc="-70" dirty="0">
                <a:solidFill>
                  <a:srgbClr val="92D050"/>
                </a:solidFill>
                <a:latin typeface="+mj-lt"/>
                <a:cs typeface="Arial MT"/>
              </a:rPr>
              <a:t> </a:t>
            </a:r>
            <a:r>
              <a:rPr lang="en-US" sz="2800" spc="-20" dirty="0">
                <a:solidFill>
                  <a:srgbClr val="92D050"/>
                </a:solidFill>
                <a:latin typeface="+mj-lt"/>
                <a:cs typeface="Arial MT"/>
              </a:rPr>
              <a:t>bones</a:t>
            </a:r>
            <a:r>
              <a:rPr lang="en-US" sz="2800" spc="-60" dirty="0">
                <a:solidFill>
                  <a:srgbClr val="92D050"/>
                </a:solidFill>
                <a:latin typeface="+mj-lt"/>
                <a:cs typeface="Arial MT"/>
              </a:rPr>
              <a:t> </a:t>
            </a:r>
            <a:r>
              <a:rPr lang="en-US" sz="2800" dirty="0">
                <a:latin typeface="+mj-lt"/>
                <a:cs typeface="Arial MT"/>
              </a:rPr>
              <a:t>that</a:t>
            </a:r>
            <a:r>
              <a:rPr lang="en-US" sz="2800" spc="-80" dirty="0">
                <a:latin typeface="+mj-lt"/>
                <a:cs typeface="Arial MT"/>
              </a:rPr>
              <a:t> </a:t>
            </a:r>
            <a:r>
              <a:rPr lang="en-US" sz="2800" dirty="0">
                <a:latin typeface="+mj-lt"/>
                <a:cs typeface="Arial MT"/>
              </a:rPr>
              <a:t>are</a:t>
            </a:r>
            <a:r>
              <a:rPr lang="en-US" sz="2800" spc="-65" dirty="0">
                <a:latin typeface="+mj-lt"/>
                <a:cs typeface="Arial MT"/>
              </a:rPr>
              <a:t> </a:t>
            </a:r>
            <a:r>
              <a:rPr lang="en-US" sz="2800" spc="-20" dirty="0">
                <a:latin typeface="+mj-lt"/>
                <a:cs typeface="Arial MT"/>
              </a:rPr>
              <a:t>also </a:t>
            </a:r>
            <a:r>
              <a:rPr lang="en-US" sz="2800" spc="-10" dirty="0">
                <a:latin typeface="+mj-lt"/>
                <a:cs typeface="Arial MT"/>
              </a:rPr>
              <a:t>firmly</a:t>
            </a:r>
            <a:r>
              <a:rPr lang="en-US" sz="2800" spc="-50" dirty="0">
                <a:latin typeface="+mj-lt"/>
                <a:cs typeface="Arial MT"/>
              </a:rPr>
              <a:t> </a:t>
            </a:r>
            <a:r>
              <a:rPr lang="en-US" sz="2800" spc="-20" dirty="0">
                <a:latin typeface="+mj-lt"/>
                <a:cs typeface="Arial MT"/>
              </a:rPr>
              <a:t>united</a:t>
            </a:r>
            <a:r>
              <a:rPr lang="en-US" sz="2800" spc="-50" dirty="0">
                <a:latin typeface="+mj-lt"/>
                <a:cs typeface="Arial MT"/>
              </a:rPr>
              <a:t> </a:t>
            </a:r>
            <a:r>
              <a:rPr lang="en-US" sz="2800" dirty="0">
                <a:latin typeface="+mj-lt"/>
                <a:cs typeface="Arial MT"/>
              </a:rPr>
              <a:t>and</a:t>
            </a:r>
            <a:r>
              <a:rPr lang="en-US" sz="2800" spc="-114" dirty="0">
                <a:latin typeface="+mj-lt"/>
                <a:cs typeface="Arial MT"/>
              </a:rPr>
              <a:t> </a:t>
            </a:r>
            <a:r>
              <a:rPr lang="en-US" sz="2800" spc="-40" dirty="0">
                <a:latin typeface="+mj-lt"/>
                <a:cs typeface="Arial MT"/>
              </a:rPr>
              <a:t>non-</a:t>
            </a:r>
            <a:r>
              <a:rPr lang="en-US" sz="2800" spc="-10" dirty="0">
                <a:latin typeface="+mj-lt"/>
                <a:cs typeface="Arial MT"/>
              </a:rPr>
              <a:t>compressible</a:t>
            </a:r>
            <a:endParaRPr lang="en-US" sz="2800" dirty="0">
              <a:latin typeface="+mj-lt"/>
              <a:cs typeface="Arial MT"/>
            </a:endParaRPr>
          </a:p>
          <a:p>
            <a:pPr marL="19050" marR="20955" indent="-6985" algn="just">
              <a:lnSpc>
                <a:spcPts val="2250"/>
              </a:lnSpc>
              <a:spcBef>
                <a:spcPts val="200"/>
              </a:spcBef>
            </a:pPr>
            <a:endParaRPr lang="en-US" sz="2800" dirty="0">
              <a:latin typeface="+mj-lt"/>
              <a:cs typeface="Arial MT"/>
            </a:endParaRPr>
          </a:p>
          <a:p>
            <a:pPr marL="19050" marR="20955" indent="-6985" algn="just">
              <a:lnSpc>
                <a:spcPts val="2250"/>
              </a:lnSpc>
              <a:spcBef>
                <a:spcPts val="200"/>
              </a:spcBef>
            </a:pPr>
            <a:endParaRPr lang="en-US" sz="2800" dirty="0">
              <a:latin typeface="+mj-l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3619924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0733-8CAC-4597-8D0F-959D8292E944}" type="datetime1">
              <a:rPr lang="en-US" smtClean="0"/>
              <a:t>11/4/2025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DCC5-40D3-40AB-A4E2-1AE2A45DC8A7}" type="slidenum">
              <a:rPr lang="en-IN" smtClean="0"/>
              <a:t>14</a:t>
            </a:fld>
            <a:endParaRPr lang="en-I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887" y="1371600"/>
            <a:ext cx="5682189" cy="36410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60487" y="3048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/>
              <a:t>DIAMETERS OF </a:t>
            </a:r>
            <a:r>
              <a:rPr lang="en-US" sz="4000" b="1" dirty="0" smtClean="0"/>
              <a:t>FETAL</a:t>
            </a:r>
            <a:r>
              <a:rPr lang="en-US" sz="4000" dirty="0" smtClean="0"/>
              <a:t> SKULL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3792893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SUMMARY </a:t>
            </a:r>
            <a:endParaRPr lang="en-IN" sz="40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dirty="0"/>
              <a:t>04/11/2025</a:t>
            </a:r>
            <a:endParaRPr lang="en-IN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b="1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</a:rPr>
              <a:t>Fetal Skull /Obstetrics /</a:t>
            </a:r>
            <a:r>
              <a:rPr lang="en-US" sz="1000" b="1" dirty="0" err="1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</a:rPr>
              <a:t>Ms.Sumathy</a:t>
            </a:r>
            <a:r>
              <a:rPr lang="en-US" sz="1000" b="1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</a:rPr>
              <a:t> .K</a:t>
            </a:r>
            <a:endParaRPr lang="en-IN" sz="1000" b="1" dirty="0">
              <a:solidFill>
                <a:schemeClr val="tx1"/>
              </a:solidFill>
              <a:latin typeface="Cambria" panose="02040503050406030204" charset="0"/>
              <a:cs typeface="Cambria" panose="02040503050406030204" charset="0"/>
            </a:endParaRPr>
          </a:p>
          <a:p>
            <a:endParaRPr lang="en-IN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DCC5-40D3-40AB-A4E2-1AE2A45DC8A7}" type="slidenum">
              <a:rPr lang="en-IN" smtClean="0"/>
              <a:t>15</a:t>
            </a:fld>
            <a:endParaRPr lang="en-IN"/>
          </a:p>
        </p:txBody>
      </p:sp>
      <p:sp>
        <p:nvSpPr>
          <p:cNvPr id="6" name="TextBox 5"/>
          <p:cNvSpPr txBox="1"/>
          <p:nvPr/>
        </p:nvSpPr>
        <p:spPr>
          <a:xfrm>
            <a:off x="903287" y="1600200"/>
            <a:ext cx="9753600" cy="3952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504" marR="44450" indent="-342900">
              <a:lnSpc>
                <a:spcPct val="250000"/>
              </a:lnSpc>
              <a:spcBef>
                <a:spcPts val="140"/>
              </a:spcBef>
              <a:buFont typeface="Wingdings" panose="05000000000000000000" pitchFamily="2" charset="2"/>
              <a:buChar char="q"/>
            </a:pPr>
            <a:r>
              <a:rPr lang="en-US" sz="2400" dirty="0">
                <a:cs typeface="Arial MT"/>
              </a:rPr>
              <a:t>It</a:t>
            </a:r>
            <a:r>
              <a:rPr lang="en-US" sz="2400" spc="-90" dirty="0">
                <a:cs typeface="Arial MT"/>
              </a:rPr>
              <a:t> </a:t>
            </a:r>
            <a:r>
              <a:rPr lang="en-US" sz="2400" dirty="0">
                <a:cs typeface="Arial MT"/>
              </a:rPr>
              <a:t>is</a:t>
            </a:r>
            <a:r>
              <a:rPr lang="en-US" sz="2400" spc="-65" dirty="0">
                <a:cs typeface="Arial MT"/>
              </a:rPr>
              <a:t> </a:t>
            </a:r>
            <a:r>
              <a:rPr lang="en-US" sz="2400" spc="-30" dirty="0">
                <a:cs typeface="Arial MT"/>
              </a:rPr>
              <a:t>important</a:t>
            </a:r>
            <a:r>
              <a:rPr lang="en-US" sz="2400" spc="20" dirty="0">
                <a:cs typeface="Arial MT"/>
              </a:rPr>
              <a:t> </a:t>
            </a:r>
            <a:r>
              <a:rPr lang="en-US" sz="2400" dirty="0">
                <a:cs typeface="Arial MT"/>
              </a:rPr>
              <a:t>for</a:t>
            </a:r>
            <a:r>
              <a:rPr lang="en-US" sz="2400" spc="-100" dirty="0">
                <a:cs typeface="Arial MT"/>
              </a:rPr>
              <a:t> </a:t>
            </a:r>
            <a:r>
              <a:rPr lang="en-US" sz="2400" spc="-20" dirty="0">
                <a:cs typeface="Arial MT"/>
              </a:rPr>
              <a:t>midwife</a:t>
            </a:r>
            <a:r>
              <a:rPr lang="en-US" sz="2400" spc="-60" dirty="0">
                <a:cs typeface="Arial MT"/>
              </a:rPr>
              <a:t> </a:t>
            </a:r>
            <a:r>
              <a:rPr lang="en-US" sz="2400" dirty="0">
                <a:cs typeface="Arial MT"/>
              </a:rPr>
              <a:t>to</a:t>
            </a:r>
            <a:r>
              <a:rPr lang="en-US" sz="2400" spc="-114" dirty="0">
                <a:cs typeface="Arial MT"/>
              </a:rPr>
              <a:t> </a:t>
            </a:r>
            <a:r>
              <a:rPr lang="en-US" sz="2400" spc="-20" dirty="0">
                <a:cs typeface="Arial MT"/>
              </a:rPr>
              <a:t>learn</a:t>
            </a:r>
            <a:r>
              <a:rPr lang="en-US" sz="2400" spc="-75" dirty="0">
                <a:cs typeface="Arial MT"/>
              </a:rPr>
              <a:t> </a:t>
            </a:r>
            <a:r>
              <a:rPr lang="en-US" sz="2400" spc="-10" dirty="0">
                <a:cs typeface="Arial MT"/>
              </a:rPr>
              <a:t>about </a:t>
            </a:r>
            <a:r>
              <a:rPr lang="en-US" sz="2400" spc="-25" dirty="0">
                <a:cs typeface="Arial MT"/>
              </a:rPr>
              <a:t>the </a:t>
            </a:r>
            <a:r>
              <a:rPr lang="en-US" sz="2400" dirty="0">
                <a:cs typeface="Arial MT"/>
              </a:rPr>
              <a:t>fetal</a:t>
            </a:r>
            <a:r>
              <a:rPr lang="en-US" sz="2400" spc="-95" dirty="0">
                <a:cs typeface="Arial MT"/>
              </a:rPr>
              <a:t> </a:t>
            </a:r>
            <a:r>
              <a:rPr lang="en-US" sz="2400" spc="-20" dirty="0">
                <a:cs typeface="Arial MT"/>
              </a:rPr>
              <a:t>skull</a:t>
            </a:r>
            <a:r>
              <a:rPr lang="en-US" sz="2400" spc="-95" dirty="0">
                <a:cs typeface="Arial MT"/>
              </a:rPr>
              <a:t> </a:t>
            </a:r>
            <a:r>
              <a:rPr lang="en-US" sz="2400" dirty="0">
                <a:cs typeface="Arial MT"/>
              </a:rPr>
              <a:t>by</a:t>
            </a:r>
            <a:r>
              <a:rPr lang="en-US" sz="2400" spc="-75" dirty="0">
                <a:cs typeface="Arial MT"/>
              </a:rPr>
              <a:t> </a:t>
            </a:r>
            <a:r>
              <a:rPr lang="en-US" sz="2400" spc="-30" dirty="0">
                <a:cs typeface="Arial MT"/>
              </a:rPr>
              <a:t>knowing</a:t>
            </a:r>
            <a:r>
              <a:rPr lang="en-US" sz="2400" spc="-5" dirty="0">
                <a:cs typeface="Arial MT"/>
              </a:rPr>
              <a:t> </a:t>
            </a:r>
            <a:r>
              <a:rPr lang="en-US" sz="2400" spc="-10" dirty="0">
                <a:cs typeface="Arial MT"/>
              </a:rPr>
              <a:t>the</a:t>
            </a:r>
            <a:r>
              <a:rPr lang="en-US" sz="2400" spc="-125" dirty="0">
                <a:cs typeface="Arial MT"/>
              </a:rPr>
              <a:t> </a:t>
            </a:r>
            <a:r>
              <a:rPr lang="en-US" sz="2400" spc="-25" dirty="0">
                <a:cs typeface="Arial MT"/>
              </a:rPr>
              <a:t>landmarks</a:t>
            </a:r>
            <a:r>
              <a:rPr lang="en-US" sz="2400" spc="-50" dirty="0">
                <a:cs typeface="Arial MT"/>
              </a:rPr>
              <a:t> </a:t>
            </a:r>
            <a:r>
              <a:rPr lang="en-US" sz="2400" spc="-20" dirty="0">
                <a:cs typeface="Arial MT"/>
              </a:rPr>
              <a:t>will enable</a:t>
            </a:r>
            <a:r>
              <a:rPr lang="en-US" sz="2400" spc="-85" dirty="0">
                <a:cs typeface="Arial MT"/>
              </a:rPr>
              <a:t> </a:t>
            </a:r>
            <a:r>
              <a:rPr lang="en-US" sz="2400" spc="-10" dirty="0">
                <a:cs typeface="Arial MT"/>
              </a:rPr>
              <a:t>them</a:t>
            </a:r>
            <a:r>
              <a:rPr lang="en-US" sz="2400" spc="-65" dirty="0">
                <a:cs typeface="Arial MT"/>
              </a:rPr>
              <a:t> </a:t>
            </a:r>
            <a:r>
              <a:rPr lang="en-US" sz="2400" dirty="0">
                <a:cs typeface="Arial MT"/>
              </a:rPr>
              <a:t>to</a:t>
            </a:r>
            <a:r>
              <a:rPr lang="en-US" sz="2400" spc="-85" dirty="0">
                <a:cs typeface="Arial MT"/>
              </a:rPr>
              <a:t> </a:t>
            </a:r>
            <a:r>
              <a:rPr lang="en-US" sz="2400" spc="-30" dirty="0">
                <a:cs typeface="Arial MT"/>
              </a:rPr>
              <a:t>estimate </a:t>
            </a:r>
            <a:r>
              <a:rPr lang="en-US" sz="2400" dirty="0">
                <a:cs typeface="Arial MT"/>
              </a:rPr>
              <a:t>the</a:t>
            </a:r>
            <a:r>
              <a:rPr lang="en-US" sz="2400" spc="-130" dirty="0">
                <a:cs typeface="Arial MT"/>
              </a:rPr>
              <a:t> </a:t>
            </a:r>
            <a:r>
              <a:rPr lang="en-US" sz="2400" spc="-25" dirty="0">
                <a:cs typeface="Arial MT"/>
              </a:rPr>
              <a:t>progress</a:t>
            </a:r>
            <a:r>
              <a:rPr lang="en-US" sz="2400" spc="5" dirty="0">
                <a:cs typeface="Arial MT"/>
              </a:rPr>
              <a:t> </a:t>
            </a:r>
            <a:r>
              <a:rPr lang="en-US" sz="2400" spc="-25" dirty="0">
                <a:cs typeface="Arial MT"/>
              </a:rPr>
              <a:t>of </a:t>
            </a:r>
            <a:r>
              <a:rPr lang="en-US" sz="2400" spc="-10" dirty="0">
                <a:cs typeface="Arial MT"/>
              </a:rPr>
              <a:t>labour.</a:t>
            </a:r>
            <a:endParaRPr lang="en-US" sz="2400" dirty="0">
              <a:cs typeface="Arial MT"/>
            </a:endParaRPr>
          </a:p>
          <a:p>
            <a:pPr marL="355600" marR="5080" indent="-342900">
              <a:lnSpc>
                <a:spcPct val="250000"/>
              </a:lnSpc>
              <a:spcBef>
                <a:spcPts val="1330"/>
              </a:spcBef>
              <a:buFont typeface="Wingdings" panose="05000000000000000000" pitchFamily="2" charset="2"/>
              <a:buChar char="q"/>
            </a:pPr>
            <a:r>
              <a:rPr lang="en-US" sz="2400" spc="-25" dirty="0">
                <a:cs typeface="Arial MT"/>
              </a:rPr>
              <a:t>Midwife</a:t>
            </a:r>
            <a:r>
              <a:rPr lang="en-US" sz="2400" spc="-35" dirty="0">
                <a:cs typeface="Arial MT"/>
              </a:rPr>
              <a:t> </a:t>
            </a:r>
            <a:r>
              <a:rPr lang="en-US" sz="2400" spc="-20" dirty="0">
                <a:cs typeface="Arial MT"/>
              </a:rPr>
              <a:t>also</a:t>
            </a:r>
            <a:r>
              <a:rPr lang="en-US" sz="2400" spc="-50" dirty="0">
                <a:cs typeface="Arial MT"/>
              </a:rPr>
              <a:t> </a:t>
            </a:r>
            <a:r>
              <a:rPr lang="en-US" sz="2400" dirty="0">
                <a:cs typeface="Arial MT"/>
              </a:rPr>
              <a:t>can</a:t>
            </a:r>
            <a:r>
              <a:rPr lang="en-US" sz="2400" spc="-120" dirty="0">
                <a:cs typeface="Arial MT"/>
              </a:rPr>
              <a:t> </a:t>
            </a:r>
            <a:r>
              <a:rPr lang="en-US" sz="2400" spc="-30" dirty="0">
                <a:cs typeface="Arial MT"/>
              </a:rPr>
              <a:t>evaluates</a:t>
            </a:r>
            <a:r>
              <a:rPr lang="en-US" sz="2400" spc="-40" dirty="0">
                <a:cs typeface="Arial MT"/>
              </a:rPr>
              <a:t> </a:t>
            </a:r>
            <a:r>
              <a:rPr lang="en-US" sz="2400" dirty="0">
                <a:cs typeface="Arial MT"/>
              </a:rPr>
              <a:t>the</a:t>
            </a:r>
            <a:r>
              <a:rPr lang="en-US" sz="2400" spc="-130" dirty="0">
                <a:cs typeface="Arial MT"/>
              </a:rPr>
              <a:t> </a:t>
            </a:r>
            <a:r>
              <a:rPr lang="en-US" sz="2400" spc="-20" dirty="0">
                <a:cs typeface="Arial MT"/>
              </a:rPr>
              <a:t>presentation </a:t>
            </a:r>
            <a:r>
              <a:rPr lang="en-US" sz="2400" dirty="0">
                <a:cs typeface="Arial MT"/>
              </a:rPr>
              <a:t>and</a:t>
            </a:r>
            <a:r>
              <a:rPr lang="en-US" sz="2400" spc="-125" dirty="0">
                <a:cs typeface="Arial MT"/>
              </a:rPr>
              <a:t> </a:t>
            </a:r>
            <a:r>
              <a:rPr lang="en-US" sz="2400" spc="-35" dirty="0">
                <a:cs typeface="Arial MT"/>
              </a:rPr>
              <a:t>progression</a:t>
            </a:r>
            <a:r>
              <a:rPr lang="en-US" sz="2400" spc="25" dirty="0">
                <a:cs typeface="Arial MT"/>
              </a:rPr>
              <a:t> </a:t>
            </a:r>
            <a:r>
              <a:rPr lang="en-US" sz="2400" dirty="0">
                <a:cs typeface="Arial MT"/>
              </a:rPr>
              <a:t>of</a:t>
            </a:r>
            <a:r>
              <a:rPr lang="en-US" sz="2400" spc="-135" dirty="0">
                <a:cs typeface="Arial MT"/>
              </a:rPr>
              <a:t> </a:t>
            </a:r>
            <a:r>
              <a:rPr lang="en-US" sz="2400" dirty="0">
                <a:cs typeface="Arial MT"/>
              </a:rPr>
              <a:t>the</a:t>
            </a:r>
            <a:r>
              <a:rPr lang="en-US" sz="2400" spc="-110" dirty="0">
                <a:cs typeface="Arial MT"/>
              </a:rPr>
              <a:t> </a:t>
            </a:r>
            <a:r>
              <a:rPr lang="en-US" sz="2400" dirty="0">
                <a:cs typeface="Arial MT"/>
              </a:rPr>
              <a:t>fetal</a:t>
            </a:r>
            <a:r>
              <a:rPr lang="en-US" sz="2400" spc="-50" dirty="0">
                <a:cs typeface="Arial MT"/>
              </a:rPr>
              <a:t> </a:t>
            </a:r>
            <a:r>
              <a:rPr lang="en-US" sz="2400" spc="-10" dirty="0">
                <a:cs typeface="Arial MT"/>
              </a:rPr>
              <a:t>skull</a:t>
            </a:r>
            <a:r>
              <a:rPr lang="en-US" sz="2400" spc="-95" dirty="0">
                <a:cs typeface="Arial MT"/>
              </a:rPr>
              <a:t> </a:t>
            </a:r>
            <a:r>
              <a:rPr lang="en-US" sz="2400" spc="-10" dirty="0">
                <a:cs typeface="Arial MT"/>
              </a:rPr>
              <a:t>through </a:t>
            </a:r>
            <a:r>
              <a:rPr lang="en-US" sz="2400" dirty="0">
                <a:cs typeface="Arial MT"/>
              </a:rPr>
              <a:t>these</a:t>
            </a:r>
            <a:r>
              <a:rPr lang="en-US" sz="2400" spc="-100" dirty="0">
                <a:cs typeface="Arial MT"/>
              </a:rPr>
              <a:t> </a:t>
            </a:r>
            <a:r>
              <a:rPr lang="en-US" sz="2400" spc="-10" dirty="0">
                <a:cs typeface="Arial MT"/>
              </a:rPr>
              <a:t>structures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01640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31614" y="533400"/>
            <a:ext cx="10558673" cy="4986767"/>
          </a:xfrm>
        </p:spPr>
        <p:txBody>
          <a:bodyPr>
            <a:noAutofit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en-US" sz="3200" b="1" dirty="0" smtClean="0"/>
              <a:t>REFERENCE :</a:t>
            </a:r>
          </a:p>
          <a:p>
            <a:pPr marL="0" indent="0">
              <a:buNone/>
            </a:pPr>
            <a:r>
              <a:rPr lang="en-US" sz="2000" b="1" dirty="0" smtClean="0"/>
              <a:t>1</a:t>
            </a:r>
            <a:r>
              <a:rPr lang="en-US" sz="2400" b="1" dirty="0"/>
              <a:t>. </a:t>
            </a:r>
            <a:r>
              <a:rPr lang="en-US" sz="2400" b="1" dirty="0"/>
              <a:t>Marshall J.,&amp; </a:t>
            </a:r>
            <a:r>
              <a:rPr lang="en-US" sz="2400" b="1" dirty="0" err="1"/>
              <a:t>Raynor</a:t>
            </a:r>
            <a:r>
              <a:rPr lang="en-US" sz="2400" b="1" dirty="0"/>
              <a:t> M. (2014) Myles </a:t>
            </a:r>
            <a:r>
              <a:rPr lang="en-US" sz="2400" b="1" dirty="0" err="1"/>
              <a:t>TextbOOk</a:t>
            </a:r>
            <a:r>
              <a:rPr lang="en-US" sz="2400" b="1" dirty="0"/>
              <a:t> FOR Midwives. (16th ed.). London	Elsevier.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 smtClean="0"/>
              <a:t> 2.Verrals </a:t>
            </a:r>
            <a:r>
              <a:rPr lang="en-US" sz="2400" b="1" dirty="0"/>
              <a:t>S. (2015) Anatomy And Physiology Applied TO Obstetrics. (3’d ed.). Singapore : Elsevier.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 smtClean="0"/>
              <a:t>3.Winson </a:t>
            </a:r>
            <a:r>
              <a:rPr lang="en-US" sz="2400" b="1" dirty="0"/>
              <a:t>N. V., &amp; </a:t>
            </a:r>
            <a:r>
              <a:rPr lang="en-US" sz="2400" b="1" dirty="0" err="1"/>
              <a:t>Mcdonald</a:t>
            </a:r>
            <a:r>
              <a:rPr lang="en-US" sz="2400" b="1" dirty="0"/>
              <a:t> S. (2014) Illustrated Dictionary Of Midwifery. Edinburgh : Elsevier.</a:t>
            </a:r>
          </a:p>
          <a:p>
            <a:pPr marL="0" indent="0" algn="just">
              <a:lnSpc>
                <a:spcPct val="200000"/>
              </a:lnSpc>
              <a:buNone/>
            </a:pPr>
            <a:endParaRPr lang="en-US" sz="2400" dirty="0"/>
          </a:p>
          <a:p>
            <a:pPr marL="0" indent="0" algn="just">
              <a:lnSpc>
                <a:spcPct val="200000"/>
              </a:lnSpc>
              <a:buNone/>
            </a:pPr>
            <a:endParaRPr lang="en-IN" sz="2000" b="1" dirty="0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0"/>
          </p:nvPr>
        </p:nvSpPr>
        <p:spPr>
          <a:xfrm>
            <a:off x="608543" y="5932595"/>
            <a:ext cx="2839861" cy="340783"/>
          </a:xfrm>
        </p:spPr>
        <p:txBody>
          <a:bodyPr/>
          <a:lstStyle/>
          <a:p>
            <a:r>
              <a:rPr lang="en-US" sz="1400" b="1" dirty="0"/>
              <a:t>04/11/2025</a:t>
            </a:r>
            <a:endParaRPr lang="en-IN" sz="1400" b="1" dirty="0"/>
          </a:p>
          <a:p>
            <a:endParaRPr lang="en-IN" sz="1300" dirty="0">
              <a:solidFill>
                <a:schemeClr val="tx1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21377" y="5863914"/>
            <a:ext cx="2839861" cy="409467"/>
          </a:xfrm>
        </p:spPr>
        <p:txBody>
          <a:bodyPr/>
          <a:lstStyle/>
          <a:p>
            <a:endParaRPr lang="en-IN" sz="1300" dirty="0">
              <a:solidFill>
                <a:schemeClr val="tx1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22487" y="5863914"/>
            <a:ext cx="4495800" cy="406784"/>
          </a:xfrm>
        </p:spPr>
        <p:txBody>
          <a:bodyPr/>
          <a:lstStyle/>
          <a:p>
            <a:r>
              <a:rPr lang="en-US" sz="1400" b="1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</a:rPr>
              <a:t>Fetal Skull /Obstetrics /</a:t>
            </a:r>
            <a:r>
              <a:rPr lang="en-US" sz="1400" b="1" dirty="0" err="1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</a:rPr>
              <a:t>Ms.Sumathy</a:t>
            </a:r>
            <a:r>
              <a:rPr lang="en-US" sz="1400" b="1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</a:rPr>
              <a:t> .K</a:t>
            </a:r>
            <a:endParaRPr lang="en-IN" sz="1400" b="1" dirty="0">
              <a:solidFill>
                <a:schemeClr val="tx1"/>
              </a:solidFill>
              <a:latin typeface="Cambria" panose="02040503050406030204" charset="0"/>
              <a:cs typeface="Cambria" panose="02040503050406030204" charset="0"/>
            </a:endParaRPr>
          </a:p>
          <a:p>
            <a:endParaRPr lang="en-IN" sz="1300" dirty="0">
              <a:solidFill>
                <a:schemeClr val="tx1"/>
              </a:solidFill>
              <a:latin typeface="Cambria" panose="02040503050406030204" charset="0"/>
              <a:cs typeface="Cambria" panose="02040503050406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95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544" y="256823"/>
            <a:ext cx="6771743" cy="1066800"/>
          </a:xfrm>
        </p:spPr>
        <p:txBody>
          <a:bodyPr>
            <a:normAutofit/>
          </a:bodyPr>
          <a:lstStyle/>
          <a:p>
            <a:r>
              <a:rPr lang="en-IN" sz="3600" spc="-5" dirty="0" smtClean="0">
                <a:cs typeface="Cambria" panose="02040503050406030204"/>
              </a:rPr>
              <a:t>      CASE</a:t>
            </a:r>
            <a:r>
              <a:rPr lang="en-IN" sz="3600" spc="-60" dirty="0" smtClean="0">
                <a:cs typeface="Cambria" panose="02040503050406030204"/>
              </a:rPr>
              <a:t> </a:t>
            </a:r>
            <a:r>
              <a:rPr lang="en-IN" sz="3600" spc="-5" dirty="0">
                <a:cs typeface="Cambria" panose="02040503050406030204"/>
              </a:rPr>
              <a:t>HISTORY ( EMPATHY )</a:t>
            </a:r>
            <a:endParaRPr lang="en-US" sz="3600" b="1" dirty="0"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29" y="1323623"/>
            <a:ext cx="11154458" cy="3919967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/>
              <a:t>A 28-year-old primigravida at 40 weeks gestation presents in active labor with ruptured membranes. After 2 hours in the second stage, cardiotocography shows recurrent late decelerations. Vaginal examination finds the head at +2 station with marked caput succedaneum and overlapping parietal bones; the posterior fontanelle is palpable anteriorly, confirming </a:t>
            </a:r>
            <a:r>
              <a:rPr lang="en-US" sz="2400" dirty="0" err="1"/>
              <a:t>occipito</a:t>
            </a:r>
            <a:r>
              <a:rPr lang="en-US" sz="2400" dirty="0"/>
              <a:t>-anterior position and moderate molding</a:t>
            </a:r>
            <a:r>
              <a:rPr lang="en-US" sz="2400" dirty="0" smtClean="0"/>
              <a:t>.</a:t>
            </a:r>
            <a:r>
              <a:rPr lang="en-IN" sz="2400" dirty="0"/>
              <a:t> </a:t>
            </a:r>
            <a:r>
              <a:rPr lang="en-IN" sz="2400" dirty="0" smtClean="0"/>
              <a:t>how </a:t>
            </a:r>
            <a:r>
              <a:rPr lang="en-IN" sz="2400" dirty="0"/>
              <a:t>mastery of </a:t>
            </a:r>
            <a:r>
              <a:rPr lang="en-IN" sz="2400" dirty="0" smtClean="0"/>
              <a:t>foetal </a:t>
            </a:r>
            <a:r>
              <a:rPr lang="en-IN" sz="2400" dirty="0"/>
              <a:t>skull anatomy prevents misdiagnosis of cephalopelvic disproportion and avoids unwarranted cesarean </a:t>
            </a:r>
            <a:r>
              <a:rPr lang="en-IN" sz="2400" dirty="0" smtClean="0"/>
              <a:t>delivery???</a:t>
            </a:r>
            <a:endParaRPr lang="en-IN" sz="24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24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22487" y="5943600"/>
            <a:ext cx="4343400" cy="327098"/>
          </a:xfrm>
        </p:spPr>
        <p:txBody>
          <a:bodyPr/>
          <a:lstStyle/>
          <a:p>
            <a:r>
              <a:rPr lang="en-US" sz="1300" dirty="0" smtClean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</a:rPr>
              <a:t>Fetal Skull /Obstetrics </a:t>
            </a:r>
            <a:r>
              <a:rPr lang="en-US" sz="1300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</a:rPr>
              <a:t>/</a:t>
            </a:r>
            <a:r>
              <a:rPr lang="en-US" sz="1300" dirty="0" err="1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</a:rPr>
              <a:t>Ms.Sumathy</a:t>
            </a:r>
            <a:r>
              <a:rPr lang="en-US" sz="1300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</a:rPr>
              <a:t> .K</a:t>
            </a:r>
            <a:endParaRPr lang="en-IN" sz="1300" dirty="0">
              <a:solidFill>
                <a:schemeClr val="tx1"/>
              </a:solidFill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8544" y="5932595"/>
            <a:ext cx="1285344" cy="340783"/>
          </a:xfrm>
        </p:spPr>
        <p:txBody>
          <a:bodyPr/>
          <a:lstStyle/>
          <a:p>
            <a:r>
              <a:rPr lang="en-US" sz="1300" dirty="0">
                <a:solidFill>
                  <a:schemeClr val="tx1"/>
                </a:solidFill>
              </a:rPr>
              <a:t>31/10/2025</a:t>
            </a:r>
            <a:endParaRPr lang="en-IN" sz="130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5287" y="5863914"/>
            <a:ext cx="2286000" cy="409467"/>
          </a:xfrm>
        </p:spPr>
        <p:txBody>
          <a:bodyPr/>
          <a:lstStyle/>
          <a:p>
            <a:r>
              <a:rPr lang="en-US" sz="1300" dirty="0" smtClean="0">
                <a:solidFill>
                  <a:schemeClr val="tx1"/>
                </a:solidFill>
              </a:rPr>
              <a:t>1/15</a:t>
            </a:r>
            <a:endParaRPr lang="en-IN" sz="1300" dirty="0">
              <a:solidFill>
                <a:schemeClr val="tx1"/>
              </a:solidFill>
            </a:endParaRPr>
          </a:p>
        </p:txBody>
      </p:sp>
      <p:sp>
        <p:nvSpPr>
          <p:cNvPr id="8" name="AutoShape 2" descr="3D Anatomy Platform | Complete Anatomy | Elsevier"/>
          <p:cNvSpPr>
            <a:spLocks noChangeAspect="1" noChangeArrowheads="1"/>
          </p:cNvSpPr>
          <p:nvPr/>
        </p:nvSpPr>
        <p:spPr bwMode="auto">
          <a:xfrm>
            <a:off x="103717" y="-88589"/>
            <a:ext cx="203200" cy="18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9180" tIns="29590" rIns="59180" bIns="2959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" name="AutoShape 4" descr="Complete Anatomy - Human Anatomy"/>
          <p:cNvSpPr>
            <a:spLocks noChangeAspect="1" noChangeArrowheads="1"/>
          </p:cNvSpPr>
          <p:nvPr/>
        </p:nvSpPr>
        <p:spPr bwMode="auto">
          <a:xfrm>
            <a:off x="205317" y="4867"/>
            <a:ext cx="203200" cy="18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9180" tIns="29590" rIns="59180" bIns="2959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" name="AutoShape 6" descr="Complete Anatomy - Human Anatomy"/>
          <p:cNvSpPr>
            <a:spLocks noChangeAspect="1" noChangeArrowheads="1"/>
          </p:cNvSpPr>
          <p:nvPr/>
        </p:nvSpPr>
        <p:spPr bwMode="auto">
          <a:xfrm>
            <a:off x="306917" y="98324"/>
            <a:ext cx="203200" cy="18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9180" tIns="29590" rIns="59180" bIns="2959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2" descr="Gross Anatomy of the Axial Skeleton | Dexterity P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1" name="AutoShape 4" descr="Online certificate course in massage therapy on Gross Anatomy of the Axial Skelet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000" b="1" dirty="0" smtClean="0"/>
              <a:t>04/11/2025</a:t>
            </a:r>
            <a:endParaRPr lang="en-IN" sz="10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b="1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</a:rPr>
              <a:t>Fetal Skull /Obstetrics /</a:t>
            </a:r>
            <a:r>
              <a:rPr lang="en-US" sz="1000" b="1" dirty="0" err="1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</a:rPr>
              <a:t>Ms.Sumathy</a:t>
            </a:r>
            <a:r>
              <a:rPr lang="en-US" sz="1000" b="1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</a:rPr>
              <a:t> .K</a:t>
            </a:r>
            <a:endParaRPr lang="en-IN" sz="1000" b="1" dirty="0">
              <a:solidFill>
                <a:schemeClr val="tx1"/>
              </a:solidFill>
              <a:latin typeface="Cambria" panose="02040503050406030204" charset="0"/>
              <a:cs typeface="Cambria" panose="02040503050406030204" charset="0"/>
            </a:endParaRP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DCC5-40D3-40AB-A4E2-1AE2A45DC8A7}" type="slidenum">
              <a:rPr lang="en-IN" smtClean="0"/>
              <a:t>3</a:t>
            </a:fld>
            <a:endParaRPr lang="en-IN"/>
          </a:p>
        </p:txBody>
      </p:sp>
      <p:pic>
        <p:nvPicPr>
          <p:cNvPr id="6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7087" y="1991834"/>
            <a:ext cx="3657600" cy="2808766"/>
          </a:xfrm>
          <a:prstGeom prst="rect">
            <a:avLst/>
          </a:prstGeom>
        </p:spPr>
      </p:pic>
      <p:pic>
        <p:nvPicPr>
          <p:cNvPr id="7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70487" y="1991835"/>
            <a:ext cx="4191000" cy="31897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087" y="3810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4000" b="1" dirty="0">
                <a:latin typeface="+mj-lt"/>
                <a:cs typeface="Calibri"/>
              </a:rPr>
              <a:t>FETAL</a:t>
            </a:r>
            <a:r>
              <a:rPr lang="en-IN" sz="4000" b="1" spc="155" dirty="0">
                <a:latin typeface="+mj-lt"/>
                <a:cs typeface="Calibri"/>
              </a:rPr>
              <a:t> </a:t>
            </a:r>
            <a:r>
              <a:rPr lang="en-IN" sz="4000" b="1" spc="-10" dirty="0" smtClean="0">
                <a:latin typeface="+mj-lt"/>
                <a:cs typeface="Calibri"/>
              </a:rPr>
              <a:t>SKULL   </a:t>
            </a:r>
            <a:r>
              <a:rPr lang="en-IN" sz="4000" b="1" spc="-10" dirty="0" err="1" smtClean="0">
                <a:latin typeface="+mj-lt"/>
                <a:cs typeface="Calibri"/>
              </a:rPr>
              <a:t>vs</a:t>
            </a:r>
            <a:r>
              <a:rPr lang="en-IN" sz="4000" b="1" spc="-10" dirty="0" smtClean="0">
                <a:latin typeface="+mj-lt"/>
                <a:cs typeface="Calibri"/>
              </a:rPr>
              <a:t> ADULT SKULL</a:t>
            </a:r>
            <a:endParaRPr lang="en-IN" sz="4000" b="1" dirty="0">
              <a:latin typeface="+mj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7114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22287" y="5932597"/>
            <a:ext cx="1894943" cy="340783"/>
          </a:xfrm>
        </p:spPr>
        <p:txBody>
          <a:bodyPr/>
          <a:lstStyle/>
          <a:p>
            <a:r>
              <a:rPr lang="en-US" b="1" dirty="0"/>
              <a:t>04/11/2025</a:t>
            </a:r>
            <a:endParaRPr lang="en-IN" b="1" dirty="0"/>
          </a:p>
          <a:p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94087" y="5932597"/>
            <a:ext cx="4310241" cy="340783"/>
          </a:xfrm>
        </p:spPr>
        <p:txBody>
          <a:bodyPr/>
          <a:lstStyle/>
          <a:p>
            <a:r>
              <a:rPr lang="en-US" sz="1000" b="1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</a:rPr>
              <a:t>Fetal Skull /Obstetrics /</a:t>
            </a:r>
            <a:r>
              <a:rPr lang="en-US" sz="1000" b="1" dirty="0" err="1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</a:rPr>
              <a:t>Ms.Sumathy</a:t>
            </a:r>
            <a:r>
              <a:rPr lang="en-US" sz="1000" b="1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</a:rPr>
              <a:t> .K</a:t>
            </a:r>
            <a:endParaRPr lang="en-IN" sz="1000" b="1" dirty="0">
              <a:solidFill>
                <a:schemeClr val="tx1"/>
              </a:solidFill>
              <a:latin typeface="Cambria" panose="02040503050406030204" charset="0"/>
              <a:cs typeface="Cambria" panose="02040503050406030204" charset="0"/>
            </a:endParaRPr>
          </a:p>
          <a:p>
            <a:endParaRPr lang="en-IN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DCC5-40D3-40AB-A4E2-1AE2A45DC8A7}" type="slidenum">
              <a:rPr lang="en-IN" smtClean="0"/>
              <a:t>4</a:t>
            </a:fld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1055687" y="381000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BONES OF THE FETAL </a:t>
            </a:r>
            <a:r>
              <a:rPr lang="en-US" sz="4000" b="1" dirty="0" smtClean="0"/>
              <a:t>SKULL-DEFINE </a:t>
            </a:r>
            <a:endParaRPr lang="en-US" sz="4000" b="1" dirty="0"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3287" y="1752600"/>
            <a:ext cx="5638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2800" dirty="0"/>
              <a:t>2 × Frontal </a:t>
            </a:r>
            <a:endParaRPr lang="en-IN" sz="2800" dirty="0" smtClean="0"/>
          </a:p>
          <a:p>
            <a:pPr algn="just"/>
            <a:r>
              <a:rPr lang="en-IN" sz="2800" dirty="0" smtClean="0"/>
              <a:t>2 </a:t>
            </a:r>
            <a:r>
              <a:rPr lang="en-IN" sz="2800" dirty="0"/>
              <a:t>× </a:t>
            </a:r>
            <a:r>
              <a:rPr lang="en-IN" sz="2800" dirty="0" smtClean="0"/>
              <a:t>Parietal</a:t>
            </a:r>
          </a:p>
          <a:p>
            <a:pPr algn="just"/>
            <a:r>
              <a:rPr lang="en-IN" sz="2800" dirty="0" smtClean="0"/>
              <a:t> </a:t>
            </a:r>
            <a:r>
              <a:rPr lang="en-IN" sz="2800" dirty="0"/>
              <a:t>2 × Temporal </a:t>
            </a:r>
            <a:endParaRPr lang="en-IN" sz="2800" dirty="0" smtClean="0"/>
          </a:p>
          <a:p>
            <a:pPr algn="just"/>
            <a:r>
              <a:rPr lang="en-IN" sz="2800" dirty="0" smtClean="0"/>
              <a:t>1 </a:t>
            </a:r>
            <a:r>
              <a:rPr lang="en-IN" sz="2800" dirty="0"/>
              <a:t>× Occipital (2 parts at birth) </a:t>
            </a:r>
            <a:endParaRPr lang="en-IN" sz="2800" dirty="0" smtClean="0"/>
          </a:p>
          <a:p>
            <a:pPr algn="just"/>
            <a:r>
              <a:rPr lang="en-IN" sz="2800" dirty="0" smtClean="0"/>
              <a:t>1 </a:t>
            </a:r>
            <a:r>
              <a:rPr lang="en-IN" sz="2800" dirty="0"/>
              <a:t>× Sphenoid </a:t>
            </a:r>
            <a:r>
              <a:rPr lang="en-IN" sz="2800" dirty="0" smtClean="0"/>
              <a:t> </a:t>
            </a:r>
          </a:p>
          <a:p>
            <a:pPr algn="just"/>
            <a:r>
              <a:rPr lang="en-IN" sz="2800" dirty="0" smtClean="0"/>
              <a:t>1 </a:t>
            </a:r>
            <a:r>
              <a:rPr lang="en-IN" sz="2800" dirty="0"/>
              <a:t>× </a:t>
            </a:r>
            <a:r>
              <a:rPr lang="en-IN" sz="2800" dirty="0" err="1"/>
              <a:t>Ethmoid</a:t>
            </a:r>
            <a:r>
              <a:rPr lang="en-IN" sz="2800" dirty="0"/>
              <a:t> </a:t>
            </a:r>
            <a:endParaRPr lang="en-IN" sz="2800" dirty="0" smtClean="0"/>
          </a:p>
          <a:p>
            <a:pPr algn="just"/>
            <a:r>
              <a:rPr lang="en-IN" sz="2800" dirty="0" smtClean="0"/>
              <a:t>→ </a:t>
            </a:r>
            <a:r>
              <a:rPr lang="en-IN" sz="2800" b="1" dirty="0">
                <a:solidFill>
                  <a:srgbClr val="00B050"/>
                </a:solidFill>
              </a:rPr>
              <a:t>Total: 7 main </a:t>
            </a:r>
            <a:r>
              <a:rPr lang="en-IN" sz="2800" b="1" dirty="0" smtClean="0">
                <a:solidFill>
                  <a:srgbClr val="00B050"/>
                </a:solidFill>
              </a:rPr>
              <a:t>bones</a:t>
            </a:r>
            <a:endParaRPr lang="en-IN" sz="2800" b="1" dirty="0">
              <a:solidFill>
                <a:srgbClr val="00B050"/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18487" y="1752600"/>
            <a:ext cx="3810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8687" y="1334384"/>
            <a:ext cx="4957033" cy="397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091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dirty="0"/>
              <a:t>04/11/2025</a:t>
            </a:r>
            <a:endParaRPr lang="en-IN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</a:rPr>
              <a:t>Fetal Skull /Obstetrics /</a:t>
            </a:r>
            <a:r>
              <a:rPr lang="en-US" sz="1000" dirty="0" err="1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</a:rPr>
              <a:t>Ms.Sumathy</a:t>
            </a:r>
            <a:r>
              <a:rPr lang="en-US" sz="1000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</a:rPr>
              <a:t> .K</a:t>
            </a:r>
            <a:endParaRPr lang="en-IN" sz="1000" dirty="0">
              <a:solidFill>
                <a:schemeClr val="tx1"/>
              </a:solidFill>
              <a:latin typeface="Cambria" panose="02040503050406030204" charset="0"/>
              <a:cs typeface="Cambria" panose="02040503050406030204" charset="0"/>
            </a:endParaRP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DCC5-40D3-40AB-A4E2-1AE2A45DC8A7}" type="slidenum">
              <a:rPr lang="en-IN" smtClean="0"/>
              <a:t>5</a:t>
            </a:fld>
            <a:endParaRPr lang="en-IN"/>
          </a:p>
        </p:txBody>
      </p:sp>
      <p:sp>
        <p:nvSpPr>
          <p:cNvPr id="5" name="TextBox 4"/>
          <p:cNvSpPr txBox="1"/>
          <p:nvPr/>
        </p:nvSpPr>
        <p:spPr>
          <a:xfrm>
            <a:off x="217487" y="1687483"/>
            <a:ext cx="6705600" cy="3670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400" dirty="0"/>
              <a:t>Forms the forehead or </a:t>
            </a:r>
            <a:r>
              <a:rPr lang="en-US" sz="2400" dirty="0" err="1" smtClean="0"/>
              <a:t>sinciput</a:t>
            </a:r>
            <a:endParaRPr lang="en-US" sz="2400" dirty="0"/>
          </a:p>
          <a:p>
            <a:pPr algn="just">
              <a:lnSpc>
                <a:spcPct val="200000"/>
              </a:lnSpc>
            </a:pPr>
            <a:r>
              <a:rPr lang="en-US" sz="2400" dirty="0"/>
              <a:t>* The ossification </a:t>
            </a:r>
            <a:r>
              <a:rPr lang="en-US" sz="2400" dirty="0" err="1"/>
              <a:t>centre</a:t>
            </a:r>
            <a:r>
              <a:rPr lang="en-US" sz="2400" dirty="0"/>
              <a:t> of each bone is the frontal eminence</a:t>
            </a:r>
          </a:p>
          <a:p>
            <a:pPr algn="just">
              <a:lnSpc>
                <a:spcPct val="200000"/>
              </a:lnSpc>
            </a:pPr>
            <a:r>
              <a:rPr lang="en-US" sz="2400" dirty="0" smtClean="0"/>
              <a:t>*The </a:t>
            </a:r>
            <a:r>
              <a:rPr lang="en-US" sz="2400" dirty="0"/>
              <a:t>frontal bones fuse into a single bone by age 8 years of age.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27287" y="457200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FRONTAL BONE </a:t>
            </a:r>
            <a:endParaRPr lang="en-IN" sz="4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6487" y="1751769"/>
            <a:ext cx="410475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663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b="1" spc="229" dirty="0">
                <a:latin typeface="Cambria" panose="02040503050406030204" pitchFamily="18" charset="0"/>
                <a:ea typeface="Cambria" panose="02040503050406030204" pitchFamily="18" charset="0"/>
              </a:rPr>
              <a:t>PARIETAL</a:t>
            </a:r>
            <a:r>
              <a:rPr lang="en-IN" sz="4000" b="1" spc="265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N" sz="4000" b="1" spc="229" dirty="0">
                <a:latin typeface="Cambria" panose="02040503050406030204" pitchFamily="18" charset="0"/>
                <a:ea typeface="Cambria" panose="02040503050406030204" pitchFamily="18" charset="0"/>
              </a:rPr>
              <a:t>BONE</a:t>
            </a:r>
            <a:endParaRPr lang="en-IN" sz="40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dirty="0"/>
              <a:t>04/11/2025</a:t>
            </a:r>
            <a:endParaRPr lang="en-IN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48405" y="5932596"/>
            <a:ext cx="3853041" cy="340783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</a:rPr>
              <a:t>Fetal Skull /Obstetrics /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</a:rPr>
              <a:t>Ms.Sumathy</a:t>
            </a:r>
            <a:r>
              <a:rPr lang="en-US" b="1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</a:rPr>
              <a:t> .K</a:t>
            </a:r>
            <a:endParaRPr lang="en-IN" b="1" dirty="0">
              <a:solidFill>
                <a:schemeClr val="tx1"/>
              </a:solidFill>
              <a:latin typeface="Cambria" panose="02040503050406030204" charset="0"/>
              <a:cs typeface="Cambria" panose="02040503050406030204" charset="0"/>
            </a:endParaRPr>
          </a:p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DCC5-40D3-40AB-A4E2-1AE2A45DC8A7}" type="slidenum">
              <a:rPr lang="en-IN" smtClean="0"/>
              <a:t>6</a:t>
            </a:fld>
            <a:endParaRPr lang="en-IN"/>
          </a:p>
        </p:txBody>
      </p:sp>
      <p:sp>
        <p:nvSpPr>
          <p:cNvPr id="6" name="TextBox 5"/>
          <p:cNvSpPr txBox="1"/>
          <p:nvPr/>
        </p:nvSpPr>
        <p:spPr>
          <a:xfrm>
            <a:off x="608544" y="1752600"/>
            <a:ext cx="720848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Which lie on either side of the skull and occupy most of the skull</a:t>
            </a:r>
          </a:p>
          <a:p>
            <a:pPr>
              <a:lnSpc>
                <a:spcPct val="200000"/>
              </a:lnSpc>
            </a:pPr>
            <a:r>
              <a:rPr lang="en-US" sz="2800" dirty="0"/>
              <a:t>The ossification </a:t>
            </a:r>
            <a:r>
              <a:rPr lang="en-US" sz="2800" dirty="0" err="1"/>
              <a:t>centre</a:t>
            </a:r>
            <a:r>
              <a:rPr lang="en-US" sz="2800" dirty="0"/>
              <a:t> of each of these bones is called the parietal eminence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5088" y="2238375"/>
            <a:ext cx="3876148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065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OCCIPITAL BONE </a:t>
            </a:r>
            <a:endParaRPr lang="en-IN" sz="40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dirty="0"/>
              <a:t>04/11/2025</a:t>
            </a:r>
            <a:endParaRPr lang="en-IN" b="1" dirty="0"/>
          </a:p>
          <a:p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70288" y="5932597"/>
            <a:ext cx="4441122" cy="340783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</a:rPr>
              <a:t>Fetal Skull /Obstetrics /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</a:rPr>
              <a:t>Ms.Sumathy</a:t>
            </a:r>
            <a:r>
              <a:rPr lang="en-US" b="1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</a:rPr>
              <a:t> .K</a:t>
            </a:r>
            <a:endParaRPr lang="en-IN" b="1" dirty="0">
              <a:solidFill>
                <a:schemeClr val="tx1"/>
              </a:solidFill>
              <a:latin typeface="Cambria" panose="02040503050406030204" charset="0"/>
              <a:cs typeface="Cambria" panose="02040503050406030204" charset="0"/>
            </a:endParaRPr>
          </a:p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DCC5-40D3-40AB-A4E2-1AE2A45DC8A7}" type="slidenum">
              <a:rPr lang="en-IN" smtClean="0"/>
              <a:t>7</a:t>
            </a:fld>
            <a:endParaRPr lang="en-IN"/>
          </a:p>
        </p:txBody>
      </p:sp>
      <p:sp>
        <p:nvSpPr>
          <p:cNvPr id="6" name="TextBox 5"/>
          <p:cNvSpPr txBox="1"/>
          <p:nvPr/>
        </p:nvSpPr>
        <p:spPr>
          <a:xfrm>
            <a:off x="217487" y="1066800"/>
            <a:ext cx="7000343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504" marR="5080" indent="-342900" algn="just">
              <a:lnSpc>
                <a:spcPct val="200000"/>
              </a:lnSpc>
              <a:spcBef>
                <a:spcPts val="254"/>
              </a:spcBef>
              <a:buFont typeface="Wingdings" panose="05000000000000000000" pitchFamily="2" charset="2"/>
              <a:buChar char="ü"/>
            </a:pPr>
            <a:r>
              <a:rPr lang="en-US" sz="2400" spc="-10" dirty="0" smtClean="0">
                <a:cs typeface="Arial MT"/>
              </a:rPr>
              <a:t>Forms</a:t>
            </a:r>
            <a:r>
              <a:rPr lang="en-US" sz="2400" spc="-80" dirty="0" smtClean="0">
                <a:cs typeface="Arial MT"/>
              </a:rPr>
              <a:t> </a:t>
            </a:r>
            <a:r>
              <a:rPr lang="en-US" sz="2400" dirty="0" smtClean="0">
                <a:cs typeface="Arial MT"/>
              </a:rPr>
              <a:t>the</a:t>
            </a:r>
            <a:r>
              <a:rPr lang="en-US" sz="2400" spc="-130" dirty="0" smtClean="0">
                <a:cs typeface="Arial MT"/>
              </a:rPr>
              <a:t> </a:t>
            </a:r>
            <a:r>
              <a:rPr lang="en-US" sz="2400" spc="-10" dirty="0" smtClean="0">
                <a:cs typeface="Arial MT"/>
              </a:rPr>
              <a:t>back</a:t>
            </a:r>
            <a:r>
              <a:rPr lang="en-US" sz="2400" spc="-20" dirty="0" smtClean="0">
                <a:cs typeface="Arial MT"/>
              </a:rPr>
              <a:t> </a:t>
            </a:r>
            <a:r>
              <a:rPr lang="en-US" sz="2400" dirty="0" smtClean="0">
                <a:cs typeface="Arial MT"/>
              </a:rPr>
              <a:t>of</a:t>
            </a:r>
            <a:r>
              <a:rPr lang="en-US" sz="2400" spc="-90" dirty="0" smtClean="0">
                <a:cs typeface="Arial MT"/>
              </a:rPr>
              <a:t> </a:t>
            </a:r>
            <a:r>
              <a:rPr lang="en-US" sz="2400" dirty="0" smtClean="0">
                <a:cs typeface="Arial MT"/>
              </a:rPr>
              <a:t>the</a:t>
            </a:r>
            <a:r>
              <a:rPr lang="en-US" sz="2400" spc="-85" dirty="0" smtClean="0">
                <a:cs typeface="Arial MT"/>
              </a:rPr>
              <a:t> </a:t>
            </a:r>
            <a:r>
              <a:rPr lang="en-US" sz="2400" spc="-20" dirty="0" smtClean="0">
                <a:cs typeface="Arial MT"/>
              </a:rPr>
              <a:t>skull</a:t>
            </a:r>
            <a:r>
              <a:rPr lang="en-US" sz="2400" spc="-114" dirty="0" smtClean="0">
                <a:cs typeface="Arial MT"/>
              </a:rPr>
              <a:t> </a:t>
            </a:r>
            <a:r>
              <a:rPr lang="en-US" sz="2400" dirty="0" smtClean="0">
                <a:cs typeface="Arial MT"/>
              </a:rPr>
              <a:t>and</a:t>
            </a:r>
            <a:r>
              <a:rPr lang="en-US" sz="2400" spc="-114" dirty="0" smtClean="0">
                <a:cs typeface="Arial MT"/>
              </a:rPr>
              <a:t> </a:t>
            </a:r>
            <a:r>
              <a:rPr lang="en-US" sz="2400" dirty="0" smtClean="0">
                <a:cs typeface="Arial MT"/>
              </a:rPr>
              <a:t>part</a:t>
            </a:r>
            <a:r>
              <a:rPr lang="en-US" sz="2400" spc="-80" dirty="0" smtClean="0">
                <a:cs typeface="Arial MT"/>
              </a:rPr>
              <a:t> </a:t>
            </a:r>
            <a:r>
              <a:rPr lang="en-US" sz="2400" spc="-25" dirty="0" smtClean="0">
                <a:cs typeface="Arial MT"/>
              </a:rPr>
              <a:t>of </a:t>
            </a:r>
            <a:r>
              <a:rPr lang="en-US" sz="2400" dirty="0" smtClean="0">
                <a:cs typeface="Arial MT"/>
              </a:rPr>
              <a:t>its</a:t>
            </a:r>
            <a:r>
              <a:rPr lang="en-US" sz="2400" spc="-114" dirty="0" smtClean="0">
                <a:cs typeface="Arial MT"/>
              </a:rPr>
              <a:t> </a:t>
            </a:r>
            <a:r>
              <a:rPr lang="en-US" sz="2400" spc="-20" dirty="0" smtClean="0">
                <a:cs typeface="Arial MT"/>
              </a:rPr>
              <a:t>base</a:t>
            </a:r>
            <a:endParaRPr lang="en-US" sz="2400" spc="-40" dirty="0" smtClean="0">
              <a:cs typeface="Arial MT"/>
            </a:endParaRPr>
          </a:p>
          <a:p>
            <a:pPr marL="357504" marR="5080" indent="-342900" algn="just">
              <a:lnSpc>
                <a:spcPct val="200000"/>
              </a:lnSpc>
              <a:spcBef>
                <a:spcPts val="254"/>
              </a:spcBef>
              <a:buFont typeface="Wingdings" panose="05000000000000000000" pitchFamily="2" charset="2"/>
              <a:buChar char="ü"/>
            </a:pPr>
            <a:r>
              <a:rPr lang="en-US" sz="2400" dirty="0" smtClean="0">
                <a:cs typeface="Arial MT"/>
              </a:rPr>
              <a:t>The</a:t>
            </a:r>
            <a:r>
              <a:rPr lang="en-US" sz="2400" spc="-85" dirty="0" smtClean="0">
                <a:cs typeface="Arial MT"/>
              </a:rPr>
              <a:t> </a:t>
            </a:r>
            <a:r>
              <a:rPr lang="en-US" sz="2400" spc="-25" dirty="0" smtClean="0">
                <a:cs typeface="Arial MT"/>
              </a:rPr>
              <a:t>ossification</a:t>
            </a:r>
            <a:r>
              <a:rPr lang="en-US" sz="2400" spc="-55" dirty="0" smtClean="0">
                <a:cs typeface="Arial MT"/>
              </a:rPr>
              <a:t> </a:t>
            </a:r>
            <a:r>
              <a:rPr lang="en-US" sz="2400" spc="-20" dirty="0" err="1" smtClean="0">
                <a:cs typeface="Arial MT"/>
              </a:rPr>
              <a:t>centre</a:t>
            </a:r>
            <a:r>
              <a:rPr lang="en-US" sz="2400" spc="-30" dirty="0" smtClean="0">
                <a:cs typeface="Arial MT"/>
              </a:rPr>
              <a:t> </a:t>
            </a:r>
            <a:r>
              <a:rPr lang="en-US" sz="2400" dirty="0" smtClean="0">
                <a:cs typeface="Arial MT"/>
              </a:rPr>
              <a:t>is</a:t>
            </a:r>
            <a:r>
              <a:rPr lang="en-US" sz="2400" spc="-125" dirty="0" smtClean="0">
                <a:cs typeface="Arial MT"/>
              </a:rPr>
              <a:t> </a:t>
            </a:r>
            <a:r>
              <a:rPr lang="en-US" sz="2400" dirty="0" smtClean="0">
                <a:cs typeface="Arial MT"/>
              </a:rPr>
              <a:t>the</a:t>
            </a:r>
            <a:r>
              <a:rPr lang="en-US" sz="2400" spc="-90" dirty="0" smtClean="0">
                <a:cs typeface="Arial MT"/>
              </a:rPr>
              <a:t> </a:t>
            </a:r>
            <a:r>
              <a:rPr lang="en-US" sz="2400" spc="-10" dirty="0" smtClean="0">
                <a:cs typeface="Arial MT"/>
              </a:rPr>
              <a:t>occipital</a:t>
            </a:r>
            <a:r>
              <a:rPr lang="en-US" sz="2400" dirty="0" smtClean="0">
                <a:cs typeface="Arial MT"/>
              </a:rPr>
              <a:t> </a:t>
            </a:r>
            <a:r>
              <a:rPr lang="en-US" sz="2400" spc="-10" dirty="0" smtClean="0">
                <a:cs typeface="Arial MT"/>
              </a:rPr>
              <a:t>Protuberance</a:t>
            </a:r>
          </a:p>
          <a:p>
            <a:pPr marL="357504" indent="-3429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cs typeface="Arial MT"/>
              </a:rPr>
              <a:t>Part of it contributes to the base of the skull as it contains the foramen magnum</a:t>
            </a:r>
          </a:p>
          <a:p>
            <a:pPr marL="14604" marR="5080" indent="69850">
              <a:lnSpc>
                <a:spcPct val="200000"/>
              </a:lnSpc>
              <a:spcBef>
                <a:spcPts val="254"/>
              </a:spcBef>
            </a:pPr>
            <a:endParaRPr lang="en-US" sz="2400" dirty="0">
              <a:cs typeface="Arial M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2141" y="1905000"/>
            <a:ext cx="3386746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625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8287" y="193470"/>
            <a:ext cx="4953000" cy="10668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TEMPORAL BONE </a:t>
            </a:r>
            <a:endParaRPr lang="en-IN" sz="40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dirty="0"/>
              <a:t>04/11/2025</a:t>
            </a:r>
            <a:endParaRPr lang="en-IN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</a:rPr>
              <a:t>Fetal Skull /Obstetrics /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</a:rPr>
              <a:t>Ms.Sumathy</a:t>
            </a:r>
            <a:r>
              <a:rPr lang="en-US" b="1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</a:rPr>
              <a:t> .K</a:t>
            </a:r>
            <a:endParaRPr lang="en-IN" b="1" dirty="0">
              <a:solidFill>
                <a:schemeClr val="tx1"/>
              </a:solidFill>
              <a:latin typeface="Cambria" panose="02040503050406030204" charset="0"/>
              <a:cs typeface="Cambria" panose="02040503050406030204" charset="0"/>
            </a:endParaRPr>
          </a:p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DCC5-40D3-40AB-A4E2-1AE2A45DC8A7}" type="slidenum">
              <a:rPr lang="en-IN" smtClean="0"/>
              <a:t>8</a:t>
            </a:fld>
            <a:endParaRPr lang="en-IN"/>
          </a:p>
        </p:txBody>
      </p:sp>
      <p:sp>
        <p:nvSpPr>
          <p:cNvPr id="6" name="TextBox 5"/>
          <p:cNvSpPr txBox="1"/>
          <p:nvPr/>
        </p:nvSpPr>
        <p:spPr>
          <a:xfrm>
            <a:off x="608544" y="2057400"/>
            <a:ext cx="57150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510" marR="736600" indent="17145" algn="just">
              <a:lnSpc>
                <a:spcPct val="250000"/>
              </a:lnSpc>
              <a:spcBef>
                <a:spcPts val="100"/>
              </a:spcBef>
            </a:pPr>
            <a:r>
              <a:rPr lang="en-US" sz="2400" dirty="0">
                <a:cs typeface="Arial MT"/>
              </a:rPr>
              <a:t>On</a:t>
            </a:r>
            <a:r>
              <a:rPr lang="en-US" sz="2400" spc="-135" dirty="0">
                <a:cs typeface="Arial MT"/>
              </a:rPr>
              <a:t> </a:t>
            </a:r>
            <a:r>
              <a:rPr lang="en-US" sz="2400" dirty="0">
                <a:cs typeface="Arial MT"/>
              </a:rPr>
              <a:t>both</a:t>
            </a:r>
            <a:r>
              <a:rPr lang="en-US" sz="2400" spc="-70" dirty="0">
                <a:cs typeface="Arial MT"/>
              </a:rPr>
              <a:t> </a:t>
            </a:r>
            <a:r>
              <a:rPr lang="en-US" sz="2400" spc="-20" dirty="0">
                <a:cs typeface="Arial MT"/>
              </a:rPr>
              <a:t>side</a:t>
            </a:r>
            <a:r>
              <a:rPr lang="en-US" sz="2400" spc="-75" dirty="0">
                <a:cs typeface="Arial MT"/>
              </a:rPr>
              <a:t> </a:t>
            </a:r>
            <a:r>
              <a:rPr lang="en-US" sz="2400" dirty="0">
                <a:cs typeface="Arial MT"/>
              </a:rPr>
              <a:t>of</a:t>
            </a:r>
            <a:r>
              <a:rPr lang="en-US" sz="2400" spc="-130" dirty="0">
                <a:cs typeface="Arial MT"/>
              </a:rPr>
              <a:t> </a:t>
            </a:r>
            <a:r>
              <a:rPr lang="en-US" sz="2400" spc="-20" dirty="0">
                <a:cs typeface="Arial MT"/>
              </a:rPr>
              <a:t>head </a:t>
            </a:r>
            <a:r>
              <a:rPr lang="en-US" sz="2400" spc="-10" dirty="0">
                <a:cs typeface="Arial MT"/>
              </a:rPr>
              <a:t>Forms</a:t>
            </a:r>
            <a:r>
              <a:rPr lang="en-US" sz="2400" spc="-75" dirty="0">
                <a:cs typeface="Arial MT"/>
              </a:rPr>
              <a:t> </a:t>
            </a:r>
            <a:r>
              <a:rPr lang="en-US" sz="2400" dirty="0">
                <a:cs typeface="Arial MT"/>
              </a:rPr>
              <a:t>part</a:t>
            </a:r>
            <a:r>
              <a:rPr lang="en-US" sz="2400" spc="-100" dirty="0">
                <a:cs typeface="Arial MT"/>
              </a:rPr>
              <a:t> </a:t>
            </a:r>
            <a:r>
              <a:rPr lang="en-US" sz="2400" dirty="0">
                <a:cs typeface="Arial MT"/>
              </a:rPr>
              <a:t>of</a:t>
            </a:r>
            <a:r>
              <a:rPr lang="en-US" sz="2400" spc="-110" dirty="0">
                <a:cs typeface="Arial MT"/>
              </a:rPr>
              <a:t> </a:t>
            </a:r>
            <a:r>
              <a:rPr lang="en-US" sz="2400" dirty="0">
                <a:cs typeface="Arial MT"/>
              </a:rPr>
              <a:t>the</a:t>
            </a:r>
            <a:r>
              <a:rPr lang="en-US" sz="2400" spc="-125" dirty="0">
                <a:cs typeface="Arial MT"/>
              </a:rPr>
              <a:t> </a:t>
            </a:r>
            <a:r>
              <a:rPr lang="en-US" sz="2400" spc="-60" dirty="0">
                <a:cs typeface="Arial MT"/>
              </a:rPr>
              <a:t>Vault</a:t>
            </a:r>
            <a:endParaRPr lang="en-US" sz="2400" dirty="0">
              <a:cs typeface="Arial MT"/>
            </a:endParaRPr>
          </a:p>
          <a:p>
            <a:pPr marL="12700" algn="just">
              <a:lnSpc>
                <a:spcPct val="250000"/>
              </a:lnSpc>
              <a:spcBef>
                <a:spcPts val="1245"/>
              </a:spcBef>
            </a:pPr>
            <a:r>
              <a:rPr lang="en-US" sz="2400" dirty="0">
                <a:cs typeface="Arial MT"/>
              </a:rPr>
              <a:t>(</a:t>
            </a:r>
            <a:r>
              <a:rPr lang="en-US" sz="2400" spc="-85" dirty="0">
                <a:cs typeface="Arial MT"/>
              </a:rPr>
              <a:t> </a:t>
            </a:r>
            <a:r>
              <a:rPr lang="en-US" sz="2400" dirty="0">
                <a:cs typeface="Arial MT"/>
              </a:rPr>
              <a:t>Not </a:t>
            </a:r>
            <a:r>
              <a:rPr lang="en-US" sz="2400" spc="-30" dirty="0">
                <a:cs typeface="Arial MT"/>
              </a:rPr>
              <a:t>significant</a:t>
            </a:r>
            <a:r>
              <a:rPr lang="en-US" sz="2400" spc="-35" dirty="0">
                <a:cs typeface="Arial MT"/>
              </a:rPr>
              <a:t> </a:t>
            </a:r>
            <a:r>
              <a:rPr lang="en-US" sz="2400" dirty="0">
                <a:cs typeface="Arial MT"/>
              </a:rPr>
              <a:t>in</a:t>
            </a:r>
            <a:r>
              <a:rPr lang="en-US" sz="2400" spc="-50" dirty="0">
                <a:cs typeface="Arial MT"/>
              </a:rPr>
              <a:t> </a:t>
            </a:r>
            <a:r>
              <a:rPr lang="en-US" sz="2400" spc="-25" dirty="0">
                <a:cs typeface="Arial MT"/>
              </a:rPr>
              <a:t>obstetrics</a:t>
            </a:r>
            <a:r>
              <a:rPr lang="en-US" sz="2400" spc="30" dirty="0">
                <a:cs typeface="Arial MT"/>
              </a:rPr>
              <a:t> </a:t>
            </a:r>
            <a:r>
              <a:rPr lang="en-US" sz="2400" spc="-50" dirty="0">
                <a:cs typeface="Arial MT"/>
              </a:rPr>
              <a:t>)</a:t>
            </a:r>
            <a:endParaRPr lang="en-US" sz="2400" dirty="0">
              <a:cs typeface="Arial M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9354" y="2057400"/>
            <a:ext cx="448404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420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SUTURES </a:t>
            </a:r>
            <a:endParaRPr lang="en-IN" sz="40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3523" y="5932597"/>
            <a:ext cx="2839861" cy="340783"/>
          </a:xfrm>
        </p:spPr>
        <p:txBody>
          <a:bodyPr/>
          <a:lstStyle/>
          <a:p>
            <a:fld id="{F88BAA2E-FF5E-4DD0-ACF2-C28DFDF05ED8}" type="datetime1">
              <a:rPr lang="en-US" smtClean="0"/>
              <a:t>11/4/2025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</a:rPr>
              <a:t>Fetal Skull /Obstetrics /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</a:rPr>
              <a:t>Ms.Sumathy</a:t>
            </a:r>
            <a:r>
              <a:rPr lang="en-US" b="1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</a:rPr>
              <a:t> .K</a:t>
            </a:r>
            <a:endParaRPr lang="en-IN" b="1" dirty="0">
              <a:solidFill>
                <a:schemeClr val="tx1"/>
              </a:solidFill>
              <a:latin typeface="Cambria" panose="02040503050406030204" charset="0"/>
              <a:cs typeface="Cambria" panose="02040503050406030204" charset="0"/>
            </a:endParaRPr>
          </a:p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DCC5-40D3-40AB-A4E2-1AE2A45DC8A7}" type="slidenum">
              <a:rPr lang="en-IN" smtClean="0"/>
              <a:t>9</a:t>
            </a:fld>
            <a:endParaRPr lang="en-IN"/>
          </a:p>
        </p:txBody>
      </p:sp>
      <p:sp>
        <p:nvSpPr>
          <p:cNvPr id="6" name="TextBox 5"/>
          <p:cNvSpPr txBox="1"/>
          <p:nvPr/>
        </p:nvSpPr>
        <p:spPr>
          <a:xfrm>
            <a:off x="646335" y="1642951"/>
            <a:ext cx="55147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latin typeface="+mj-lt"/>
              </a:rPr>
              <a:t>Are spaces between the bones of the skull </a:t>
            </a:r>
            <a:endParaRPr lang="en-US" sz="2800" dirty="0" smtClean="0"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+mj-lt"/>
              </a:rPr>
              <a:t>Two </a:t>
            </a:r>
            <a:r>
              <a:rPr lang="en-US" sz="2800" dirty="0">
                <a:latin typeface="+mj-lt"/>
              </a:rPr>
              <a:t>or more sutures meet, a </a:t>
            </a:r>
            <a:r>
              <a:rPr lang="en-US" sz="2800" dirty="0" smtClean="0">
                <a:latin typeface="+mj-lt"/>
              </a:rPr>
              <a:t>fontanelle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spc="-10" dirty="0">
                <a:latin typeface="+mj-lt"/>
                <a:cs typeface="Arial MT"/>
              </a:rPr>
              <a:t>These</a:t>
            </a:r>
            <a:r>
              <a:rPr lang="en-US" sz="2800" spc="-95" dirty="0">
                <a:latin typeface="+mj-lt"/>
                <a:cs typeface="Arial MT"/>
              </a:rPr>
              <a:t> </a:t>
            </a:r>
            <a:r>
              <a:rPr lang="en-US" sz="2800" spc="-30" dirty="0">
                <a:latin typeface="+mj-lt"/>
                <a:cs typeface="Arial MT"/>
              </a:rPr>
              <a:t>sutures</a:t>
            </a:r>
            <a:r>
              <a:rPr lang="en-US" sz="2800" spc="-25" dirty="0">
                <a:latin typeface="+mj-lt"/>
                <a:cs typeface="Arial MT"/>
              </a:rPr>
              <a:t> </a:t>
            </a:r>
            <a:r>
              <a:rPr lang="en-US" sz="2800" spc="-20" dirty="0">
                <a:latin typeface="+mj-lt"/>
                <a:cs typeface="Arial MT"/>
              </a:rPr>
              <a:t>and</a:t>
            </a:r>
            <a:r>
              <a:rPr lang="en-US" sz="2800" spc="-110" dirty="0">
                <a:latin typeface="+mj-lt"/>
                <a:cs typeface="Arial MT"/>
              </a:rPr>
              <a:t> </a:t>
            </a:r>
            <a:r>
              <a:rPr lang="en-US" sz="2800" spc="-20" dirty="0">
                <a:latin typeface="+mj-lt"/>
                <a:cs typeface="Arial MT"/>
              </a:rPr>
              <a:t>fontanelle</a:t>
            </a:r>
            <a:r>
              <a:rPr lang="en-US" sz="2800" spc="-35" dirty="0">
                <a:latin typeface="+mj-lt"/>
                <a:cs typeface="Arial MT"/>
              </a:rPr>
              <a:t> </a:t>
            </a:r>
            <a:r>
              <a:rPr lang="en-US" sz="2800" spc="-25" dirty="0">
                <a:latin typeface="+mj-lt"/>
                <a:cs typeface="Arial MT"/>
              </a:rPr>
              <a:t>allow</a:t>
            </a:r>
            <a:r>
              <a:rPr lang="en-US" sz="2800" spc="-85" dirty="0">
                <a:latin typeface="+mj-lt"/>
                <a:cs typeface="Arial MT"/>
              </a:rPr>
              <a:t> </a:t>
            </a:r>
            <a:r>
              <a:rPr lang="en-US" sz="2800" spc="-25" dirty="0">
                <a:latin typeface="+mj-lt"/>
                <a:cs typeface="Arial MT"/>
              </a:rPr>
              <a:t>for molding</a:t>
            </a:r>
            <a:r>
              <a:rPr lang="en-US" sz="2800" spc="-70" dirty="0">
                <a:latin typeface="+mj-lt"/>
                <a:cs typeface="Arial MT"/>
              </a:rPr>
              <a:t> </a:t>
            </a:r>
            <a:r>
              <a:rPr lang="en-US" sz="2800" dirty="0">
                <a:latin typeface="+mj-lt"/>
                <a:cs typeface="Arial MT"/>
              </a:rPr>
              <a:t>of</a:t>
            </a:r>
            <a:r>
              <a:rPr lang="en-US" sz="2800" spc="-130" dirty="0">
                <a:latin typeface="+mj-lt"/>
                <a:cs typeface="Arial MT"/>
              </a:rPr>
              <a:t> </a:t>
            </a:r>
            <a:r>
              <a:rPr lang="en-US" sz="2800" dirty="0">
                <a:latin typeface="+mj-lt"/>
                <a:cs typeface="Arial MT"/>
              </a:rPr>
              <a:t>the</a:t>
            </a:r>
            <a:r>
              <a:rPr lang="en-US" sz="2800" spc="-120" dirty="0">
                <a:latin typeface="+mj-lt"/>
                <a:cs typeface="Arial MT"/>
              </a:rPr>
              <a:t> </a:t>
            </a:r>
            <a:r>
              <a:rPr lang="en-US" sz="2800" spc="-10" dirty="0">
                <a:latin typeface="+mj-lt"/>
                <a:cs typeface="Arial MT"/>
              </a:rPr>
              <a:t>fetal</a:t>
            </a:r>
            <a:r>
              <a:rPr lang="en-US" sz="2800" spc="-110" dirty="0">
                <a:latin typeface="+mj-lt"/>
                <a:cs typeface="Arial MT"/>
              </a:rPr>
              <a:t> </a:t>
            </a:r>
            <a:r>
              <a:rPr lang="en-US" sz="2800" dirty="0">
                <a:latin typeface="+mj-lt"/>
                <a:cs typeface="Arial MT"/>
              </a:rPr>
              <a:t>head</a:t>
            </a:r>
            <a:r>
              <a:rPr lang="en-US" sz="2800" spc="-50" dirty="0">
                <a:latin typeface="+mj-lt"/>
                <a:cs typeface="Arial MT"/>
              </a:rPr>
              <a:t> </a:t>
            </a:r>
            <a:r>
              <a:rPr lang="en-US" sz="2800" spc="-30" dirty="0">
                <a:latin typeface="+mj-lt"/>
                <a:cs typeface="Arial MT"/>
              </a:rPr>
              <a:t>during</a:t>
            </a:r>
            <a:r>
              <a:rPr lang="en-US" sz="2800" spc="-70" dirty="0">
                <a:latin typeface="+mj-lt"/>
                <a:cs typeface="Arial MT"/>
              </a:rPr>
              <a:t> </a:t>
            </a:r>
            <a:r>
              <a:rPr lang="en-US" sz="2800" spc="-10" dirty="0">
                <a:latin typeface="+mj-lt"/>
                <a:cs typeface="Arial MT"/>
              </a:rPr>
              <a:t>labour</a:t>
            </a:r>
            <a:endParaRPr lang="en-US" sz="2800" dirty="0">
              <a:latin typeface="+mj-lt"/>
              <a:cs typeface="Arial MT"/>
            </a:endParaRPr>
          </a:p>
          <a:p>
            <a:endParaRPr lang="en-US" sz="2800" dirty="0" smtClean="0">
              <a:latin typeface="+mj-lt"/>
            </a:endParaRPr>
          </a:p>
          <a:p>
            <a:endParaRPr lang="en-US" sz="2800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06094" y="2969568"/>
            <a:ext cx="19575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04/11/2025</a:t>
            </a:r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val="2463010630"/>
      </p:ext>
    </p:extLst>
  </p:cSld>
  <p:clrMapOvr>
    <a:masterClrMapping/>
  </p:clrMapOvr>
</p:sld>
</file>

<file path=ppt/theme/theme1.xml><?xml version="1.0" encoding="utf-8"?>
<a:theme xmlns:a="http://schemas.openxmlformats.org/drawingml/2006/main" name="SNS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mbria SNS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 --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mbria SNS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SNS THEME</Template>
  <TotalTime>1368</TotalTime>
  <Words>710</Words>
  <Application>Microsoft Office PowerPoint</Application>
  <PresentationFormat>Custom</PresentationFormat>
  <Paragraphs>158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Arial MT</vt:lpstr>
      <vt:lpstr>Calibri</vt:lpstr>
      <vt:lpstr>Cambria</vt:lpstr>
      <vt:lpstr>Wingdings</vt:lpstr>
      <vt:lpstr>SNS THEME</vt:lpstr>
      <vt:lpstr>2 --Custom Design</vt:lpstr>
      <vt:lpstr>2_Custom Design</vt:lpstr>
      <vt:lpstr>Custom Design</vt:lpstr>
      <vt:lpstr>PowerPoint Presentation</vt:lpstr>
      <vt:lpstr>      CASE HISTORY ( EMPATHY )</vt:lpstr>
      <vt:lpstr>PowerPoint Presentation</vt:lpstr>
      <vt:lpstr>PowerPoint Presentation</vt:lpstr>
      <vt:lpstr>PowerPoint Presentation</vt:lpstr>
      <vt:lpstr>PARIETAL BONE</vt:lpstr>
      <vt:lpstr>OCCIPITAL BONE </vt:lpstr>
      <vt:lpstr>TEMPORAL BONE </vt:lpstr>
      <vt:lpstr>SUTURES </vt:lpstr>
      <vt:lpstr>SUTURES (FIBROUS JOINTS)</vt:lpstr>
      <vt:lpstr> FONTANELLES </vt:lpstr>
      <vt:lpstr>PowerPoint Presentation</vt:lpstr>
      <vt:lpstr>REGIONS OF THE FETAL SKULL </vt:lpstr>
      <vt:lpstr>PowerPoint Presentation</vt:lpstr>
      <vt:lpstr>SUMMARY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SaRaN</dc:creator>
  <cp:lastModifiedBy>ADMIN</cp:lastModifiedBy>
  <cp:revision>441</cp:revision>
  <dcterms:created xsi:type="dcterms:W3CDTF">2006-08-16T00:00:00Z</dcterms:created>
  <dcterms:modified xsi:type="dcterms:W3CDTF">2025-11-04T09:49:34Z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C036328656054EF09A1F9488D24E9F1E</vt:lpwstr>
  </property>
  <property fmtid="{D5CDD505-2E9C-101B-9397-08002B2CF9AE}" pid="3" name="KSOProductBuildVer">
    <vt:lpwstr>1033-12.2.0.20795</vt:lpwstr>
  </property>
</Properties>
</file>