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912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4630400" cy="8229600"/>
  <p:notesSz cx="8229600" cy="14630400"/>
  <p:embeddedFontLst>
    <p:embeddedFont>
      <p:font typeface="Arial Black" panose="020B0A04020102020204" pitchFamily="34" charset="0"/>
      <p:bold r:id="rId13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55" d="100"/>
          <a:sy n="55" d="100"/>
        </p:scale>
        <p:origin x="65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55193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1346836"/>
            <a:ext cx="10972800" cy="2865120"/>
          </a:xfrm>
        </p:spPr>
        <p:txBody>
          <a:bodyPr anchor="b"/>
          <a:lstStyle>
            <a:lvl1pPr algn="ctr"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4322446"/>
            <a:ext cx="10972800" cy="1986914"/>
          </a:xfrm>
        </p:spPr>
        <p:txBody>
          <a:bodyPr/>
          <a:lstStyle>
            <a:lvl1pPr marL="0" indent="0" algn="ctr">
              <a:buNone/>
              <a:defRPr sz="2880"/>
            </a:lvl1pPr>
            <a:lvl2pPr marL="548640" indent="0" algn="ctr">
              <a:buNone/>
              <a:defRPr sz="2400"/>
            </a:lvl2pPr>
            <a:lvl3pPr marL="1097280" indent="0" algn="ctr">
              <a:buNone/>
              <a:defRPr sz="2160"/>
            </a:lvl3pPr>
            <a:lvl4pPr marL="1645920" indent="0" algn="ctr">
              <a:buNone/>
              <a:defRPr sz="1920"/>
            </a:lvl4pPr>
            <a:lvl5pPr marL="2194560" indent="0" algn="ctr">
              <a:buNone/>
              <a:defRPr sz="1920"/>
            </a:lvl5pPr>
            <a:lvl6pPr marL="2743200" indent="0" algn="ctr">
              <a:buNone/>
              <a:defRPr sz="1920"/>
            </a:lvl6pPr>
            <a:lvl7pPr marL="3291840" indent="0" algn="ctr">
              <a:buNone/>
              <a:defRPr sz="1920"/>
            </a:lvl7pPr>
            <a:lvl8pPr marL="3840480" indent="0" algn="ctr">
              <a:buNone/>
              <a:defRPr sz="1920"/>
            </a:lvl8pPr>
            <a:lvl9pPr marL="4389120" indent="0" algn="ctr">
              <a:buNone/>
              <a:defRPr sz="192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38FD4-2316-4F1E-BFE4-62F14111A699}" type="datetimeFigureOut">
              <a:rPr lang="en-US" smtClean="0"/>
              <a:t>3/15/2026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8C467-27EC-4453-A53D-748D3653A9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376666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38FD4-2316-4F1E-BFE4-62F14111A699}" type="datetimeFigureOut">
              <a:rPr lang="en-US" smtClean="0"/>
              <a:t>3/15/2026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8C467-27EC-4453-A53D-748D3653A9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786595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469880" y="438150"/>
            <a:ext cx="3154680" cy="697420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5840" y="438150"/>
            <a:ext cx="9281160" cy="697420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38FD4-2316-4F1E-BFE4-62F14111A699}" type="datetimeFigureOut">
              <a:rPr lang="en-US" smtClean="0"/>
              <a:t>3/15/2026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8C467-27EC-4453-A53D-748D3653A9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969613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49049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6247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69775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47473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58299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83714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11782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77391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38FD4-2316-4F1E-BFE4-62F14111A699}" type="datetimeFigureOut">
              <a:rPr lang="en-US" smtClean="0"/>
              <a:t>3/15/2026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8C467-27EC-4453-A53D-748D3653A9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911749"/>
      </p:ext>
    </p:extLst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15422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07935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8220" y="2051686"/>
            <a:ext cx="12618720" cy="3423284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98220" y="5507356"/>
            <a:ext cx="12618720" cy="1800224"/>
          </a:xfrm>
        </p:spPr>
        <p:txBody>
          <a:bodyPr/>
          <a:lstStyle>
            <a:lvl1pPr marL="0" indent="0">
              <a:buNone/>
              <a:defRPr sz="2880">
                <a:solidFill>
                  <a:schemeClr val="tx1">
                    <a:tint val="75000"/>
                  </a:schemeClr>
                </a:solidFill>
              </a:defRPr>
            </a:lvl1pPr>
            <a:lvl2pPr marL="54864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38FD4-2316-4F1E-BFE4-62F14111A699}" type="datetimeFigureOut">
              <a:rPr lang="en-US" smtClean="0"/>
              <a:t>3/15/2026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8C467-27EC-4453-A53D-748D3653A9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946887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5840" y="2190750"/>
            <a:ext cx="6217920" cy="52216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406640" y="2190750"/>
            <a:ext cx="6217920" cy="52216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38FD4-2316-4F1E-BFE4-62F14111A699}" type="datetimeFigureOut">
              <a:rPr lang="en-US" smtClean="0"/>
              <a:t>3/15/2026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8C467-27EC-4453-A53D-748D3653A9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487970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7746" y="438150"/>
            <a:ext cx="12618720" cy="159067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7746" y="2017396"/>
            <a:ext cx="6189344" cy="988694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7746" y="3006090"/>
            <a:ext cx="6189344" cy="44215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406640" y="2017396"/>
            <a:ext cx="6219826" cy="988694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406640" y="3006090"/>
            <a:ext cx="6219826" cy="44215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38FD4-2316-4F1E-BFE4-62F14111A699}" type="datetimeFigureOut">
              <a:rPr lang="en-US" smtClean="0"/>
              <a:t>3/15/2026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8C467-27EC-4453-A53D-748D3653A9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356475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38FD4-2316-4F1E-BFE4-62F14111A699}" type="datetimeFigureOut">
              <a:rPr lang="en-US" smtClean="0"/>
              <a:t>3/15/2026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8C467-27EC-4453-A53D-748D3653A9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3218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38FD4-2316-4F1E-BFE4-62F14111A699}" type="datetimeFigureOut">
              <a:rPr lang="en-US" smtClean="0"/>
              <a:t>3/15/2026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8C467-27EC-4453-A53D-748D3653A9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211888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7746" y="548640"/>
            <a:ext cx="4718684" cy="1920240"/>
          </a:xfrm>
        </p:spPr>
        <p:txBody>
          <a:bodyPr anchor="b"/>
          <a:lstStyle>
            <a:lvl1pPr>
              <a:defRPr sz="384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19826" y="1184911"/>
            <a:ext cx="7406640" cy="5848350"/>
          </a:xfrm>
        </p:spPr>
        <p:txBody>
          <a:bodyPr/>
          <a:lstStyle>
            <a:lvl1pPr>
              <a:defRPr sz="3840"/>
            </a:lvl1pPr>
            <a:lvl2pPr>
              <a:defRPr sz="3360"/>
            </a:lvl2pPr>
            <a:lvl3pPr>
              <a:defRPr sz="288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7746" y="2468880"/>
            <a:ext cx="4718684" cy="4573906"/>
          </a:xfrm>
        </p:spPr>
        <p:txBody>
          <a:bodyPr/>
          <a:lstStyle>
            <a:lvl1pPr marL="0" indent="0"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38FD4-2316-4F1E-BFE4-62F14111A699}" type="datetimeFigureOut">
              <a:rPr lang="en-US" smtClean="0"/>
              <a:t>3/15/2026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8C467-27EC-4453-A53D-748D3653A9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50180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7746" y="548640"/>
            <a:ext cx="4718684" cy="1920240"/>
          </a:xfrm>
        </p:spPr>
        <p:txBody>
          <a:bodyPr anchor="b"/>
          <a:lstStyle>
            <a:lvl1pPr>
              <a:defRPr sz="384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219826" y="1184911"/>
            <a:ext cx="7406640" cy="5848350"/>
          </a:xfrm>
        </p:spPr>
        <p:txBody>
          <a:bodyPr anchor="t"/>
          <a:lstStyle>
            <a:lvl1pPr marL="0" indent="0">
              <a:buNone/>
              <a:defRPr sz="3840"/>
            </a:lvl1pPr>
            <a:lvl2pPr marL="548640" indent="0">
              <a:buNone/>
              <a:defRPr sz="3360"/>
            </a:lvl2pPr>
            <a:lvl3pPr marL="1097280" indent="0">
              <a:buNone/>
              <a:defRPr sz="288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7746" y="2468880"/>
            <a:ext cx="4718684" cy="4573906"/>
          </a:xfrm>
        </p:spPr>
        <p:txBody>
          <a:bodyPr/>
          <a:lstStyle>
            <a:lvl1pPr marL="0" indent="0"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38FD4-2316-4F1E-BFE4-62F14111A699}" type="datetimeFigureOut">
              <a:rPr lang="en-US" smtClean="0"/>
              <a:t>3/15/2026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8C467-27EC-4453-A53D-748D3653A9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851017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5840" y="438150"/>
            <a:ext cx="12618720" cy="15906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40" y="2190750"/>
            <a:ext cx="12618720" cy="52216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05840" y="7627621"/>
            <a:ext cx="329184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B38FD4-2316-4F1E-BFE4-62F14111A699}" type="datetimeFigureOut">
              <a:rPr lang="en-US" smtClean="0"/>
              <a:t>3/15/2026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6320" y="7627621"/>
            <a:ext cx="493776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32720" y="7627621"/>
            <a:ext cx="329184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08C467-27EC-4453-A53D-748D3653A911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3655F0-3C28-CB12-F582-28AA96427A0A}"/>
              </a:ext>
            </a:extLst>
          </p:cNvPr>
          <p:cNvSpPr txBox="1"/>
          <p:nvPr userDrawn="1"/>
        </p:nvSpPr>
        <p:spPr>
          <a:xfrm>
            <a:off x="381000" y="7450368"/>
            <a:ext cx="17937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 Black" panose="020B0A04020102020204" pitchFamily="34" charset="0"/>
              </a:rPr>
              <a:t>01.03.2026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6BEB79A-8C49-3DF3-1CA6-E1BC6E9B5D2E}"/>
              </a:ext>
            </a:extLst>
          </p:cNvPr>
          <p:cNvSpPr txBox="1"/>
          <p:nvPr userDrawn="1"/>
        </p:nvSpPr>
        <p:spPr>
          <a:xfrm>
            <a:off x="1760837" y="7481146"/>
            <a:ext cx="111087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 Black" panose="020B0A04020102020204" pitchFamily="34" charset="0"/>
              </a:rPr>
              <a:t>23ENG101 |Communicative English/ Active and Passive Voice / </a:t>
            </a:r>
            <a:r>
              <a:rPr lang="en-US" sz="1600" dirty="0" err="1">
                <a:latin typeface="Arial Black" panose="020B0A04020102020204" pitchFamily="34" charset="0"/>
              </a:rPr>
              <a:t>R.N.Raja</a:t>
            </a:r>
            <a:r>
              <a:rPr lang="en-US" sz="1600" dirty="0">
                <a:latin typeface="Arial Black" panose="020B0A04020102020204" pitchFamily="34" charset="0"/>
              </a:rPr>
              <a:t> Ravi Shanker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DE2AE31-C683-7502-6882-5F2A94AD65C8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tretch>
            <a:fillRect/>
          </a:stretch>
        </p:blipFill>
        <p:spPr>
          <a:xfrm>
            <a:off x="236139" y="61061"/>
            <a:ext cx="1706962" cy="1390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59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  <p:sldLayoutId id="2147483924" r:id="rId12"/>
    <p:sldLayoutId id="2147483925" r:id="rId13"/>
    <p:sldLayoutId id="2147483926" r:id="rId14"/>
    <p:sldLayoutId id="2147483927" r:id="rId15"/>
    <p:sldLayoutId id="2147483928" r:id="rId16"/>
    <p:sldLayoutId id="2147483929" r:id="rId17"/>
    <p:sldLayoutId id="2147483930" r:id="rId18"/>
    <p:sldLayoutId id="2147483931" r:id="rId19"/>
    <p:sldLayoutId id="2147483932" r:id="rId20"/>
    <p:sldLayoutId id="2147483933" r:id="rId21"/>
  </p:sldLayoutIdLst>
  <p:hf sldNum="0" hdr="0" ftr="0" dt="0"/>
  <p:txStyles>
    <p:titleStyle>
      <a:lvl1pPr algn="l" defTabSz="1097280" rtl="0" eaLnBrk="1" latinLnBrk="0" hangingPunct="1">
        <a:lnSpc>
          <a:spcPct val="90000"/>
        </a:lnSpc>
        <a:spcBef>
          <a:spcPct val="0"/>
        </a:spcBef>
        <a:buNone/>
        <a:defRPr sz="528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109728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46888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301752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144000" y="2395959"/>
            <a:ext cx="5222558" cy="4120587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3708618" y="732887"/>
            <a:ext cx="7213163" cy="5700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450"/>
              </a:lnSpc>
              <a:buNone/>
            </a:pPr>
            <a:r>
              <a:rPr lang="en-US" sz="4800" dirty="0">
                <a:solidFill>
                  <a:srgbClr val="1F1E1E"/>
                </a:solidFill>
                <a:latin typeface="Arial Black" panose="020B0A04020102020204" pitchFamily="34" charset="0"/>
                <a:ea typeface="Sora Semi Bold" pitchFamily="34" charset="-122"/>
                <a:cs typeface="Sora Semi Bold" pitchFamily="34" charset="-120"/>
              </a:rPr>
              <a:t>Active Voice and Passive Voice</a:t>
            </a:r>
            <a:endParaRPr lang="en-US" sz="4800" dirty="0">
              <a:latin typeface="Arial Black" panose="020B0A04020102020204" pitchFamily="34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758309" y="1923455"/>
            <a:ext cx="5222558" cy="4275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50"/>
              </a:lnSpc>
              <a:buNone/>
            </a:pPr>
            <a:r>
              <a:rPr lang="en-US" sz="2800" dirty="0">
                <a:solidFill>
                  <a:srgbClr val="1F1E1E"/>
                </a:solidFill>
                <a:latin typeface="Arial Black" panose="020B0A04020102020204" pitchFamily="34" charset="0"/>
                <a:ea typeface="Sora Semi Bold" pitchFamily="34" charset="-122"/>
                <a:cs typeface="Sora Semi Bold" pitchFamily="34" charset="-120"/>
              </a:rPr>
              <a:t>Connecting to Today's Lesson</a:t>
            </a:r>
            <a:endParaRPr lang="en-US" sz="2800" dirty="0">
              <a:latin typeface="Arial Black" panose="020B0A04020102020204" pitchFamily="34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758309" y="2639139"/>
            <a:ext cx="7627382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Understanding voice in English grammar helps us communicate more effectively in both academic and professional settings.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758309" y="4003483"/>
            <a:ext cx="7627382" cy="20364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Recap of English grammar basics covered previously</a:t>
            </a:r>
            <a:endParaRPr lang="en-US" dirty="0">
              <a:latin typeface="Arial Black" panose="020B0A04020102020204" pitchFamily="34" charset="0"/>
            </a:endParaRPr>
          </a:p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Focus on sentence structure and clarity</a:t>
            </a:r>
            <a:endParaRPr lang="en-US" dirty="0">
              <a:latin typeface="Arial Black" panose="020B0A04020102020204" pitchFamily="34" charset="0"/>
            </a:endParaRPr>
          </a:p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Connection to technical writing standards</a:t>
            </a:r>
            <a:endParaRPr lang="en-US" dirty="0">
              <a:latin typeface="Arial Black" panose="020B0A04020102020204" pitchFamily="34" charset="0"/>
            </a:endParaRPr>
          </a:p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Preparation for workplace communication</a:t>
            </a:r>
            <a:endParaRPr lang="en-US" dirty="0">
              <a:latin typeface="Arial Black" panose="020B0A04020102020204" pitchFamily="34" charset="0"/>
            </a:endParaRPr>
          </a:p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Foundation for professional documentation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E885394-A04E-31D6-8AC4-70F60C1B0EB8}"/>
              </a:ext>
            </a:extLst>
          </p:cNvPr>
          <p:cNvSpPr txBox="1"/>
          <p:nvPr/>
        </p:nvSpPr>
        <p:spPr>
          <a:xfrm>
            <a:off x="13033154" y="7481146"/>
            <a:ext cx="8464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 Black" panose="020B0A04020102020204" pitchFamily="34" charset="0"/>
              </a:rPr>
              <a:t>1/10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0299" y="2034777"/>
            <a:ext cx="5017458" cy="4751522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790360" y="249602"/>
            <a:ext cx="5929551" cy="5700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450"/>
              </a:lnSpc>
              <a:buNone/>
            </a:pPr>
            <a:r>
              <a:rPr lang="en-US" sz="3600" dirty="0">
                <a:solidFill>
                  <a:srgbClr val="1F1E1E"/>
                </a:solidFill>
                <a:latin typeface="Arial Black" panose="020B0A04020102020204" pitchFamily="34" charset="0"/>
                <a:ea typeface="Sora Semi Bold" pitchFamily="34" charset="-122"/>
                <a:cs typeface="Sora Semi Bold" pitchFamily="34" charset="-120"/>
              </a:rPr>
              <a:t>Answer Key &amp; Final Recap</a:t>
            </a:r>
            <a:endParaRPr lang="en-US" sz="3600" dirty="0">
              <a:latin typeface="Arial Black" panose="020B0A04020102020204" pitchFamily="34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758309" y="1226569"/>
            <a:ext cx="7627382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Check your work and remember these key takeaways for professional success.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5" name="Shape 2"/>
          <p:cNvSpPr/>
          <p:nvPr/>
        </p:nvSpPr>
        <p:spPr>
          <a:xfrm>
            <a:off x="758309" y="2163710"/>
            <a:ext cx="3705344" cy="1627942"/>
          </a:xfrm>
          <a:prstGeom prst="roundRect">
            <a:avLst>
              <a:gd name="adj" fmla="val 5590"/>
            </a:avLst>
          </a:prstGeom>
          <a:solidFill>
            <a:srgbClr val="F9D2D6"/>
          </a:solidFill>
          <a:ln w="7620">
            <a:solidFill>
              <a:srgbClr val="DFB8BC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982504" y="2387905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400" dirty="0">
                <a:solidFill>
                  <a:srgbClr val="3B3535"/>
                </a:solidFill>
                <a:latin typeface="Arial Black" panose="020B0A04020102020204" pitchFamily="34" charset="0"/>
                <a:ea typeface="Sora Semi Bold" pitchFamily="34" charset="-122"/>
                <a:cs typeface="Sora Semi Bold" pitchFamily="34" charset="-120"/>
              </a:rPr>
              <a:t>Key Takeaway 1</a:t>
            </a:r>
            <a:endParaRPr lang="en-US" sz="2400" dirty="0">
              <a:latin typeface="Arial Black" panose="020B0A04020102020204" pitchFamily="34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982504" y="2874037"/>
            <a:ext cx="3256955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Active voice = clear, direct communication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8" name="Shape 5"/>
          <p:cNvSpPr/>
          <p:nvPr/>
        </p:nvSpPr>
        <p:spPr>
          <a:xfrm>
            <a:off x="4680228" y="2163710"/>
            <a:ext cx="3705463" cy="1627942"/>
          </a:xfrm>
          <a:prstGeom prst="roundRect">
            <a:avLst>
              <a:gd name="adj" fmla="val 5590"/>
            </a:avLst>
          </a:prstGeom>
          <a:solidFill>
            <a:srgbClr val="F9D2D6"/>
          </a:solidFill>
          <a:ln w="7620">
            <a:solidFill>
              <a:srgbClr val="DFB8BC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4904423" y="2387905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400" dirty="0">
                <a:solidFill>
                  <a:srgbClr val="3B3535"/>
                </a:solidFill>
                <a:latin typeface="Arial Black" panose="020B0A04020102020204" pitchFamily="34" charset="0"/>
                <a:ea typeface="Sora Semi Bold" pitchFamily="34" charset="-122"/>
                <a:cs typeface="Sora Semi Bold" pitchFamily="34" charset="-120"/>
              </a:rPr>
              <a:t>Key Takeaway 2</a:t>
            </a:r>
            <a:endParaRPr lang="en-US" sz="2400" dirty="0">
              <a:latin typeface="Arial Black" panose="020B0A04020102020204" pitchFamily="34" charset="0"/>
            </a:endParaRPr>
          </a:p>
        </p:txBody>
      </p:sp>
      <p:sp>
        <p:nvSpPr>
          <p:cNvPr id="10" name="Text 7"/>
          <p:cNvSpPr/>
          <p:nvPr/>
        </p:nvSpPr>
        <p:spPr>
          <a:xfrm>
            <a:off x="4904423" y="2874037"/>
            <a:ext cx="3257074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Passive voice = formal, objective tone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11" name="Shape 8"/>
          <p:cNvSpPr/>
          <p:nvPr/>
        </p:nvSpPr>
        <p:spPr>
          <a:xfrm>
            <a:off x="758309" y="4008227"/>
            <a:ext cx="3705344" cy="1627942"/>
          </a:xfrm>
          <a:prstGeom prst="roundRect">
            <a:avLst>
              <a:gd name="adj" fmla="val 5590"/>
            </a:avLst>
          </a:prstGeom>
          <a:solidFill>
            <a:srgbClr val="F9D2D6"/>
          </a:solidFill>
          <a:ln w="7620">
            <a:solidFill>
              <a:srgbClr val="DFB8BC"/>
            </a:solidFill>
            <a:prstDash val="solid"/>
          </a:ln>
        </p:spPr>
      </p:sp>
      <p:sp>
        <p:nvSpPr>
          <p:cNvPr id="12" name="Text 9"/>
          <p:cNvSpPr/>
          <p:nvPr/>
        </p:nvSpPr>
        <p:spPr>
          <a:xfrm>
            <a:off x="982504" y="4232421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400" dirty="0">
                <a:solidFill>
                  <a:srgbClr val="3B3535"/>
                </a:solidFill>
                <a:latin typeface="Arial Black" panose="020B0A04020102020204" pitchFamily="34" charset="0"/>
                <a:ea typeface="Sora Semi Bold" pitchFamily="34" charset="-122"/>
                <a:cs typeface="Sora Semi Bold" pitchFamily="34" charset="-120"/>
              </a:rPr>
              <a:t>Key Takeaway 3</a:t>
            </a:r>
            <a:endParaRPr lang="en-US" sz="2400" dirty="0">
              <a:latin typeface="Arial Black" panose="020B0A04020102020204" pitchFamily="34" charset="0"/>
            </a:endParaRPr>
          </a:p>
        </p:txBody>
      </p:sp>
      <p:sp>
        <p:nvSpPr>
          <p:cNvPr id="13" name="Text 10"/>
          <p:cNvSpPr/>
          <p:nvPr/>
        </p:nvSpPr>
        <p:spPr>
          <a:xfrm>
            <a:off x="982504" y="4718553"/>
            <a:ext cx="3256955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Choose voice based on context and purpose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14" name="Shape 11"/>
          <p:cNvSpPr/>
          <p:nvPr/>
        </p:nvSpPr>
        <p:spPr>
          <a:xfrm>
            <a:off x="4680228" y="4008227"/>
            <a:ext cx="3705463" cy="1627942"/>
          </a:xfrm>
          <a:prstGeom prst="roundRect">
            <a:avLst>
              <a:gd name="adj" fmla="val 5590"/>
            </a:avLst>
          </a:prstGeom>
          <a:solidFill>
            <a:srgbClr val="F9D2D6"/>
          </a:solidFill>
          <a:ln w="7620">
            <a:solidFill>
              <a:srgbClr val="DFB8BC"/>
            </a:solidFill>
            <a:prstDash val="solid"/>
          </a:ln>
        </p:spPr>
      </p:sp>
      <p:sp>
        <p:nvSpPr>
          <p:cNvPr id="15" name="Text 12"/>
          <p:cNvSpPr/>
          <p:nvPr/>
        </p:nvSpPr>
        <p:spPr>
          <a:xfrm>
            <a:off x="4904423" y="4232421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400" dirty="0">
                <a:solidFill>
                  <a:srgbClr val="3B3535"/>
                </a:solidFill>
                <a:latin typeface="Arial Black" panose="020B0A04020102020204" pitchFamily="34" charset="0"/>
                <a:ea typeface="Sora Semi Bold" pitchFamily="34" charset="-122"/>
                <a:cs typeface="Sora Semi Bold" pitchFamily="34" charset="-120"/>
              </a:rPr>
              <a:t>Key Takeaway 4</a:t>
            </a:r>
            <a:endParaRPr lang="en-US" sz="2400" dirty="0">
              <a:latin typeface="Arial Black" panose="020B0A04020102020204" pitchFamily="34" charset="0"/>
            </a:endParaRPr>
          </a:p>
        </p:txBody>
      </p:sp>
      <p:sp>
        <p:nvSpPr>
          <p:cNvPr id="16" name="Text 13"/>
          <p:cNvSpPr/>
          <p:nvPr/>
        </p:nvSpPr>
        <p:spPr>
          <a:xfrm>
            <a:off x="4904423" y="4718553"/>
            <a:ext cx="3257074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Practice converts knowledge to skill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17" name="Shape 14"/>
          <p:cNvSpPr/>
          <p:nvPr/>
        </p:nvSpPr>
        <p:spPr>
          <a:xfrm>
            <a:off x="758309" y="5852743"/>
            <a:ext cx="7627382" cy="1281232"/>
          </a:xfrm>
          <a:prstGeom prst="roundRect">
            <a:avLst>
              <a:gd name="adj" fmla="val 7102"/>
            </a:avLst>
          </a:prstGeom>
          <a:solidFill>
            <a:srgbClr val="F9D2D6"/>
          </a:solidFill>
          <a:ln w="7620">
            <a:solidFill>
              <a:srgbClr val="DFB8BC"/>
            </a:solidFill>
            <a:prstDash val="solid"/>
          </a:ln>
        </p:spPr>
      </p:sp>
      <p:sp>
        <p:nvSpPr>
          <p:cNvPr id="18" name="Text 15"/>
          <p:cNvSpPr/>
          <p:nvPr/>
        </p:nvSpPr>
        <p:spPr>
          <a:xfrm>
            <a:off x="982504" y="6076938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400" dirty="0">
                <a:solidFill>
                  <a:srgbClr val="3B3535"/>
                </a:solidFill>
                <a:latin typeface="Arial Black" panose="020B0A04020102020204" pitchFamily="34" charset="0"/>
                <a:ea typeface="Sora Semi Bold" pitchFamily="34" charset="-122"/>
                <a:cs typeface="Sora Semi Bold" pitchFamily="34" charset="-120"/>
              </a:rPr>
              <a:t>Key Takeaway 5</a:t>
            </a:r>
            <a:endParaRPr lang="en-US" sz="2400" dirty="0">
              <a:latin typeface="Arial Black" panose="020B0A04020102020204" pitchFamily="34" charset="0"/>
            </a:endParaRPr>
          </a:p>
        </p:txBody>
      </p:sp>
      <p:sp>
        <p:nvSpPr>
          <p:cNvPr id="19" name="Text 16"/>
          <p:cNvSpPr/>
          <p:nvPr/>
        </p:nvSpPr>
        <p:spPr>
          <a:xfrm>
            <a:off x="982504" y="6563070"/>
            <a:ext cx="7178993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Master grammar for career success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146A60D-1AC5-24EF-8C67-2AE7978AA0A3}"/>
              </a:ext>
            </a:extLst>
          </p:cNvPr>
          <p:cNvSpPr txBox="1"/>
          <p:nvPr/>
        </p:nvSpPr>
        <p:spPr>
          <a:xfrm>
            <a:off x="13033154" y="7481146"/>
            <a:ext cx="8464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 Black" panose="020B0A04020102020204" pitchFamily="34" charset="0"/>
              </a:rPr>
              <a:t>10/10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1178599"/>
            <a:ext cx="5486400" cy="5482354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291429" y="601386"/>
            <a:ext cx="6047542" cy="5419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250"/>
              </a:lnSpc>
              <a:buNone/>
            </a:pPr>
            <a:r>
              <a:rPr lang="en-US" sz="4800" dirty="0">
                <a:solidFill>
                  <a:srgbClr val="1F1E1E"/>
                </a:solidFill>
                <a:latin typeface="Arial Black" panose="020B0A04020102020204" pitchFamily="34" charset="0"/>
                <a:ea typeface="Sora Semi Bold" pitchFamily="34" charset="-122"/>
                <a:cs typeface="Sora Semi Bold" pitchFamily="34" charset="-120"/>
              </a:rPr>
              <a:t>Design Thinking Alignment</a:t>
            </a:r>
            <a:endParaRPr lang="en-US" sz="4800" dirty="0">
              <a:latin typeface="Arial Black" panose="020B0A04020102020204" pitchFamily="34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720923" y="1472327"/>
            <a:ext cx="7702153" cy="6426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Mastering active and passive voice follows the same structured approach used in engineering design processes.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720923" y="2335292"/>
            <a:ext cx="205978" cy="2574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01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6" name="Shape 3"/>
          <p:cNvSpPr/>
          <p:nvPr/>
        </p:nvSpPr>
        <p:spPr>
          <a:xfrm>
            <a:off x="720923" y="2662476"/>
            <a:ext cx="3753207" cy="22860"/>
          </a:xfrm>
          <a:prstGeom prst="rect">
            <a:avLst/>
          </a:prstGeom>
          <a:solidFill>
            <a:srgbClr val="DA1B2E"/>
          </a:solidFill>
          <a:ln/>
        </p:spPr>
      </p:sp>
      <p:sp>
        <p:nvSpPr>
          <p:cNvPr id="7" name="Text 4"/>
          <p:cNvSpPr/>
          <p:nvPr/>
        </p:nvSpPr>
        <p:spPr>
          <a:xfrm>
            <a:off x="720923" y="2811185"/>
            <a:ext cx="2710220" cy="3387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400" dirty="0">
                <a:solidFill>
                  <a:srgbClr val="3B3535"/>
                </a:solidFill>
                <a:latin typeface="Arial Black" panose="020B0A04020102020204" pitchFamily="34" charset="0"/>
                <a:ea typeface="Sora Semi Bold" pitchFamily="34" charset="-122"/>
                <a:cs typeface="Sora Semi Bold" pitchFamily="34" charset="-120"/>
              </a:rPr>
              <a:t>Empathize</a:t>
            </a:r>
            <a:endParaRPr lang="en-US" sz="2400" dirty="0">
              <a:latin typeface="Arial Black" panose="020B0A04020102020204" pitchFamily="34" charset="0"/>
            </a:endParaRPr>
          </a:p>
        </p:txBody>
      </p:sp>
      <p:sp>
        <p:nvSpPr>
          <p:cNvPr id="8" name="Text 5"/>
          <p:cNvSpPr/>
          <p:nvPr/>
        </p:nvSpPr>
        <p:spPr>
          <a:xfrm>
            <a:off x="720923" y="3267313"/>
            <a:ext cx="3753207" cy="6426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Understand communication challenges in technical contexts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4669869" y="2335292"/>
            <a:ext cx="205978" cy="2574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02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10" name="Shape 7"/>
          <p:cNvSpPr/>
          <p:nvPr/>
        </p:nvSpPr>
        <p:spPr>
          <a:xfrm>
            <a:off x="4669869" y="2662476"/>
            <a:ext cx="3753207" cy="22860"/>
          </a:xfrm>
          <a:prstGeom prst="rect">
            <a:avLst/>
          </a:prstGeom>
          <a:solidFill>
            <a:srgbClr val="DA1B2E"/>
          </a:solidFill>
          <a:ln/>
        </p:spPr>
      </p:sp>
      <p:sp>
        <p:nvSpPr>
          <p:cNvPr id="11" name="Text 8"/>
          <p:cNvSpPr/>
          <p:nvPr/>
        </p:nvSpPr>
        <p:spPr>
          <a:xfrm>
            <a:off x="4669869" y="2811185"/>
            <a:ext cx="2710220" cy="3387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400" dirty="0">
                <a:solidFill>
                  <a:srgbClr val="3B3535"/>
                </a:solidFill>
                <a:latin typeface="Arial Black" panose="020B0A04020102020204" pitchFamily="34" charset="0"/>
                <a:ea typeface="Sora Semi Bold" pitchFamily="34" charset="-122"/>
                <a:cs typeface="Sora Semi Bold" pitchFamily="34" charset="-120"/>
              </a:rPr>
              <a:t>Define</a:t>
            </a:r>
            <a:endParaRPr lang="en-US" sz="2400" dirty="0">
              <a:latin typeface="Arial Black" panose="020B0A04020102020204" pitchFamily="34" charset="0"/>
            </a:endParaRPr>
          </a:p>
        </p:txBody>
      </p:sp>
      <p:sp>
        <p:nvSpPr>
          <p:cNvPr id="12" name="Text 9"/>
          <p:cNvSpPr/>
          <p:nvPr/>
        </p:nvSpPr>
        <p:spPr>
          <a:xfrm>
            <a:off x="4669869" y="3267313"/>
            <a:ext cx="3753207" cy="3213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Identify when to use each voice type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13" name="Text 10"/>
          <p:cNvSpPr/>
          <p:nvPr/>
        </p:nvSpPr>
        <p:spPr>
          <a:xfrm>
            <a:off x="720923" y="4260175"/>
            <a:ext cx="205978" cy="2574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03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14" name="Shape 11"/>
          <p:cNvSpPr/>
          <p:nvPr/>
        </p:nvSpPr>
        <p:spPr>
          <a:xfrm>
            <a:off x="720923" y="4587359"/>
            <a:ext cx="3753207" cy="22860"/>
          </a:xfrm>
          <a:prstGeom prst="rect">
            <a:avLst/>
          </a:prstGeom>
          <a:solidFill>
            <a:srgbClr val="DA1B2E"/>
          </a:solidFill>
          <a:ln/>
        </p:spPr>
      </p:sp>
      <p:sp>
        <p:nvSpPr>
          <p:cNvPr id="15" name="Text 12"/>
          <p:cNvSpPr/>
          <p:nvPr/>
        </p:nvSpPr>
        <p:spPr>
          <a:xfrm>
            <a:off x="720923" y="4736068"/>
            <a:ext cx="2710220" cy="3387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400" dirty="0">
                <a:solidFill>
                  <a:srgbClr val="3B3535"/>
                </a:solidFill>
                <a:latin typeface="Arial Black" panose="020B0A04020102020204" pitchFamily="34" charset="0"/>
                <a:ea typeface="Sora Semi Bold" pitchFamily="34" charset="-122"/>
                <a:cs typeface="Sora Semi Bold" pitchFamily="34" charset="-120"/>
              </a:rPr>
              <a:t>Ideate</a:t>
            </a:r>
            <a:endParaRPr lang="en-US" sz="2400" dirty="0">
              <a:latin typeface="Arial Black" panose="020B0A04020102020204" pitchFamily="34" charset="0"/>
            </a:endParaRPr>
          </a:p>
        </p:txBody>
      </p:sp>
      <p:sp>
        <p:nvSpPr>
          <p:cNvPr id="16" name="Text 13"/>
          <p:cNvSpPr/>
          <p:nvPr/>
        </p:nvSpPr>
        <p:spPr>
          <a:xfrm>
            <a:off x="720923" y="5192197"/>
            <a:ext cx="3753207" cy="6426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Explore sentence structure variations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17" name="Text 14"/>
          <p:cNvSpPr/>
          <p:nvPr/>
        </p:nvSpPr>
        <p:spPr>
          <a:xfrm>
            <a:off x="4669869" y="4260175"/>
            <a:ext cx="205978" cy="2574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04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18" name="Shape 15"/>
          <p:cNvSpPr/>
          <p:nvPr/>
        </p:nvSpPr>
        <p:spPr>
          <a:xfrm>
            <a:off x="4669869" y="4587359"/>
            <a:ext cx="3753207" cy="22860"/>
          </a:xfrm>
          <a:prstGeom prst="rect">
            <a:avLst/>
          </a:prstGeom>
          <a:solidFill>
            <a:srgbClr val="DA1B2E"/>
          </a:solidFill>
          <a:ln/>
        </p:spPr>
      </p:sp>
      <p:sp>
        <p:nvSpPr>
          <p:cNvPr id="19" name="Text 16"/>
          <p:cNvSpPr/>
          <p:nvPr/>
        </p:nvSpPr>
        <p:spPr>
          <a:xfrm>
            <a:off x="4669869" y="4736068"/>
            <a:ext cx="2710220" cy="3387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400" dirty="0">
                <a:solidFill>
                  <a:srgbClr val="3B3535"/>
                </a:solidFill>
                <a:latin typeface="Arial Black" panose="020B0A04020102020204" pitchFamily="34" charset="0"/>
                <a:ea typeface="Sora Semi Bold" pitchFamily="34" charset="-122"/>
                <a:cs typeface="Sora Semi Bold" pitchFamily="34" charset="-120"/>
              </a:rPr>
              <a:t>Prototype</a:t>
            </a:r>
            <a:endParaRPr lang="en-US" sz="2400" dirty="0">
              <a:latin typeface="Arial Black" panose="020B0A04020102020204" pitchFamily="34" charset="0"/>
            </a:endParaRPr>
          </a:p>
        </p:txBody>
      </p:sp>
      <p:sp>
        <p:nvSpPr>
          <p:cNvPr id="20" name="Text 17"/>
          <p:cNvSpPr/>
          <p:nvPr/>
        </p:nvSpPr>
        <p:spPr>
          <a:xfrm>
            <a:off x="4669869" y="5192197"/>
            <a:ext cx="3753207" cy="6426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Practice converting between voice types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21" name="Text 18"/>
          <p:cNvSpPr/>
          <p:nvPr/>
        </p:nvSpPr>
        <p:spPr>
          <a:xfrm>
            <a:off x="804055" y="5852159"/>
            <a:ext cx="205978" cy="2574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05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22" name="Shape 19"/>
          <p:cNvSpPr/>
          <p:nvPr/>
        </p:nvSpPr>
        <p:spPr>
          <a:xfrm>
            <a:off x="720922" y="6188155"/>
            <a:ext cx="7702153" cy="22860"/>
          </a:xfrm>
          <a:prstGeom prst="rect">
            <a:avLst/>
          </a:prstGeom>
          <a:solidFill>
            <a:srgbClr val="DA1B2E"/>
          </a:solidFill>
          <a:ln/>
        </p:spPr>
      </p:sp>
      <p:sp>
        <p:nvSpPr>
          <p:cNvPr id="23" name="Text 20"/>
          <p:cNvSpPr/>
          <p:nvPr/>
        </p:nvSpPr>
        <p:spPr>
          <a:xfrm>
            <a:off x="720922" y="6384589"/>
            <a:ext cx="2710220" cy="3387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400" dirty="0">
                <a:solidFill>
                  <a:srgbClr val="3B3535"/>
                </a:solidFill>
                <a:latin typeface="Arial Black" panose="020B0A04020102020204" pitchFamily="34" charset="0"/>
                <a:ea typeface="Sora Semi Bold" pitchFamily="34" charset="-122"/>
                <a:cs typeface="Sora Semi Bold" pitchFamily="34" charset="-120"/>
              </a:rPr>
              <a:t>Test</a:t>
            </a:r>
            <a:endParaRPr lang="en-US" sz="2400" dirty="0">
              <a:latin typeface="Arial Black" panose="020B0A04020102020204" pitchFamily="34" charset="0"/>
            </a:endParaRPr>
          </a:p>
        </p:txBody>
      </p:sp>
      <p:sp>
        <p:nvSpPr>
          <p:cNvPr id="24" name="Text 21"/>
          <p:cNvSpPr/>
          <p:nvPr/>
        </p:nvSpPr>
        <p:spPr>
          <a:xfrm>
            <a:off x="720921" y="6736221"/>
            <a:ext cx="7702153" cy="3213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Apply in real-world engineering scenarios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EB9C67D-BE79-99FC-95B0-86F16817C3A1}"/>
              </a:ext>
            </a:extLst>
          </p:cNvPr>
          <p:cNvSpPr txBox="1"/>
          <p:nvPr/>
        </p:nvSpPr>
        <p:spPr>
          <a:xfrm>
            <a:off x="13033154" y="7481146"/>
            <a:ext cx="8464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 Black" panose="020B0A04020102020204" pitchFamily="34" charset="0"/>
              </a:rPr>
              <a:t>2/10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144002" y="1582153"/>
            <a:ext cx="4930815" cy="513916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749105" y="232109"/>
            <a:ext cx="5132189" cy="5395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200"/>
              </a:lnSpc>
              <a:buNone/>
            </a:pPr>
            <a:r>
              <a:rPr lang="en-US" sz="4400" dirty="0">
                <a:solidFill>
                  <a:srgbClr val="1F1E1E"/>
                </a:solidFill>
                <a:latin typeface="Arial Black" panose="020B0A04020102020204" pitchFamily="34" charset="0"/>
                <a:ea typeface="Sora Semi Bold" pitchFamily="34" charset="-122"/>
                <a:cs typeface="Sora Semi Bold" pitchFamily="34" charset="-120"/>
              </a:rPr>
              <a:t>EMPATHY</a:t>
            </a:r>
          </a:p>
          <a:p>
            <a:pPr marL="0" indent="0" algn="ctr">
              <a:lnSpc>
                <a:spcPts val="4200"/>
              </a:lnSpc>
              <a:buNone/>
            </a:pPr>
            <a:r>
              <a:rPr lang="en-US" sz="4400" dirty="0">
                <a:solidFill>
                  <a:srgbClr val="1F1E1E"/>
                </a:solidFill>
                <a:latin typeface="Arial Black" panose="020B0A04020102020204" pitchFamily="34" charset="0"/>
                <a:ea typeface="Sora Semi Bold" pitchFamily="34" charset="-122"/>
                <a:cs typeface="Sora Semi Bold" pitchFamily="34" charset="-120"/>
              </a:rPr>
              <a:t>Why This Topic Matters ?</a:t>
            </a:r>
            <a:endParaRPr lang="en-US" sz="4400" dirty="0">
              <a:latin typeface="Arial Black" panose="020B0A04020102020204" pitchFamily="34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717709" y="1437973"/>
            <a:ext cx="7708583" cy="6384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600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Not mastering voice types creates significant communication barriers in engineering careers.</a:t>
            </a:r>
            <a:endParaRPr lang="en-US" sz="1600" dirty="0">
              <a:latin typeface="Arial Black" panose="020B0A04020102020204" pitchFamily="34" charset="0"/>
            </a:endParaRPr>
          </a:p>
        </p:txBody>
      </p:sp>
      <p:sp>
        <p:nvSpPr>
          <p:cNvPr id="5" name="Shape 2"/>
          <p:cNvSpPr/>
          <p:nvPr/>
        </p:nvSpPr>
        <p:spPr>
          <a:xfrm>
            <a:off x="717711" y="2218610"/>
            <a:ext cx="3757255" cy="1836539"/>
          </a:xfrm>
          <a:prstGeom prst="roundRect">
            <a:avLst>
              <a:gd name="adj" fmla="val 4690"/>
            </a:avLst>
          </a:prstGeom>
          <a:solidFill>
            <a:srgbClr val="F9D2D6"/>
          </a:solidFill>
          <a:ln w="7620">
            <a:solidFill>
              <a:srgbClr val="DFB8BC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930356" y="2431256"/>
            <a:ext cx="3176945" cy="3371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000" dirty="0">
                <a:solidFill>
                  <a:srgbClr val="3B3535"/>
                </a:solidFill>
                <a:latin typeface="Arial Black" panose="020B0A04020102020204" pitchFamily="34" charset="0"/>
                <a:ea typeface="Sora Semi Bold" pitchFamily="34" charset="-122"/>
                <a:cs typeface="Sora Semi Bold" pitchFamily="34" charset="-120"/>
              </a:rPr>
              <a:t>Communication Issues</a:t>
            </a:r>
            <a:endParaRPr lang="en-US" sz="2000" dirty="0">
              <a:latin typeface="Arial Black" panose="020B0A04020102020204" pitchFamily="34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930356" y="2884884"/>
            <a:ext cx="3331964" cy="9576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600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Unclear documentation confuses team members and stakeholders</a:t>
            </a:r>
            <a:endParaRPr lang="en-US" sz="1600" dirty="0">
              <a:latin typeface="Arial Black" panose="020B0A04020102020204" pitchFamily="34" charset="0"/>
            </a:endParaRPr>
          </a:p>
        </p:txBody>
      </p:sp>
      <p:sp>
        <p:nvSpPr>
          <p:cNvPr id="8" name="Shape 5"/>
          <p:cNvSpPr/>
          <p:nvPr/>
        </p:nvSpPr>
        <p:spPr>
          <a:xfrm>
            <a:off x="4669038" y="2218610"/>
            <a:ext cx="3757255" cy="1836539"/>
          </a:xfrm>
          <a:prstGeom prst="roundRect">
            <a:avLst>
              <a:gd name="adj" fmla="val 4690"/>
            </a:avLst>
          </a:prstGeom>
          <a:solidFill>
            <a:srgbClr val="F9D2D6"/>
          </a:solidFill>
          <a:ln w="7620">
            <a:solidFill>
              <a:srgbClr val="DFB8BC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4881684" y="2431256"/>
            <a:ext cx="3156942" cy="3371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000" dirty="0">
                <a:solidFill>
                  <a:srgbClr val="3B3535"/>
                </a:solidFill>
                <a:latin typeface="Arial Black" panose="020B0A04020102020204" pitchFamily="34" charset="0"/>
                <a:ea typeface="Sora Semi Bold" pitchFamily="34" charset="-122"/>
                <a:cs typeface="Sora Semi Bold" pitchFamily="34" charset="-120"/>
              </a:rPr>
              <a:t>Interview Performance</a:t>
            </a:r>
            <a:endParaRPr lang="en-US" sz="2000" dirty="0">
              <a:latin typeface="Arial Black" panose="020B0A04020102020204" pitchFamily="34" charset="0"/>
            </a:endParaRPr>
          </a:p>
        </p:txBody>
      </p:sp>
      <p:sp>
        <p:nvSpPr>
          <p:cNvPr id="10" name="Text 7"/>
          <p:cNvSpPr/>
          <p:nvPr/>
        </p:nvSpPr>
        <p:spPr>
          <a:xfrm>
            <a:off x="4881684" y="2884884"/>
            <a:ext cx="3331964" cy="6384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600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Weak grammar reduces professional credibility</a:t>
            </a:r>
            <a:endParaRPr lang="en-US" sz="1600" dirty="0">
              <a:latin typeface="Arial Black" panose="020B0A04020102020204" pitchFamily="34" charset="0"/>
            </a:endParaRPr>
          </a:p>
        </p:txBody>
      </p:sp>
      <p:sp>
        <p:nvSpPr>
          <p:cNvPr id="11" name="Shape 8"/>
          <p:cNvSpPr/>
          <p:nvPr/>
        </p:nvSpPr>
        <p:spPr>
          <a:xfrm>
            <a:off x="717711" y="4249221"/>
            <a:ext cx="3757255" cy="1517333"/>
          </a:xfrm>
          <a:prstGeom prst="roundRect">
            <a:avLst>
              <a:gd name="adj" fmla="val 5677"/>
            </a:avLst>
          </a:prstGeom>
          <a:solidFill>
            <a:srgbClr val="F9D2D6"/>
          </a:solidFill>
          <a:ln w="7620">
            <a:solidFill>
              <a:srgbClr val="DFB8BC"/>
            </a:solidFill>
            <a:prstDash val="solid"/>
          </a:ln>
        </p:spPr>
      </p:sp>
      <p:sp>
        <p:nvSpPr>
          <p:cNvPr id="12" name="Text 9"/>
          <p:cNvSpPr/>
          <p:nvPr/>
        </p:nvSpPr>
        <p:spPr>
          <a:xfrm>
            <a:off x="930356" y="4461867"/>
            <a:ext cx="2885003" cy="3371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000" dirty="0">
                <a:solidFill>
                  <a:srgbClr val="3B3535"/>
                </a:solidFill>
                <a:latin typeface="Arial Black" panose="020B0A04020102020204" pitchFamily="34" charset="0"/>
                <a:ea typeface="Sora Semi Bold" pitchFamily="34" charset="-122"/>
                <a:cs typeface="Sora Semi Bold" pitchFamily="34" charset="-120"/>
              </a:rPr>
              <a:t>Workplace Problems</a:t>
            </a:r>
            <a:endParaRPr lang="en-US" sz="2000" dirty="0">
              <a:latin typeface="Arial Black" panose="020B0A04020102020204" pitchFamily="34" charset="0"/>
            </a:endParaRPr>
          </a:p>
        </p:txBody>
      </p:sp>
      <p:sp>
        <p:nvSpPr>
          <p:cNvPr id="13" name="Text 10"/>
          <p:cNvSpPr/>
          <p:nvPr/>
        </p:nvSpPr>
        <p:spPr>
          <a:xfrm>
            <a:off x="930356" y="4915495"/>
            <a:ext cx="3331964" cy="6384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600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Ambiguous reports lead to project delays</a:t>
            </a:r>
            <a:endParaRPr lang="en-US" sz="1600" dirty="0">
              <a:latin typeface="Arial Black" panose="020B0A04020102020204" pitchFamily="34" charset="0"/>
            </a:endParaRPr>
          </a:p>
        </p:txBody>
      </p:sp>
      <p:sp>
        <p:nvSpPr>
          <p:cNvPr id="14" name="Shape 11"/>
          <p:cNvSpPr/>
          <p:nvPr/>
        </p:nvSpPr>
        <p:spPr>
          <a:xfrm>
            <a:off x="4669038" y="4249221"/>
            <a:ext cx="3757255" cy="1517333"/>
          </a:xfrm>
          <a:prstGeom prst="roundRect">
            <a:avLst>
              <a:gd name="adj" fmla="val 5677"/>
            </a:avLst>
          </a:prstGeom>
          <a:solidFill>
            <a:srgbClr val="F9D2D6"/>
          </a:solidFill>
          <a:ln w="7620">
            <a:solidFill>
              <a:srgbClr val="DFB8BC"/>
            </a:solidFill>
            <a:prstDash val="solid"/>
          </a:ln>
        </p:spPr>
      </p:sp>
      <p:sp>
        <p:nvSpPr>
          <p:cNvPr id="15" name="Text 12"/>
          <p:cNvSpPr/>
          <p:nvPr/>
        </p:nvSpPr>
        <p:spPr>
          <a:xfrm>
            <a:off x="4881684" y="4461867"/>
            <a:ext cx="2698313" cy="3371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000" dirty="0">
                <a:solidFill>
                  <a:srgbClr val="3B3535"/>
                </a:solidFill>
                <a:latin typeface="Arial Black" panose="020B0A04020102020204" pitchFamily="34" charset="0"/>
                <a:ea typeface="Sora Semi Bold" pitchFamily="34" charset="-122"/>
                <a:cs typeface="Sora Semi Bold" pitchFamily="34" charset="-120"/>
              </a:rPr>
              <a:t>Exam Impact</a:t>
            </a:r>
            <a:endParaRPr lang="en-US" sz="2000" dirty="0">
              <a:latin typeface="Arial Black" panose="020B0A04020102020204" pitchFamily="34" charset="0"/>
            </a:endParaRPr>
          </a:p>
        </p:txBody>
      </p:sp>
      <p:sp>
        <p:nvSpPr>
          <p:cNvPr id="16" name="Text 13"/>
          <p:cNvSpPr/>
          <p:nvPr/>
        </p:nvSpPr>
        <p:spPr>
          <a:xfrm>
            <a:off x="4881684" y="4915495"/>
            <a:ext cx="3331964" cy="6384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600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Grammar errors cost valuable marks</a:t>
            </a:r>
            <a:endParaRPr lang="en-US" sz="1600" dirty="0">
              <a:latin typeface="Arial Black" panose="020B0A04020102020204" pitchFamily="34" charset="0"/>
            </a:endParaRPr>
          </a:p>
        </p:txBody>
      </p:sp>
      <p:sp>
        <p:nvSpPr>
          <p:cNvPr id="17" name="Shape 14"/>
          <p:cNvSpPr/>
          <p:nvPr/>
        </p:nvSpPr>
        <p:spPr>
          <a:xfrm>
            <a:off x="717711" y="5960626"/>
            <a:ext cx="7708583" cy="1198126"/>
          </a:xfrm>
          <a:prstGeom prst="roundRect">
            <a:avLst>
              <a:gd name="adj" fmla="val 7189"/>
            </a:avLst>
          </a:prstGeom>
          <a:solidFill>
            <a:srgbClr val="F9D2D6"/>
          </a:solidFill>
          <a:ln w="7620">
            <a:solidFill>
              <a:srgbClr val="DFB8BC"/>
            </a:solidFill>
            <a:prstDash val="solid"/>
          </a:ln>
        </p:spPr>
      </p:sp>
      <p:sp>
        <p:nvSpPr>
          <p:cNvPr id="18" name="Text 15"/>
          <p:cNvSpPr/>
          <p:nvPr/>
        </p:nvSpPr>
        <p:spPr>
          <a:xfrm>
            <a:off x="930356" y="6173271"/>
            <a:ext cx="2698313" cy="3371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000" dirty="0">
                <a:solidFill>
                  <a:srgbClr val="3B3535"/>
                </a:solidFill>
                <a:latin typeface="Arial Black" panose="020B0A04020102020204" pitchFamily="34" charset="0"/>
                <a:ea typeface="Sora Semi Bold" pitchFamily="34" charset="-122"/>
                <a:cs typeface="Sora Semi Bold" pitchFamily="34" charset="-120"/>
              </a:rPr>
              <a:t>Career Growth</a:t>
            </a:r>
            <a:endParaRPr lang="en-US" sz="2000" dirty="0">
              <a:latin typeface="Arial Black" panose="020B0A04020102020204" pitchFamily="34" charset="0"/>
            </a:endParaRPr>
          </a:p>
        </p:txBody>
      </p:sp>
      <p:sp>
        <p:nvSpPr>
          <p:cNvPr id="19" name="Text 16"/>
          <p:cNvSpPr/>
          <p:nvPr/>
        </p:nvSpPr>
        <p:spPr>
          <a:xfrm>
            <a:off x="930356" y="6626899"/>
            <a:ext cx="7283291" cy="3192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600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Poor writing limits advancement opportunities</a:t>
            </a:r>
            <a:endParaRPr lang="en-US" sz="1600" dirty="0">
              <a:latin typeface="Arial Black" panose="020B0A040201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43B4F39-6106-45F3-65E7-9E397DBBBD4D}"/>
              </a:ext>
            </a:extLst>
          </p:cNvPr>
          <p:cNvSpPr txBox="1"/>
          <p:nvPr/>
        </p:nvSpPr>
        <p:spPr>
          <a:xfrm>
            <a:off x="13033154" y="7481146"/>
            <a:ext cx="8464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 Black" panose="020B0A04020102020204" pitchFamily="34" charset="0"/>
              </a:rPr>
              <a:t>3/10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974695" y="243068"/>
            <a:ext cx="8715736" cy="3255554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3350238" y="3683401"/>
            <a:ext cx="7722513" cy="5578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350"/>
              </a:lnSpc>
              <a:buNone/>
            </a:pPr>
            <a:r>
              <a:rPr lang="en-US" sz="3600" dirty="0">
                <a:solidFill>
                  <a:srgbClr val="1F1E1E"/>
                </a:solidFill>
                <a:latin typeface="Arial Black" panose="020B0A04020102020204" pitchFamily="34" charset="0"/>
                <a:ea typeface="Sora Semi Bold" pitchFamily="34" charset="-122"/>
                <a:cs typeface="Sora Semi Bold" pitchFamily="34" charset="-120"/>
              </a:rPr>
              <a:t>Defining Active and Passive Voice</a:t>
            </a:r>
            <a:endParaRPr lang="en-US" sz="3600" dirty="0">
              <a:latin typeface="Arial Black" panose="020B0A04020102020204" pitchFamily="34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741759" y="4517702"/>
            <a:ext cx="13146881" cy="3353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Understanding the fundamental difference between these voice types is essential for clear technical communication.</a:t>
            </a:r>
            <a:endParaRPr lang="en-US" sz="1600" dirty="0">
              <a:latin typeface="Arial Black" panose="020B0A04020102020204" pitchFamily="34" charset="0"/>
            </a:endParaRPr>
          </a:p>
        </p:txBody>
      </p:sp>
      <p:sp>
        <p:nvSpPr>
          <p:cNvPr id="5" name="Shape 2"/>
          <p:cNvSpPr/>
          <p:nvPr/>
        </p:nvSpPr>
        <p:spPr>
          <a:xfrm>
            <a:off x="712800" y="5046226"/>
            <a:ext cx="6469737" cy="1613178"/>
          </a:xfrm>
          <a:prstGeom prst="roundRect">
            <a:avLst>
              <a:gd name="adj" fmla="val 5518"/>
            </a:avLst>
          </a:prstGeom>
          <a:solidFill>
            <a:srgbClr val="FFFFFF"/>
          </a:solidFill>
          <a:ln w="22860">
            <a:solidFill>
              <a:srgbClr val="DFB8BC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976551" y="5269288"/>
            <a:ext cx="2788801" cy="3484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400" dirty="0">
                <a:solidFill>
                  <a:srgbClr val="3B3535"/>
                </a:solidFill>
                <a:latin typeface="Arial Black" panose="020B0A04020102020204" pitchFamily="34" charset="0"/>
                <a:ea typeface="Sora Semi Bold" pitchFamily="34" charset="-122"/>
                <a:cs typeface="Sora Semi Bold" pitchFamily="34" charset="-120"/>
              </a:rPr>
              <a:t>Active Voice</a:t>
            </a:r>
            <a:endParaRPr lang="en-US" sz="2400" dirty="0">
              <a:latin typeface="Arial Black" panose="020B0A04020102020204" pitchFamily="34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976551" y="5752207"/>
            <a:ext cx="6000155" cy="6707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Subject performs the action. Clear and direct: "The engineer designed the circuit."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8" name="Shape 5"/>
          <p:cNvSpPr/>
          <p:nvPr/>
        </p:nvSpPr>
        <p:spPr>
          <a:xfrm>
            <a:off x="7418784" y="5046226"/>
            <a:ext cx="6469856" cy="1613178"/>
          </a:xfrm>
          <a:prstGeom prst="roundRect">
            <a:avLst>
              <a:gd name="adj" fmla="val 5518"/>
            </a:avLst>
          </a:prstGeom>
          <a:solidFill>
            <a:srgbClr val="FFFFFF"/>
          </a:solidFill>
          <a:ln w="22860">
            <a:solidFill>
              <a:srgbClr val="DFB8BC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7653576" y="5269288"/>
            <a:ext cx="2788801" cy="3484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400" dirty="0">
                <a:solidFill>
                  <a:srgbClr val="3B3535"/>
                </a:solidFill>
                <a:latin typeface="Arial Black" panose="020B0A04020102020204" pitchFamily="34" charset="0"/>
                <a:ea typeface="Sora Semi Bold" pitchFamily="34" charset="-122"/>
                <a:cs typeface="Sora Semi Bold" pitchFamily="34" charset="-120"/>
              </a:rPr>
              <a:t>Passive Voice</a:t>
            </a:r>
            <a:endParaRPr lang="en-US" sz="2400" dirty="0">
              <a:latin typeface="Arial Black" panose="020B0A04020102020204" pitchFamily="34" charset="0"/>
            </a:endParaRPr>
          </a:p>
        </p:txBody>
      </p:sp>
      <p:sp>
        <p:nvSpPr>
          <p:cNvPr id="10" name="Text 7"/>
          <p:cNvSpPr/>
          <p:nvPr/>
        </p:nvSpPr>
        <p:spPr>
          <a:xfrm>
            <a:off x="7653575" y="5752207"/>
            <a:ext cx="6000274" cy="6707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Subject receives the action. More formal: "The circuit was designed by the engineer."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79DB48C-0BDE-E52D-AF98-C8EF53C776CA}"/>
              </a:ext>
            </a:extLst>
          </p:cNvPr>
          <p:cNvSpPr txBox="1"/>
          <p:nvPr/>
        </p:nvSpPr>
        <p:spPr>
          <a:xfrm>
            <a:off x="13033154" y="7481146"/>
            <a:ext cx="8464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 Black" panose="020B0A04020102020204" pitchFamily="34" charset="0"/>
              </a:rPr>
              <a:t>4/10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1345286"/>
            <a:ext cx="4728091" cy="5661423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034558" y="404889"/>
            <a:ext cx="4561284" cy="5700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450"/>
              </a:lnSpc>
              <a:buNone/>
            </a:pPr>
            <a:r>
              <a:rPr lang="en-US" sz="4800" dirty="0">
                <a:solidFill>
                  <a:srgbClr val="1F1E1E"/>
                </a:solidFill>
                <a:latin typeface="Arial Black" panose="020B0A04020102020204" pitchFamily="34" charset="0"/>
                <a:ea typeface="Sora Semi Bold" pitchFamily="34" charset="-122"/>
                <a:cs typeface="Sora Semi Bold" pitchFamily="34" charset="-120"/>
              </a:rPr>
              <a:t>Core Rules (Part 1)</a:t>
            </a:r>
            <a:endParaRPr lang="en-US" sz="4800" dirty="0">
              <a:latin typeface="Arial Black" panose="020B0A04020102020204" pitchFamily="34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758309" y="1323498"/>
            <a:ext cx="7627382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Master these fundamental patterns to correctly identify and use both voice types.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5" name="Shape 2"/>
          <p:cNvSpPr/>
          <p:nvPr/>
        </p:nvSpPr>
        <p:spPr>
          <a:xfrm>
            <a:off x="758309" y="2260639"/>
            <a:ext cx="3705344" cy="1627942"/>
          </a:xfrm>
          <a:prstGeom prst="roundRect">
            <a:avLst>
              <a:gd name="adj" fmla="val 5590"/>
            </a:avLst>
          </a:prstGeom>
          <a:solidFill>
            <a:srgbClr val="F9D2D6"/>
          </a:solidFill>
          <a:ln w="7620">
            <a:solidFill>
              <a:srgbClr val="DFB8BC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982504" y="2484834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400" dirty="0">
                <a:solidFill>
                  <a:srgbClr val="3B3535"/>
                </a:solidFill>
                <a:latin typeface="Arial Black" panose="020B0A04020102020204" pitchFamily="34" charset="0"/>
                <a:ea typeface="Sora Semi Bold" pitchFamily="34" charset="-122"/>
                <a:cs typeface="Sora Semi Bold" pitchFamily="34" charset="-120"/>
              </a:rPr>
              <a:t>Active Structure</a:t>
            </a:r>
            <a:endParaRPr lang="en-US" sz="2400" dirty="0">
              <a:latin typeface="Arial Black" panose="020B0A04020102020204" pitchFamily="34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982504" y="2970966"/>
            <a:ext cx="3256955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Subject + Verb + Object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8" name="Shape 5"/>
          <p:cNvSpPr/>
          <p:nvPr/>
        </p:nvSpPr>
        <p:spPr>
          <a:xfrm>
            <a:off x="4680228" y="2260639"/>
            <a:ext cx="3705463" cy="1627942"/>
          </a:xfrm>
          <a:prstGeom prst="roundRect">
            <a:avLst>
              <a:gd name="adj" fmla="val 5590"/>
            </a:avLst>
          </a:prstGeom>
          <a:solidFill>
            <a:srgbClr val="F9D2D6"/>
          </a:solidFill>
          <a:ln w="7620">
            <a:solidFill>
              <a:srgbClr val="DFB8BC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4904423" y="2484834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400" dirty="0">
                <a:solidFill>
                  <a:srgbClr val="3B3535"/>
                </a:solidFill>
                <a:latin typeface="Arial Black" panose="020B0A04020102020204" pitchFamily="34" charset="0"/>
                <a:ea typeface="Sora Semi Bold" pitchFamily="34" charset="-122"/>
                <a:cs typeface="Sora Semi Bold" pitchFamily="34" charset="-120"/>
              </a:rPr>
              <a:t>Passive Structure</a:t>
            </a:r>
            <a:endParaRPr lang="en-US" sz="2400" dirty="0">
              <a:latin typeface="Arial Black" panose="020B0A04020102020204" pitchFamily="34" charset="0"/>
            </a:endParaRPr>
          </a:p>
        </p:txBody>
      </p:sp>
      <p:sp>
        <p:nvSpPr>
          <p:cNvPr id="10" name="Text 7"/>
          <p:cNvSpPr/>
          <p:nvPr/>
        </p:nvSpPr>
        <p:spPr>
          <a:xfrm>
            <a:off x="4904423" y="2970966"/>
            <a:ext cx="3257074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Object + be-verb + past participle + by + Subject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11" name="Shape 8"/>
          <p:cNvSpPr/>
          <p:nvPr/>
        </p:nvSpPr>
        <p:spPr>
          <a:xfrm>
            <a:off x="758309" y="4105156"/>
            <a:ext cx="3705344" cy="1627942"/>
          </a:xfrm>
          <a:prstGeom prst="roundRect">
            <a:avLst>
              <a:gd name="adj" fmla="val 5590"/>
            </a:avLst>
          </a:prstGeom>
          <a:solidFill>
            <a:srgbClr val="F9D2D6"/>
          </a:solidFill>
          <a:ln w="7620">
            <a:solidFill>
              <a:srgbClr val="DFB8BC"/>
            </a:solidFill>
            <a:prstDash val="solid"/>
          </a:ln>
        </p:spPr>
      </p:sp>
      <p:sp>
        <p:nvSpPr>
          <p:cNvPr id="12" name="Text 9"/>
          <p:cNvSpPr/>
          <p:nvPr/>
        </p:nvSpPr>
        <p:spPr>
          <a:xfrm>
            <a:off x="982504" y="4329350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400" dirty="0">
                <a:solidFill>
                  <a:srgbClr val="3B3535"/>
                </a:solidFill>
                <a:latin typeface="Arial Black" panose="020B0A04020102020204" pitchFamily="34" charset="0"/>
                <a:ea typeface="Sora Semi Bold" pitchFamily="34" charset="-122"/>
                <a:cs typeface="Sora Semi Bold" pitchFamily="34" charset="-120"/>
              </a:rPr>
              <a:t>Action Clarity</a:t>
            </a:r>
            <a:endParaRPr lang="en-US" sz="2400" dirty="0">
              <a:latin typeface="Arial Black" panose="020B0A04020102020204" pitchFamily="34" charset="0"/>
            </a:endParaRPr>
          </a:p>
        </p:txBody>
      </p:sp>
      <p:sp>
        <p:nvSpPr>
          <p:cNvPr id="13" name="Text 10"/>
          <p:cNvSpPr/>
          <p:nvPr/>
        </p:nvSpPr>
        <p:spPr>
          <a:xfrm>
            <a:off x="982504" y="4815482"/>
            <a:ext cx="3256955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Active voice shows who performs the action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14" name="Shape 11"/>
          <p:cNvSpPr/>
          <p:nvPr/>
        </p:nvSpPr>
        <p:spPr>
          <a:xfrm>
            <a:off x="4680228" y="4105156"/>
            <a:ext cx="3705463" cy="1627942"/>
          </a:xfrm>
          <a:prstGeom prst="roundRect">
            <a:avLst>
              <a:gd name="adj" fmla="val 5590"/>
            </a:avLst>
          </a:prstGeom>
          <a:solidFill>
            <a:srgbClr val="F9D2D6"/>
          </a:solidFill>
          <a:ln w="7620">
            <a:solidFill>
              <a:srgbClr val="DFB8BC"/>
            </a:solidFill>
            <a:prstDash val="solid"/>
          </a:ln>
        </p:spPr>
      </p:sp>
      <p:sp>
        <p:nvSpPr>
          <p:cNvPr id="15" name="Text 12"/>
          <p:cNvSpPr/>
          <p:nvPr/>
        </p:nvSpPr>
        <p:spPr>
          <a:xfrm>
            <a:off x="4904423" y="4329350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400" dirty="0">
                <a:solidFill>
                  <a:srgbClr val="3B3535"/>
                </a:solidFill>
                <a:latin typeface="Arial Black" panose="020B0A04020102020204" pitchFamily="34" charset="0"/>
                <a:ea typeface="Sora Semi Bold" pitchFamily="34" charset="-122"/>
                <a:cs typeface="Sora Semi Bold" pitchFamily="34" charset="-120"/>
              </a:rPr>
              <a:t>Formal Tone</a:t>
            </a:r>
            <a:endParaRPr lang="en-US" sz="2400" dirty="0">
              <a:latin typeface="Arial Black" panose="020B0A04020102020204" pitchFamily="34" charset="0"/>
            </a:endParaRPr>
          </a:p>
        </p:txBody>
      </p:sp>
      <p:sp>
        <p:nvSpPr>
          <p:cNvPr id="16" name="Text 13"/>
          <p:cNvSpPr/>
          <p:nvPr/>
        </p:nvSpPr>
        <p:spPr>
          <a:xfrm>
            <a:off x="4904423" y="4815482"/>
            <a:ext cx="3257074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Passive voice creates objective, professional tone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17" name="Shape 14"/>
          <p:cNvSpPr/>
          <p:nvPr/>
        </p:nvSpPr>
        <p:spPr>
          <a:xfrm>
            <a:off x="758309" y="5949672"/>
            <a:ext cx="7627382" cy="1281232"/>
          </a:xfrm>
          <a:prstGeom prst="roundRect">
            <a:avLst>
              <a:gd name="adj" fmla="val 7102"/>
            </a:avLst>
          </a:prstGeom>
          <a:solidFill>
            <a:srgbClr val="F9D2D6"/>
          </a:solidFill>
          <a:ln w="7620">
            <a:solidFill>
              <a:srgbClr val="DFB8BC"/>
            </a:solidFill>
            <a:prstDash val="solid"/>
          </a:ln>
        </p:spPr>
      </p:sp>
      <p:sp>
        <p:nvSpPr>
          <p:cNvPr id="18" name="Text 15"/>
          <p:cNvSpPr/>
          <p:nvPr/>
        </p:nvSpPr>
        <p:spPr>
          <a:xfrm>
            <a:off x="982504" y="6173867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400" dirty="0">
                <a:solidFill>
                  <a:srgbClr val="3B3535"/>
                </a:solidFill>
                <a:latin typeface="Arial Black" panose="020B0A04020102020204" pitchFamily="34" charset="0"/>
                <a:ea typeface="Sora Semi Bold" pitchFamily="34" charset="-122"/>
                <a:cs typeface="Sora Semi Bold" pitchFamily="34" charset="-120"/>
              </a:rPr>
              <a:t>Verb Form</a:t>
            </a:r>
            <a:endParaRPr lang="en-US" sz="2400" dirty="0">
              <a:latin typeface="Arial Black" panose="020B0A04020102020204" pitchFamily="34" charset="0"/>
            </a:endParaRPr>
          </a:p>
        </p:txBody>
      </p:sp>
      <p:sp>
        <p:nvSpPr>
          <p:cNvPr id="19" name="Text 16"/>
          <p:cNvSpPr/>
          <p:nvPr/>
        </p:nvSpPr>
        <p:spPr>
          <a:xfrm>
            <a:off x="982504" y="6659999"/>
            <a:ext cx="7178993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Always use past participle with be-verbs in passive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FE4C7C1-157D-CBD9-0F5B-4D0D38253BD9}"/>
              </a:ext>
            </a:extLst>
          </p:cNvPr>
          <p:cNvSpPr txBox="1"/>
          <p:nvPr/>
        </p:nvSpPr>
        <p:spPr>
          <a:xfrm>
            <a:off x="13033154" y="7481146"/>
            <a:ext cx="8464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 Black" panose="020B0A04020102020204" pitchFamily="34" charset="0"/>
              </a:rPr>
              <a:t>5/10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4942" y="1902159"/>
            <a:ext cx="4734045" cy="5055466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707850" y="589709"/>
            <a:ext cx="5214699" cy="4524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550"/>
              </a:lnSpc>
              <a:buNone/>
            </a:pPr>
            <a:r>
              <a:rPr lang="en-US" sz="4800" dirty="0">
                <a:solidFill>
                  <a:srgbClr val="1F1E1E"/>
                </a:solidFill>
                <a:latin typeface="Arial Black" panose="020B0A04020102020204" pitchFamily="34" charset="0"/>
                <a:ea typeface="Sora Semi Bold" pitchFamily="34" charset="-122"/>
                <a:cs typeface="Sora Semi Bold" pitchFamily="34" charset="-120"/>
              </a:rPr>
              <a:t>Rules with Examples (Part 2)</a:t>
            </a:r>
            <a:endParaRPr lang="en-US" sz="4800" dirty="0">
              <a:latin typeface="Arial Black" panose="020B0A04020102020204" pitchFamily="34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601742" y="1502109"/>
            <a:ext cx="7940516" cy="2465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Apply these rules to technical and workplace scenarios for professional communication.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5" name="Shape 2"/>
          <p:cNvSpPr/>
          <p:nvPr/>
        </p:nvSpPr>
        <p:spPr>
          <a:xfrm>
            <a:off x="601742" y="1902159"/>
            <a:ext cx="7940516" cy="1247299"/>
          </a:xfrm>
          <a:prstGeom prst="roundRect">
            <a:avLst>
              <a:gd name="adj" fmla="val 5789"/>
            </a:avLst>
          </a:prstGeom>
          <a:solidFill>
            <a:srgbClr val="FFFFFF"/>
          </a:solidFill>
          <a:ln w="22860">
            <a:solidFill>
              <a:srgbClr val="DFB8BC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796528" y="2096946"/>
            <a:ext cx="2262188" cy="2827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2400" dirty="0">
                <a:solidFill>
                  <a:srgbClr val="3B3535"/>
                </a:solidFill>
                <a:latin typeface="Arial Black" panose="020B0A04020102020204" pitchFamily="34" charset="0"/>
                <a:ea typeface="Sora Semi Bold" pitchFamily="34" charset="-122"/>
                <a:cs typeface="Sora Semi Bold" pitchFamily="34" charset="-120"/>
              </a:rPr>
              <a:t>Example 1</a:t>
            </a:r>
            <a:endParaRPr lang="en-US" sz="2400" dirty="0">
              <a:latin typeface="Arial Black" panose="020B0A04020102020204" pitchFamily="34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796528" y="2461515"/>
            <a:ext cx="7550944" cy="4931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b="1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Active:</a:t>
            </a:r>
            <a:r>
              <a:rPr lang="en-US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 The team completed the project on time. </a:t>
            </a:r>
            <a:r>
              <a:rPr lang="en-US" b="1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Passive:</a:t>
            </a:r>
            <a:r>
              <a:rPr lang="en-US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 The project was completed on time by the team.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8" name="Shape 5"/>
          <p:cNvSpPr/>
          <p:nvPr/>
        </p:nvSpPr>
        <p:spPr>
          <a:xfrm>
            <a:off x="601742" y="3285785"/>
            <a:ext cx="7940516" cy="1247299"/>
          </a:xfrm>
          <a:prstGeom prst="roundRect">
            <a:avLst>
              <a:gd name="adj" fmla="val 5789"/>
            </a:avLst>
          </a:prstGeom>
          <a:solidFill>
            <a:srgbClr val="FFFFFF"/>
          </a:solidFill>
          <a:ln w="22860">
            <a:solidFill>
              <a:srgbClr val="DFB8BC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796528" y="3480571"/>
            <a:ext cx="2262188" cy="2827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2400" dirty="0">
                <a:solidFill>
                  <a:srgbClr val="3B3535"/>
                </a:solidFill>
                <a:latin typeface="Arial Black" panose="020B0A04020102020204" pitchFamily="34" charset="0"/>
                <a:ea typeface="Sora Semi Bold" pitchFamily="34" charset="-122"/>
                <a:cs typeface="Sora Semi Bold" pitchFamily="34" charset="-120"/>
              </a:rPr>
              <a:t>Example 2</a:t>
            </a:r>
            <a:endParaRPr lang="en-US" sz="2400" dirty="0">
              <a:latin typeface="Arial Black" panose="020B0A04020102020204" pitchFamily="34" charset="0"/>
            </a:endParaRPr>
          </a:p>
        </p:txBody>
      </p:sp>
      <p:sp>
        <p:nvSpPr>
          <p:cNvPr id="10" name="Text 7"/>
          <p:cNvSpPr/>
          <p:nvPr/>
        </p:nvSpPr>
        <p:spPr>
          <a:xfrm>
            <a:off x="796528" y="3845140"/>
            <a:ext cx="7550944" cy="4931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b="1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Active:</a:t>
            </a:r>
            <a:r>
              <a:rPr lang="en-US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 Engineers tested the prototype. </a:t>
            </a:r>
            <a:r>
              <a:rPr lang="en-US" b="1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Passive:</a:t>
            </a:r>
            <a:r>
              <a:rPr lang="en-US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 The prototype was tested by engineers.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11" name="Shape 8"/>
          <p:cNvSpPr/>
          <p:nvPr/>
        </p:nvSpPr>
        <p:spPr>
          <a:xfrm>
            <a:off x="601742" y="4669410"/>
            <a:ext cx="7940516" cy="1247299"/>
          </a:xfrm>
          <a:prstGeom prst="roundRect">
            <a:avLst>
              <a:gd name="adj" fmla="val 5789"/>
            </a:avLst>
          </a:prstGeom>
          <a:solidFill>
            <a:srgbClr val="FFFFFF"/>
          </a:solidFill>
          <a:ln w="22860">
            <a:solidFill>
              <a:srgbClr val="DFB8BC"/>
            </a:solidFill>
            <a:prstDash val="solid"/>
          </a:ln>
        </p:spPr>
      </p:sp>
      <p:sp>
        <p:nvSpPr>
          <p:cNvPr id="12" name="Text 9"/>
          <p:cNvSpPr/>
          <p:nvPr/>
        </p:nvSpPr>
        <p:spPr>
          <a:xfrm>
            <a:off x="796528" y="4864196"/>
            <a:ext cx="2262188" cy="2827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2400" dirty="0">
                <a:solidFill>
                  <a:srgbClr val="3B3535"/>
                </a:solidFill>
                <a:latin typeface="Arial Black" panose="020B0A04020102020204" pitchFamily="34" charset="0"/>
                <a:ea typeface="Sora Semi Bold" pitchFamily="34" charset="-122"/>
                <a:cs typeface="Sora Semi Bold" pitchFamily="34" charset="-120"/>
              </a:rPr>
              <a:t>Example 3</a:t>
            </a:r>
            <a:endParaRPr lang="en-US" sz="2400" dirty="0">
              <a:latin typeface="Arial Black" panose="020B0A04020102020204" pitchFamily="34" charset="0"/>
            </a:endParaRPr>
          </a:p>
        </p:txBody>
      </p:sp>
      <p:sp>
        <p:nvSpPr>
          <p:cNvPr id="13" name="Text 10"/>
          <p:cNvSpPr/>
          <p:nvPr/>
        </p:nvSpPr>
        <p:spPr>
          <a:xfrm>
            <a:off x="796528" y="5228766"/>
            <a:ext cx="7550944" cy="4931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b="1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Active:</a:t>
            </a:r>
            <a:r>
              <a:rPr lang="en-US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 The supervisor approved the design. </a:t>
            </a:r>
            <a:r>
              <a:rPr lang="en-US" b="1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Passive:</a:t>
            </a:r>
            <a:r>
              <a:rPr lang="en-US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 The design was approved by the supervisor.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14" name="Shape 11"/>
          <p:cNvSpPr/>
          <p:nvPr/>
        </p:nvSpPr>
        <p:spPr>
          <a:xfrm>
            <a:off x="601742" y="6053035"/>
            <a:ext cx="7940516" cy="1000720"/>
          </a:xfrm>
          <a:prstGeom prst="roundRect">
            <a:avLst>
              <a:gd name="adj" fmla="val 7216"/>
            </a:avLst>
          </a:prstGeom>
          <a:solidFill>
            <a:srgbClr val="FFFFFF"/>
          </a:solidFill>
          <a:ln w="22860">
            <a:solidFill>
              <a:srgbClr val="DFB8BC"/>
            </a:solidFill>
            <a:prstDash val="solid"/>
          </a:ln>
        </p:spPr>
      </p:sp>
      <p:sp>
        <p:nvSpPr>
          <p:cNvPr id="15" name="Text 12"/>
          <p:cNvSpPr/>
          <p:nvPr/>
        </p:nvSpPr>
        <p:spPr>
          <a:xfrm>
            <a:off x="796528" y="6247822"/>
            <a:ext cx="2262188" cy="2827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2400" dirty="0">
                <a:solidFill>
                  <a:srgbClr val="3B3535"/>
                </a:solidFill>
                <a:latin typeface="Arial Black" panose="020B0A04020102020204" pitchFamily="34" charset="0"/>
                <a:ea typeface="Sora Semi Bold" pitchFamily="34" charset="-122"/>
                <a:cs typeface="Sora Semi Bold" pitchFamily="34" charset="-120"/>
              </a:rPr>
              <a:t>Example 4</a:t>
            </a:r>
            <a:endParaRPr lang="en-US" sz="2400" dirty="0">
              <a:latin typeface="Arial Black" panose="020B0A04020102020204" pitchFamily="34" charset="0"/>
            </a:endParaRPr>
          </a:p>
        </p:txBody>
      </p:sp>
      <p:sp>
        <p:nvSpPr>
          <p:cNvPr id="16" name="Text 13"/>
          <p:cNvSpPr/>
          <p:nvPr/>
        </p:nvSpPr>
        <p:spPr>
          <a:xfrm>
            <a:off x="796528" y="6612391"/>
            <a:ext cx="7550944" cy="2465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b="1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Active:</a:t>
            </a:r>
            <a:r>
              <a:rPr lang="en-US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 We analyzed the data. </a:t>
            </a:r>
            <a:r>
              <a:rPr lang="en-US" b="1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Passive:</a:t>
            </a:r>
            <a:r>
              <a:rPr lang="en-US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 The data was analyzed by us.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FB210AA-3547-515D-F9FF-5750500BD77E}"/>
              </a:ext>
            </a:extLst>
          </p:cNvPr>
          <p:cNvSpPr txBox="1"/>
          <p:nvPr/>
        </p:nvSpPr>
        <p:spPr>
          <a:xfrm>
            <a:off x="13033154" y="7707365"/>
            <a:ext cx="8464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 Black" panose="020B0A04020102020204" pitchFamily="34" charset="0"/>
              </a:rPr>
              <a:t>6/10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774829" y="422807"/>
            <a:ext cx="3080742" cy="3851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000"/>
              </a:lnSpc>
              <a:buNone/>
            </a:pPr>
            <a:r>
              <a:rPr lang="en-US" sz="4800" dirty="0">
                <a:solidFill>
                  <a:srgbClr val="1F1E1E"/>
                </a:solidFill>
                <a:latin typeface="Arial Black" panose="020B0A04020102020204" pitchFamily="34" charset="0"/>
                <a:ea typeface="Sora Semi Bold" pitchFamily="34" charset="-122"/>
                <a:cs typeface="Sora Semi Bold" pitchFamily="34" charset="-120"/>
              </a:rPr>
              <a:t>Classroom Activity</a:t>
            </a:r>
            <a:endParaRPr lang="en-US" sz="4800" dirty="0">
              <a:latin typeface="Arial Black" panose="020B0A04020102020204" pitchFamily="34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512088" y="1152422"/>
            <a:ext cx="13574302" cy="2251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Practice converting sentences between active and passive voice with this interactive 10-minute exercise.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512088" y="1655699"/>
            <a:ext cx="146328" cy="1828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01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5" name="Shape 3"/>
          <p:cNvSpPr/>
          <p:nvPr/>
        </p:nvSpPr>
        <p:spPr>
          <a:xfrm>
            <a:off x="512088" y="1889062"/>
            <a:ext cx="6624637" cy="15240"/>
          </a:xfrm>
          <a:prstGeom prst="rect">
            <a:avLst/>
          </a:prstGeom>
          <a:solidFill>
            <a:srgbClr val="DA1B2E"/>
          </a:solidFill>
          <a:ln/>
        </p:spPr>
      </p:sp>
      <p:sp>
        <p:nvSpPr>
          <p:cNvPr id="6" name="Text 4"/>
          <p:cNvSpPr/>
          <p:nvPr/>
        </p:nvSpPr>
        <p:spPr>
          <a:xfrm>
            <a:off x="512088" y="1992646"/>
            <a:ext cx="1925479" cy="2406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2400" dirty="0">
                <a:solidFill>
                  <a:srgbClr val="3B3535"/>
                </a:solidFill>
                <a:latin typeface="Arial Black" panose="020B0A04020102020204" pitchFamily="34" charset="0"/>
                <a:ea typeface="Sora Semi Bold" pitchFamily="34" charset="-122"/>
                <a:cs typeface="Sora Semi Bold" pitchFamily="34" charset="-120"/>
              </a:rPr>
              <a:t>Form Pairs</a:t>
            </a:r>
            <a:endParaRPr lang="en-US" sz="2400" dirty="0">
              <a:latin typeface="Arial Black" panose="020B0A04020102020204" pitchFamily="34" charset="0"/>
            </a:endParaRPr>
          </a:p>
        </p:txBody>
      </p:sp>
      <p:sp>
        <p:nvSpPr>
          <p:cNvPr id="7" name="Text 5"/>
          <p:cNvSpPr/>
          <p:nvPr/>
        </p:nvSpPr>
        <p:spPr>
          <a:xfrm>
            <a:off x="512088" y="2332093"/>
            <a:ext cx="6624637" cy="1960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Partner with a classmate for collaborative learning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8" name="Text 6"/>
          <p:cNvSpPr/>
          <p:nvPr/>
        </p:nvSpPr>
        <p:spPr>
          <a:xfrm>
            <a:off x="512088" y="2736668"/>
            <a:ext cx="146328" cy="1828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02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9" name="Shape 7"/>
          <p:cNvSpPr/>
          <p:nvPr/>
        </p:nvSpPr>
        <p:spPr>
          <a:xfrm>
            <a:off x="512088" y="2970030"/>
            <a:ext cx="6624637" cy="15240"/>
          </a:xfrm>
          <a:prstGeom prst="rect">
            <a:avLst/>
          </a:prstGeom>
          <a:solidFill>
            <a:srgbClr val="DA1B2E"/>
          </a:solidFill>
          <a:ln/>
        </p:spPr>
      </p:sp>
      <p:sp>
        <p:nvSpPr>
          <p:cNvPr id="10" name="Text 8"/>
          <p:cNvSpPr/>
          <p:nvPr/>
        </p:nvSpPr>
        <p:spPr>
          <a:xfrm>
            <a:off x="512088" y="3073615"/>
            <a:ext cx="1925479" cy="2406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2400" dirty="0">
                <a:solidFill>
                  <a:srgbClr val="3B3535"/>
                </a:solidFill>
                <a:latin typeface="Arial Black" panose="020B0A04020102020204" pitchFamily="34" charset="0"/>
                <a:ea typeface="Sora Semi Bold" pitchFamily="34" charset="-122"/>
                <a:cs typeface="Sora Semi Bold" pitchFamily="34" charset="-120"/>
              </a:rPr>
              <a:t>Receive Sentences</a:t>
            </a:r>
            <a:endParaRPr lang="en-US" sz="2400" dirty="0">
              <a:latin typeface="Arial Black" panose="020B0A04020102020204" pitchFamily="34" charset="0"/>
            </a:endParaRPr>
          </a:p>
        </p:txBody>
      </p:sp>
      <p:sp>
        <p:nvSpPr>
          <p:cNvPr id="11" name="Text 9"/>
          <p:cNvSpPr/>
          <p:nvPr/>
        </p:nvSpPr>
        <p:spPr>
          <a:xfrm>
            <a:off x="512088" y="3413062"/>
            <a:ext cx="6624637" cy="1960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Get 5 technical sentences from instructor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12" name="Text 10"/>
          <p:cNvSpPr/>
          <p:nvPr/>
        </p:nvSpPr>
        <p:spPr>
          <a:xfrm>
            <a:off x="512088" y="3817636"/>
            <a:ext cx="146328" cy="1828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03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13" name="Shape 11"/>
          <p:cNvSpPr/>
          <p:nvPr/>
        </p:nvSpPr>
        <p:spPr>
          <a:xfrm>
            <a:off x="512088" y="4050999"/>
            <a:ext cx="6624637" cy="15240"/>
          </a:xfrm>
          <a:prstGeom prst="rect">
            <a:avLst/>
          </a:prstGeom>
          <a:solidFill>
            <a:srgbClr val="DA1B2E"/>
          </a:solidFill>
          <a:ln/>
        </p:spPr>
      </p:sp>
      <p:sp>
        <p:nvSpPr>
          <p:cNvPr id="14" name="Text 12"/>
          <p:cNvSpPr/>
          <p:nvPr/>
        </p:nvSpPr>
        <p:spPr>
          <a:xfrm>
            <a:off x="512088" y="4154583"/>
            <a:ext cx="1925479" cy="2406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2400" dirty="0">
                <a:solidFill>
                  <a:srgbClr val="3B3535"/>
                </a:solidFill>
                <a:latin typeface="Arial Black" panose="020B0A04020102020204" pitchFamily="34" charset="0"/>
                <a:ea typeface="Sora Semi Bold" pitchFamily="34" charset="-122"/>
                <a:cs typeface="Sora Semi Bold" pitchFamily="34" charset="-120"/>
              </a:rPr>
              <a:t>Convert Voices</a:t>
            </a:r>
            <a:endParaRPr lang="en-US" sz="2400" dirty="0">
              <a:latin typeface="Arial Black" panose="020B0A04020102020204" pitchFamily="34" charset="0"/>
            </a:endParaRPr>
          </a:p>
        </p:txBody>
      </p:sp>
      <p:sp>
        <p:nvSpPr>
          <p:cNvPr id="15" name="Text 13"/>
          <p:cNvSpPr/>
          <p:nvPr/>
        </p:nvSpPr>
        <p:spPr>
          <a:xfrm>
            <a:off x="512088" y="4494030"/>
            <a:ext cx="6624637" cy="1960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Transform each sentence to opposite voice type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16" name="Text 14"/>
          <p:cNvSpPr/>
          <p:nvPr/>
        </p:nvSpPr>
        <p:spPr>
          <a:xfrm>
            <a:off x="512088" y="4898605"/>
            <a:ext cx="146328" cy="1828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04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17" name="Shape 15"/>
          <p:cNvSpPr/>
          <p:nvPr/>
        </p:nvSpPr>
        <p:spPr>
          <a:xfrm>
            <a:off x="512088" y="5131967"/>
            <a:ext cx="6624637" cy="15240"/>
          </a:xfrm>
          <a:prstGeom prst="rect">
            <a:avLst/>
          </a:prstGeom>
          <a:solidFill>
            <a:srgbClr val="DA1B2E"/>
          </a:solidFill>
          <a:ln/>
        </p:spPr>
      </p:sp>
      <p:sp>
        <p:nvSpPr>
          <p:cNvPr id="18" name="Text 16"/>
          <p:cNvSpPr/>
          <p:nvPr/>
        </p:nvSpPr>
        <p:spPr>
          <a:xfrm>
            <a:off x="512088" y="5235551"/>
            <a:ext cx="1925479" cy="2406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2400" dirty="0">
                <a:solidFill>
                  <a:srgbClr val="3B3535"/>
                </a:solidFill>
                <a:latin typeface="Arial Black" panose="020B0A04020102020204" pitchFamily="34" charset="0"/>
                <a:ea typeface="Sora Semi Bold" pitchFamily="34" charset="-122"/>
                <a:cs typeface="Sora Semi Bold" pitchFamily="34" charset="-120"/>
              </a:rPr>
              <a:t>Review Together</a:t>
            </a:r>
            <a:endParaRPr lang="en-US" sz="2400" dirty="0">
              <a:latin typeface="Arial Black" panose="020B0A04020102020204" pitchFamily="34" charset="0"/>
            </a:endParaRPr>
          </a:p>
        </p:txBody>
      </p:sp>
      <p:sp>
        <p:nvSpPr>
          <p:cNvPr id="19" name="Text 17"/>
          <p:cNvSpPr/>
          <p:nvPr/>
        </p:nvSpPr>
        <p:spPr>
          <a:xfrm>
            <a:off x="512088" y="5574999"/>
            <a:ext cx="6624637" cy="1960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Check accuracy and discuss improvements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20" name="Text 18"/>
          <p:cNvSpPr/>
          <p:nvPr/>
        </p:nvSpPr>
        <p:spPr>
          <a:xfrm>
            <a:off x="512088" y="5979573"/>
            <a:ext cx="146328" cy="1828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05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21" name="Shape 19"/>
          <p:cNvSpPr/>
          <p:nvPr/>
        </p:nvSpPr>
        <p:spPr>
          <a:xfrm>
            <a:off x="512088" y="6212936"/>
            <a:ext cx="6624637" cy="15240"/>
          </a:xfrm>
          <a:prstGeom prst="rect">
            <a:avLst/>
          </a:prstGeom>
          <a:solidFill>
            <a:srgbClr val="DA1B2E"/>
          </a:solidFill>
          <a:ln/>
        </p:spPr>
      </p:sp>
      <p:sp>
        <p:nvSpPr>
          <p:cNvPr id="22" name="Text 20"/>
          <p:cNvSpPr/>
          <p:nvPr/>
        </p:nvSpPr>
        <p:spPr>
          <a:xfrm>
            <a:off x="512088" y="6316520"/>
            <a:ext cx="1925479" cy="2406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2400" dirty="0">
                <a:solidFill>
                  <a:srgbClr val="3B3535"/>
                </a:solidFill>
                <a:latin typeface="Arial Black" panose="020B0A04020102020204" pitchFamily="34" charset="0"/>
                <a:ea typeface="Sora Semi Bold" pitchFamily="34" charset="-122"/>
                <a:cs typeface="Sora Semi Bold" pitchFamily="34" charset="-120"/>
              </a:rPr>
              <a:t>Share Findings</a:t>
            </a:r>
            <a:endParaRPr lang="en-US" sz="2400" dirty="0">
              <a:latin typeface="Arial Black" panose="020B0A04020102020204" pitchFamily="34" charset="0"/>
            </a:endParaRPr>
          </a:p>
        </p:txBody>
      </p:sp>
      <p:sp>
        <p:nvSpPr>
          <p:cNvPr id="23" name="Text 21"/>
          <p:cNvSpPr/>
          <p:nvPr/>
        </p:nvSpPr>
        <p:spPr>
          <a:xfrm>
            <a:off x="512088" y="6655967"/>
            <a:ext cx="6624637" cy="1960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Present best examples to the class</a:t>
            </a:r>
            <a:endParaRPr lang="en-US" dirty="0">
              <a:latin typeface="Arial Black" panose="020B0A04020102020204" pitchFamily="34" charset="0"/>
            </a:endParaRPr>
          </a:p>
        </p:txBody>
      </p:sp>
      <p:pic>
        <p:nvPicPr>
          <p:cNvPr id="2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6490" y="2487592"/>
            <a:ext cx="6624637" cy="3697367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12980FD2-F280-7BD9-650F-1F552C9138E9}"/>
              </a:ext>
            </a:extLst>
          </p:cNvPr>
          <p:cNvSpPr txBox="1"/>
          <p:nvPr/>
        </p:nvSpPr>
        <p:spPr>
          <a:xfrm>
            <a:off x="13033154" y="7481146"/>
            <a:ext cx="8464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 Black" panose="020B0A04020102020204" pitchFamily="34" charset="0"/>
              </a:rPr>
              <a:t>7/10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424844" y="433923"/>
            <a:ext cx="3388043" cy="4235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300"/>
              </a:lnSpc>
              <a:buNone/>
            </a:pPr>
            <a:r>
              <a:rPr lang="en-US" sz="4800" dirty="0">
                <a:solidFill>
                  <a:srgbClr val="1F1E1E"/>
                </a:solidFill>
                <a:latin typeface="Arial Black" panose="020B0A04020102020204" pitchFamily="34" charset="0"/>
                <a:ea typeface="Sora Semi Bold" pitchFamily="34" charset="-122"/>
                <a:cs typeface="Sora Semi Bold" pitchFamily="34" charset="-120"/>
              </a:rPr>
              <a:t>Concept Mind Map</a:t>
            </a:r>
            <a:endParaRPr lang="en-US" sz="4800" dirty="0">
              <a:latin typeface="Arial Black" panose="020B0A04020102020204" pitchFamily="34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563166" y="1188601"/>
            <a:ext cx="6555700" cy="2243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Visual summary of active and passive voice key concepts for quick reference.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4" name="Shape 2"/>
          <p:cNvSpPr/>
          <p:nvPr/>
        </p:nvSpPr>
        <p:spPr>
          <a:xfrm>
            <a:off x="563166" y="1547337"/>
            <a:ext cx="6555700" cy="945356"/>
          </a:xfrm>
          <a:prstGeom prst="roundRect">
            <a:avLst>
              <a:gd name="adj" fmla="val 7150"/>
            </a:avLst>
          </a:prstGeom>
          <a:solidFill>
            <a:srgbClr val="F9D2D6"/>
          </a:solidFill>
          <a:ln w="7620">
            <a:solidFill>
              <a:srgbClr val="DFB8BC"/>
            </a:solidFill>
            <a:prstDash val="solid"/>
          </a:ln>
        </p:spPr>
      </p:sp>
      <p:sp>
        <p:nvSpPr>
          <p:cNvPr id="5" name="Text 3"/>
          <p:cNvSpPr/>
          <p:nvPr/>
        </p:nvSpPr>
        <p:spPr>
          <a:xfrm>
            <a:off x="731639" y="1715810"/>
            <a:ext cx="2117527" cy="2646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2400" dirty="0">
                <a:solidFill>
                  <a:srgbClr val="3B3535"/>
                </a:solidFill>
                <a:latin typeface="Arial Black" panose="020B0A04020102020204" pitchFamily="34" charset="0"/>
                <a:ea typeface="Sora Semi Bold" pitchFamily="34" charset="-122"/>
                <a:cs typeface="Sora Semi Bold" pitchFamily="34" charset="-120"/>
              </a:rPr>
              <a:t>Active Voice</a:t>
            </a:r>
            <a:endParaRPr lang="en-US" sz="2400" dirty="0">
              <a:latin typeface="Arial Black" panose="020B0A04020102020204" pitchFamily="34" charset="0"/>
            </a:endParaRPr>
          </a:p>
        </p:txBody>
      </p:sp>
      <p:sp>
        <p:nvSpPr>
          <p:cNvPr id="6" name="Text 4"/>
          <p:cNvSpPr/>
          <p:nvPr/>
        </p:nvSpPr>
        <p:spPr>
          <a:xfrm>
            <a:off x="731639" y="2099906"/>
            <a:ext cx="6218753" cy="2243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Subject acts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7" name="Shape 5"/>
          <p:cNvSpPr/>
          <p:nvPr/>
        </p:nvSpPr>
        <p:spPr>
          <a:xfrm>
            <a:off x="563166" y="2612113"/>
            <a:ext cx="6555700" cy="945356"/>
          </a:xfrm>
          <a:prstGeom prst="roundRect">
            <a:avLst>
              <a:gd name="adj" fmla="val 7150"/>
            </a:avLst>
          </a:prstGeom>
          <a:solidFill>
            <a:srgbClr val="F9D2D6"/>
          </a:solidFill>
          <a:ln w="7620">
            <a:solidFill>
              <a:srgbClr val="DFB8BC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731639" y="2780586"/>
            <a:ext cx="2117527" cy="2646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2400" dirty="0">
                <a:solidFill>
                  <a:srgbClr val="3B3535"/>
                </a:solidFill>
                <a:latin typeface="Arial Black" panose="020B0A04020102020204" pitchFamily="34" charset="0"/>
                <a:ea typeface="Sora Semi Bold" pitchFamily="34" charset="-122"/>
                <a:cs typeface="Sora Semi Bold" pitchFamily="34" charset="-120"/>
              </a:rPr>
              <a:t>Passive Voice</a:t>
            </a:r>
            <a:endParaRPr lang="en-US" sz="2400" dirty="0">
              <a:latin typeface="Arial Black" panose="020B0A04020102020204" pitchFamily="34" charset="0"/>
            </a:endParaRPr>
          </a:p>
        </p:txBody>
      </p:sp>
      <p:sp>
        <p:nvSpPr>
          <p:cNvPr id="9" name="Text 7"/>
          <p:cNvSpPr/>
          <p:nvPr/>
        </p:nvSpPr>
        <p:spPr>
          <a:xfrm>
            <a:off x="731639" y="3164682"/>
            <a:ext cx="6218753" cy="2243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Subject receives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10" name="Shape 8"/>
          <p:cNvSpPr/>
          <p:nvPr/>
        </p:nvSpPr>
        <p:spPr>
          <a:xfrm>
            <a:off x="563166" y="3676889"/>
            <a:ext cx="6555700" cy="945356"/>
          </a:xfrm>
          <a:prstGeom prst="roundRect">
            <a:avLst>
              <a:gd name="adj" fmla="val 7150"/>
            </a:avLst>
          </a:prstGeom>
          <a:solidFill>
            <a:srgbClr val="F9D2D6"/>
          </a:solidFill>
          <a:ln w="7620">
            <a:solidFill>
              <a:srgbClr val="DFB8BC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731639" y="3845362"/>
            <a:ext cx="2117527" cy="2646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2400" dirty="0">
                <a:solidFill>
                  <a:srgbClr val="3B3535"/>
                </a:solidFill>
                <a:latin typeface="Arial Black" panose="020B0A04020102020204" pitchFamily="34" charset="0"/>
                <a:ea typeface="Sora Semi Bold" pitchFamily="34" charset="-122"/>
                <a:cs typeface="Sora Semi Bold" pitchFamily="34" charset="-120"/>
              </a:rPr>
              <a:t>Structure</a:t>
            </a:r>
            <a:endParaRPr lang="en-US" sz="2400" dirty="0">
              <a:latin typeface="Arial Black" panose="020B0A04020102020204" pitchFamily="34" charset="0"/>
            </a:endParaRPr>
          </a:p>
        </p:txBody>
      </p:sp>
      <p:sp>
        <p:nvSpPr>
          <p:cNvPr id="12" name="Text 10"/>
          <p:cNvSpPr/>
          <p:nvPr/>
        </p:nvSpPr>
        <p:spPr>
          <a:xfrm>
            <a:off x="731639" y="4229458"/>
            <a:ext cx="6218753" cy="2243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Pattern rules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13" name="Shape 11"/>
          <p:cNvSpPr/>
          <p:nvPr/>
        </p:nvSpPr>
        <p:spPr>
          <a:xfrm>
            <a:off x="563166" y="4741665"/>
            <a:ext cx="6555700" cy="945356"/>
          </a:xfrm>
          <a:prstGeom prst="roundRect">
            <a:avLst>
              <a:gd name="adj" fmla="val 7150"/>
            </a:avLst>
          </a:prstGeom>
          <a:solidFill>
            <a:srgbClr val="F9D2D6"/>
          </a:solidFill>
          <a:ln w="7620">
            <a:solidFill>
              <a:srgbClr val="DFB8BC"/>
            </a:solidFill>
            <a:prstDash val="solid"/>
          </a:ln>
        </p:spPr>
      </p:sp>
      <p:sp>
        <p:nvSpPr>
          <p:cNvPr id="14" name="Text 12"/>
          <p:cNvSpPr/>
          <p:nvPr/>
        </p:nvSpPr>
        <p:spPr>
          <a:xfrm>
            <a:off x="731639" y="4910138"/>
            <a:ext cx="2117527" cy="2646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2400" dirty="0">
                <a:solidFill>
                  <a:srgbClr val="3B3535"/>
                </a:solidFill>
                <a:latin typeface="Arial Black" panose="020B0A04020102020204" pitchFamily="34" charset="0"/>
                <a:ea typeface="Sora Semi Bold" pitchFamily="34" charset="-122"/>
                <a:cs typeface="Sora Semi Bold" pitchFamily="34" charset="-120"/>
              </a:rPr>
              <a:t>Usage</a:t>
            </a:r>
            <a:endParaRPr lang="en-US" sz="2400" dirty="0">
              <a:latin typeface="Arial Black" panose="020B0A04020102020204" pitchFamily="34" charset="0"/>
            </a:endParaRPr>
          </a:p>
        </p:txBody>
      </p:sp>
      <p:sp>
        <p:nvSpPr>
          <p:cNvPr id="15" name="Text 13"/>
          <p:cNvSpPr/>
          <p:nvPr/>
        </p:nvSpPr>
        <p:spPr>
          <a:xfrm>
            <a:off x="731639" y="5294234"/>
            <a:ext cx="6218753" cy="2243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When to apply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16" name="Shape 14"/>
          <p:cNvSpPr/>
          <p:nvPr/>
        </p:nvSpPr>
        <p:spPr>
          <a:xfrm>
            <a:off x="563166" y="5806440"/>
            <a:ext cx="6555700" cy="945356"/>
          </a:xfrm>
          <a:prstGeom prst="roundRect">
            <a:avLst>
              <a:gd name="adj" fmla="val 7150"/>
            </a:avLst>
          </a:prstGeom>
          <a:solidFill>
            <a:srgbClr val="F9D2D6"/>
          </a:solidFill>
          <a:ln w="7620">
            <a:solidFill>
              <a:srgbClr val="DFB8BC"/>
            </a:solidFill>
            <a:prstDash val="solid"/>
          </a:ln>
        </p:spPr>
      </p:sp>
      <p:sp>
        <p:nvSpPr>
          <p:cNvPr id="17" name="Text 15"/>
          <p:cNvSpPr/>
          <p:nvPr/>
        </p:nvSpPr>
        <p:spPr>
          <a:xfrm>
            <a:off x="731639" y="5974914"/>
            <a:ext cx="2117527" cy="2646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2400" dirty="0">
                <a:solidFill>
                  <a:srgbClr val="3B3535"/>
                </a:solidFill>
                <a:latin typeface="Arial Black" panose="020B0A04020102020204" pitchFamily="34" charset="0"/>
                <a:ea typeface="Sora Semi Bold" pitchFamily="34" charset="-122"/>
                <a:cs typeface="Sora Semi Bold" pitchFamily="34" charset="-120"/>
              </a:rPr>
              <a:t>Practice</a:t>
            </a:r>
            <a:endParaRPr lang="en-US" sz="2400" dirty="0">
              <a:latin typeface="Arial Black" panose="020B0A04020102020204" pitchFamily="34" charset="0"/>
            </a:endParaRPr>
          </a:p>
        </p:txBody>
      </p:sp>
      <p:sp>
        <p:nvSpPr>
          <p:cNvPr id="18" name="Text 16"/>
          <p:cNvSpPr/>
          <p:nvPr/>
        </p:nvSpPr>
        <p:spPr>
          <a:xfrm>
            <a:off x="731639" y="6359010"/>
            <a:ext cx="6218753" cy="2243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Technical examples</a:t>
            </a:r>
            <a:endParaRPr lang="en-US" dirty="0">
              <a:latin typeface="Arial Black" panose="020B0A04020102020204" pitchFamily="34" charset="0"/>
            </a:endParaRPr>
          </a:p>
        </p:txBody>
      </p:sp>
      <p:pic>
        <p:nvPicPr>
          <p:cNvPr id="19" name="Image 0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519154" y="1715810"/>
            <a:ext cx="6555700" cy="486751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4ECFCAB-9650-B9BC-6860-11B6F0A02C87}"/>
              </a:ext>
            </a:extLst>
          </p:cNvPr>
          <p:cNvSpPr txBox="1"/>
          <p:nvPr/>
        </p:nvSpPr>
        <p:spPr>
          <a:xfrm>
            <a:off x="13033154" y="7481146"/>
            <a:ext cx="8464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 Black" panose="020B0A04020102020204" pitchFamily="34" charset="0"/>
              </a:rPr>
              <a:t>8/10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1087277"/>
            <a:ext cx="4965539" cy="583013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188208" y="289678"/>
            <a:ext cx="4253984" cy="5317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150"/>
              </a:lnSpc>
              <a:buNone/>
            </a:pPr>
            <a:r>
              <a:rPr lang="en-US" sz="4000" dirty="0">
                <a:solidFill>
                  <a:srgbClr val="1F1E1E"/>
                </a:solidFill>
                <a:latin typeface="Arial Black" panose="020B0A04020102020204" pitchFamily="34" charset="0"/>
                <a:ea typeface="Sora Semi Bold" pitchFamily="34" charset="-122"/>
                <a:cs typeface="Sora Semi Bold" pitchFamily="34" charset="-120"/>
              </a:rPr>
              <a:t>Practice Exercises</a:t>
            </a:r>
            <a:endParaRPr lang="en-US" sz="4000" dirty="0">
              <a:latin typeface="Arial Black" panose="020B0A04020102020204" pitchFamily="34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707231" y="1369933"/>
            <a:ext cx="7729538" cy="62460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Test your understanding with these moderate-difficulty questions combining technical and workplace scenarios.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5" name="Shape 2"/>
          <p:cNvSpPr/>
          <p:nvPr/>
        </p:nvSpPr>
        <p:spPr>
          <a:xfrm>
            <a:off x="707231" y="2206466"/>
            <a:ext cx="3770590" cy="1832015"/>
          </a:xfrm>
          <a:prstGeom prst="roundRect">
            <a:avLst>
              <a:gd name="adj" fmla="val 4633"/>
            </a:avLst>
          </a:prstGeom>
          <a:solidFill>
            <a:srgbClr val="FFFFFF"/>
          </a:solidFill>
          <a:ln w="22860">
            <a:solidFill>
              <a:srgbClr val="DFB8BC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932140" y="2431375"/>
            <a:ext cx="2658785" cy="3323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800" dirty="0">
                <a:solidFill>
                  <a:srgbClr val="3B3535"/>
                </a:solidFill>
                <a:latin typeface="Arial Black" panose="020B0A04020102020204" pitchFamily="34" charset="0"/>
                <a:ea typeface="Sora Semi Bold" pitchFamily="34" charset="-122"/>
                <a:cs typeface="Sora Semi Bold" pitchFamily="34" charset="-120"/>
              </a:rPr>
              <a:t>Question 1</a:t>
            </a:r>
            <a:endParaRPr lang="en-US" sz="2800" dirty="0">
              <a:latin typeface="Arial Black" panose="020B0A04020102020204" pitchFamily="34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932140" y="2876669"/>
            <a:ext cx="3320772" cy="93690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Convert to passive: "The engineer fixed the software bug."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8" name="Shape 5"/>
          <p:cNvSpPr/>
          <p:nvPr/>
        </p:nvSpPr>
        <p:spPr>
          <a:xfrm>
            <a:off x="4666178" y="2206466"/>
            <a:ext cx="3770590" cy="1832015"/>
          </a:xfrm>
          <a:prstGeom prst="roundRect">
            <a:avLst>
              <a:gd name="adj" fmla="val 4633"/>
            </a:avLst>
          </a:prstGeom>
          <a:solidFill>
            <a:srgbClr val="FFFFFF"/>
          </a:solidFill>
          <a:ln w="22860">
            <a:solidFill>
              <a:srgbClr val="DFB8BC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4891088" y="2431375"/>
            <a:ext cx="2658785" cy="3323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800" dirty="0">
                <a:solidFill>
                  <a:srgbClr val="3B3535"/>
                </a:solidFill>
                <a:latin typeface="Arial Black" panose="020B0A04020102020204" pitchFamily="34" charset="0"/>
                <a:ea typeface="Sora Semi Bold" pitchFamily="34" charset="-122"/>
                <a:cs typeface="Sora Semi Bold" pitchFamily="34" charset="-120"/>
              </a:rPr>
              <a:t>Question 2</a:t>
            </a:r>
            <a:endParaRPr lang="en-US" sz="2800" dirty="0">
              <a:latin typeface="Arial Black" panose="020B0A04020102020204" pitchFamily="34" charset="0"/>
            </a:endParaRPr>
          </a:p>
        </p:txBody>
      </p:sp>
      <p:sp>
        <p:nvSpPr>
          <p:cNvPr id="10" name="Text 7"/>
          <p:cNvSpPr/>
          <p:nvPr/>
        </p:nvSpPr>
        <p:spPr>
          <a:xfrm>
            <a:off x="4891088" y="2876669"/>
            <a:ext cx="3320772" cy="93690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Identify voice: "The specifications were reviewed by the quality team."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11" name="Shape 8"/>
          <p:cNvSpPr/>
          <p:nvPr/>
        </p:nvSpPr>
        <p:spPr>
          <a:xfrm>
            <a:off x="707231" y="4226837"/>
            <a:ext cx="3770590" cy="1519714"/>
          </a:xfrm>
          <a:prstGeom prst="roundRect">
            <a:avLst>
              <a:gd name="adj" fmla="val 5585"/>
            </a:avLst>
          </a:prstGeom>
          <a:solidFill>
            <a:srgbClr val="FFFFFF"/>
          </a:solidFill>
          <a:ln w="22860">
            <a:solidFill>
              <a:srgbClr val="DFB8BC"/>
            </a:solidFill>
            <a:prstDash val="solid"/>
          </a:ln>
        </p:spPr>
      </p:sp>
      <p:sp>
        <p:nvSpPr>
          <p:cNvPr id="12" name="Text 9"/>
          <p:cNvSpPr/>
          <p:nvPr/>
        </p:nvSpPr>
        <p:spPr>
          <a:xfrm>
            <a:off x="932140" y="4451746"/>
            <a:ext cx="2658785" cy="3323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800" dirty="0">
                <a:solidFill>
                  <a:srgbClr val="3B3535"/>
                </a:solidFill>
                <a:latin typeface="Arial Black" panose="020B0A04020102020204" pitchFamily="34" charset="0"/>
                <a:ea typeface="Sora Semi Bold" pitchFamily="34" charset="-122"/>
                <a:cs typeface="Sora Semi Bold" pitchFamily="34" charset="-120"/>
              </a:rPr>
              <a:t>Question 3</a:t>
            </a:r>
            <a:endParaRPr lang="en-US" sz="2800" dirty="0">
              <a:latin typeface="Arial Black" panose="020B0A04020102020204" pitchFamily="34" charset="0"/>
            </a:endParaRPr>
          </a:p>
        </p:txBody>
      </p:sp>
      <p:sp>
        <p:nvSpPr>
          <p:cNvPr id="13" name="Text 10"/>
          <p:cNvSpPr/>
          <p:nvPr/>
        </p:nvSpPr>
        <p:spPr>
          <a:xfrm>
            <a:off x="932140" y="4897040"/>
            <a:ext cx="3320772" cy="62460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Correct error: "The experiment was conduct by researchers."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14" name="Shape 11"/>
          <p:cNvSpPr/>
          <p:nvPr/>
        </p:nvSpPr>
        <p:spPr>
          <a:xfrm>
            <a:off x="4666178" y="4226837"/>
            <a:ext cx="3770590" cy="1519714"/>
          </a:xfrm>
          <a:prstGeom prst="roundRect">
            <a:avLst>
              <a:gd name="adj" fmla="val 5585"/>
            </a:avLst>
          </a:prstGeom>
          <a:solidFill>
            <a:srgbClr val="FFFFFF"/>
          </a:solidFill>
          <a:ln w="22860">
            <a:solidFill>
              <a:srgbClr val="DFB8BC"/>
            </a:solidFill>
            <a:prstDash val="solid"/>
          </a:ln>
        </p:spPr>
      </p:sp>
      <p:sp>
        <p:nvSpPr>
          <p:cNvPr id="15" name="Text 12"/>
          <p:cNvSpPr/>
          <p:nvPr/>
        </p:nvSpPr>
        <p:spPr>
          <a:xfrm>
            <a:off x="4891088" y="4451746"/>
            <a:ext cx="2658785" cy="3323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800" dirty="0">
                <a:solidFill>
                  <a:srgbClr val="3B3535"/>
                </a:solidFill>
                <a:latin typeface="Arial Black" panose="020B0A04020102020204" pitchFamily="34" charset="0"/>
                <a:ea typeface="Sora Semi Bold" pitchFamily="34" charset="-122"/>
                <a:cs typeface="Sora Semi Bold" pitchFamily="34" charset="-120"/>
              </a:rPr>
              <a:t>Question 4</a:t>
            </a:r>
            <a:endParaRPr lang="en-US" sz="2800" dirty="0">
              <a:latin typeface="Arial Black" panose="020B0A04020102020204" pitchFamily="34" charset="0"/>
            </a:endParaRPr>
          </a:p>
        </p:txBody>
      </p:sp>
      <p:sp>
        <p:nvSpPr>
          <p:cNvPr id="16" name="Text 13"/>
          <p:cNvSpPr/>
          <p:nvPr/>
        </p:nvSpPr>
        <p:spPr>
          <a:xfrm>
            <a:off x="4891088" y="4897040"/>
            <a:ext cx="3320772" cy="62460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Fill blank: "The design _____ (approve) yesterday."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17" name="Shape 14"/>
          <p:cNvSpPr/>
          <p:nvPr/>
        </p:nvSpPr>
        <p:spPr>
          <a:xfrm>
            <a:off x="707231" y="5934908"/>
            <a:ext cx="7729538" cy="1207413"/>
          </a:xfrm>
          <a:prstGeom prst="roundRect">
            <a:avLst>
              <a:gd name="adj" fmla="val 7029"/>
            </a:avLst>
          </a:prstGeom>
          <a:solidFill>
            <a:srgbClr val="FFFFFF"/>
          </a:solidFill>
          <a:ln w="22860">
            <a:solidFill>
              <a:srgbClr val="DFB8BC"/>
            </a:solidFill>
            <a:prstDash val="solid"/>
          </a:ln>
        </p:spPr>
      </p:sp>
      <p:sp>
        <p:nvSpPr>
          <p:cNvPr id="18" name="Text 15"/>
          <p:cNvSpPr/>
          <p:nvPr/>
        </p:nvSpPr>
        <p:spPr>
          <a:xfrm>
            <a:off x="932140" y="6159817"/>
            <a:ext cx="2658785" cy="3323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800" dirty="0">
                <a:solidFill>
                  <a:srgbClr val="3B3535"/>
                </a:solidFill>
                <a:latin typeface="Arial Black" panose="020B0A04020102020204" pitchFamily="34" charset="0"/>
                <a:ea typeface="Sora Semi Bold" pitchFamily="34" charset="-122"/>
                <a:cs typeface="Sora Semi Bold" pitchFamily="34" charset="-120"/>
              </a:rPr>
              <a:t>Question 5</a:t>
            </a:r>
            <a:endParaRPr lang="en-US" sz="2800" dirty="0">
              <a:latin typeface="Arial Black" panose="020B0A04020102020204" pitchFamily="34" charset="0"/>
            </a:endParaRPr>
          </a:p>
        </p:txBody>
      </p:sp>
      <p:sp>
        <p:nvSpPr>
          <p:cNvPr id="19" name="Text 16"/>
          <p:cNvSpPr/>
          <p:nvPr/>
        </p:nvSpPr>
        <p:spPr>
          <a:xfrm>
            <a:off x="932140" y="6605111"/>
            <a:ext cx="7279719" cy="3123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MCQ: When is passive voice preferred in technical writing?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34861DD-DF0D-CC05-5131-109D35B86F01}"/>
              </a:ext>
            </a:extLst>
          </p:cNvPr>
          <p:cNvSpPr txBox="1"/>
          <p:nvPr/>
        </p:nvSpPr>
        <p:spPr>
          <a:xfrm>
            <a:off x="13033154" y="7481146"/>
            <a:ext cx="8464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 Black" panose="020B0A04020102020204" pitchFamily="34" charset="0"/>
              </a:rPr>
              <a:t>9/10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32</TotalTime>
  <Words>649</Words>
  <Application>Microsoft Office PowerPoint</Application>
  <PresentationFormat>Custom</PresentationFormat>
  <Paragraphs>139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 Black</vt:lpstr>
      <vt:lpstr>Calibri</vt:lpstr>
      <vt:lpstr>Arial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>P BHAVANI SHANKAR</cp:lastModifiedBy>
  <cp:revision>11</cp:revision>
  <dcterms:created xsi:type="dcterms:W3CDTF">2026-03-09T18:52:47Z</dcterms:created>
  <dcterms:modified xsi:type="dcterms:W3CDTF">2026-03-14T18:49:28Z</dcterms:modified>
</cp:coreProperties>
</file>