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69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Poppins SemiBold" panose="000007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B620DB-297D-447C-BAD2-C4E6E57BE7B4}">
  <a:tblStyle styleId="{6FB620DB-297D-447C-BAD2-C4E6E57BE7B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1F5EC-3920-4EF4-BE90-C52D0EF850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A8C7B-3322-46D7-BE07-12EF877851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EED81-B38F-42D6-BB7D-C5346BDA2BD7}" type="datetimeFigureOut">
              <a:rPr lang="en-IN" smtClean="0"/>
              <a:t>20-05-2026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1B413-945A-4567-9ACC-C1F51F69D6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2B9F7-6EC1-429E-914E-80856298A9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56A26-AAB2-4374-9375-44049CBF54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8608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12/02/2026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Business Reporting | Introduction To Business Intelligence | Dr. Angel Latha Mary S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12/02/2026</a:t>
            </a: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Business Reporting | Introduction To Business Intelligence | Dr. Angel Latha Mary S</a:t>
            </a:r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12/02/2026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Business Reporting | Introduction To Business Intelligence | Dr. Angel Latha Mary S</a:t>
            </a: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12/02/2026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Business Reporting | Introduction To Business Intelligence | Dr. Angel Latha Mary S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12/02/2026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Business Reporting | Introduction To Business Intelligence | Dr. Angel Latha Mary S</a:t>
            </a: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12/02/2026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Business Reporting | Introduction To Business Intelligence | Dr. Angel Latha Mary S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12/02/2026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Business Reporting | Introduction To Business Intelligence | Dr. Angel Latha Mary S</a:t>
            </a: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12/02/2026</a:t>
            </a: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Business Reporting | Introduction To Business Intelligence | Dr. Angel Latha Mary S</a:t>
            </a: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12/02/2026</a:t>
            </a: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Business Reporting | Introduction To Business Intelligence | Dr. Angel Latha Mary S</a:t>
            </a: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12/02/2026</a:t>
            </a:r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Business Reporting | Introduction To Business Intelligence | Dr. Angel Latha Mary S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12/02/2026</a:t>
            </a: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Business Reporting | Introduction To Business Intelligence | Dr. Angel Latha Mary S</a:t>
            </a:r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12/02/2026</a:t>
            </a:r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Business Reporting | Introduction To Business Intelligence | Dr. Angel Latha Mary S</a:t>
            </a:r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CA219FE-5934-4929-95EE-C03B0912ED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872" y="214472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551424" y="4012011"/>
            <a:ext cx="11401425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Foundations of Business Intelligence &amp; Decision Support</a:t>
            </a:r>
            <a:endParaRPr lang="en-US" sz="2400" dirty="0"/>
          </a:p>
        </p:txBody>
      </p:sp>
      <p:sp>
        <p:nvSpPr>
          <p:cNvPr id="89" name="Google Shape;89;p13"/>
          <p:cNvSpPr txBox="1"/>
          <p:nvPr/>
        </p:nvSpPr>
        <p:spPr>
          <a:xfrm>
            <a:off x="551424" y="2834980"/>
            <a:ext cx="11401425" cy="108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Business Reporting</a:t>
            </a:r>
            <a:b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 Concepts</a:t>
            </a:r>
            <a:endParaRPr lang="en-US" sz="3200" dirty="0"/>
          </a:p>
        </p:txBody>
      </p:sp>
      <p:sp>
        <p:nvSpPr>
          <p:cNvPr id="94" name="Google Shape;94;p13"/>
          <p:cNvSpPr txBox="1"/>
          <p:nvPr/>
        </p:nvSpPr>
        <p:spPr>
          <a:xfrm>
            <a:off x="666749" y="4731171"/>
            <a:ext cx="108585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Dr. Angel </a:t>
            </a:r>
            <a:r>
              <a:rPr lang="en-US" sz="1425" b="1" i="0" u="none" strike="noStrike" cap="none" dirty="0" err="1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Latha</a:t>
            </a: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Mary S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SNS College of Technology | Coimbatore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58358-0EB4-4D06-83BB-BEB9333B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12/02/2026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7770-E1F9-4855-9C1F-81034518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27098" cy="365125"/>
          </a:xfrm>
        </p:spPr>
        <p:txBody>
          <a:bodyPr/>
          <a:lstStyle/>
          <a:p>
            <a:r>
              <a:rPr lang="en-US" dirty="0"/>
              <a:t>Business Reporting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DD1BE-FE14-4790-ABA5-FAEB214F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C78D4-86D9-4F09-91E3-B1D45A5E8497}"/>
              </a:ext>
            </a:extLst>
          </p:cNvPr>
          <p:cNvSpPr txBox="1"/>
          <p:nvPr/>
        </p:nvSpPr>
        <p:spPr>
          <a:xfrm>
            <a:off x="1453557" y="340758"/>
            <a:ext cx="928488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SNS COLLEGE OF TECHNOLOGY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Coimbatore-35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An Autonomous Institution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endParaRPr lang="en-IN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BF14D91-387E-4BB4-9459-F04273F0D132}"/>
              </a:ext>
            </a:extLst>
          </p:cNvPr>
          <p:cNvSpPr txBox="1"/>
          <p:nvPr/>
        </p:nvSpPr>
        <p:spPr>
          <a:xfrm>
            <a:off x="4481272" y="1554512"/>
            <a:ext cx="3541727" cy="34266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Department of  AIML</a:t>
            </a:r>
          </a:p>
          <a:p>
            <a:endParaRPr lang="en-I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85;p13">
            <a:extLst>
              <a:ext uri="{FF2B5EF4-FFF2-40B4-BE49-F238E27FC236}">
                <a16:creationId xmlns:a16="http://schemas.microsoft.com/office/drawing/2014/main" id="{AB6D1003-58C5-4616-8349-018B0405457A}"/>
              </a:ext>
            </a:extLst>
          </p:cNvPr>
          <p:cNvSpPr txBox="1"/>
          <p:nvPr/>
        </p:nvSpPr>
        <p:spPr>
          <a:xfrm>
            <a:off x="791452" y="2115596"/>
            <a:ext cx="1092136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23AMO304-Introduction To Business Intelligence</a:t>
            </a:r>
            <a:endParaRPr sz="105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000C932-8AB4-4A8F-8514-DE35D713D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872" y="214472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846957"/>
            <a:ext cx="10668000" cy="373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2694682"/>
            <a:ext cx="48577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3000" y="3323332"/>
            <a:ext cx="48577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3000" y="3951982"/>
            <a:ext cx="48577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3"/>
          <p:cNvSpPr txBox="1"/>
          <p:nvPr/>
        </p:nvSpPr>
        <p:spPr>
          <a:xfrm>
            <a:off x="1143000" y="2227957"/>
            <a:ext cx="104013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38BDF8"/>
                </a:solidFill>
                <a:latin typeface="Poppins"/>
                <a:ea typeface="Poppins"/>
                <a:cs typeface="Poppins"/>
                <a:sym typeface="Poppins"/>
              </a:rPr>
              <a:t>Match these BI concepts to their roles:</a:t>
            </a:r>
            <a:endParaRPr/>
          </a:p>
        </p:txBody>
      </p:sp>
      <p:sp>
        <p:nvSpPr>
          <p:cNvPr id="262" name="Google Shape;262;p23"/>
          <p:cNvSpPr txBox="1"/>
          <p:nvPr/>
        </p:nvSpPr>
        <p:spPr>
          <a:xfrm>
            <a:off x="1143000" y="4866382"/>
            <a:ext cx="99060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8BDF8"/>
                </a:solidFill>
                <a:latin typeface="Lato"/>
                <a:ea typeface="Lato"/>
                <a:cs typeface="Lato"/>
                <a:sym typeface="Lato"/>
              </a:rPr>
              <a:t>Answer Key: 1-B, 2-C, 3-A</a:t>
            </a:r>
            <a:endParaRPr/>
          </a:p>
        </p:txBody>
      </p:sp>
      <p:sp>
        <p:nvSpPr>
          <p:cNvPr id="263" name="Google Shape;263;p23"/>
          <p:cNvSpPr txBox="1"/>
          <p:nvPr/>
        </p:nvSpPr>
        <p:spPr>
          <a:xfrm>
            <a:off x="6191250" y="2694682"/>
            <a:ext cx="485775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A. Strategic performance tracker.</a:t>
            </a:r>
            <a:endParaRPr/>
          </a:p>
        </p:txBody>
      </p:sp>
      <p:sp>
        <p:nvSpPr>
          <p:cNvPr id="264" name="Google Shape;264;p23"/>
          <p:cNvSpPr txBox="1"/>
          <p:nvPr/>
        </p:nvSpPr>
        <p:spPr>
          <a:xfrm>
            <a:off x="6191250" y="3125092"/>
            <a:ext cx="485775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B. Moving data from source to target.</a:t>
            </a:r>
            <a:endParaRPr/>
          </a:p>
        </p:txBody>
      </p:sp>
      <p:sp>
        <p:nvSpPr>
          <p:cNvPr id="265" name="Google Shape;265;p23"/>
          <p:cNvSpPr txBox="1"/>
          <p:nvPr/>
        </p:nvSpPr>
        <p:spPr>
          <a:xfrm>
            <a:off x="6191250" y="3555503"/>
            <a:ext cx="485775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C. Metric used to evaluate success.</a:t>
            </a:r>
            <a:endParaRPr/>
          </a:p>
        </p:txBody>
      </p:sp>
      <p:sp>
        <p:nvSpPr>
          <p:cNvPr id="266" name="Google Shape;266;p23"/>
          <p:cNvSpPr txBox="1"/>
          <p:nvPr/>
        </p:nvSpPr>
        <p:spPr>
          <a:xfrm>
            <a:off x="1581150" y="2847082"/>
            <a:ext cx="3143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ETL</a:t>
            </a:r>
            <a:endParaRPr/>
          </a:p>
        </p:txBody>
      </p:sp>
      <p:sp>
        <p:nvSpPr>
          <p:cNvPr id="267" name="Google Shape;267;p23"/>
          <p:cNvSpPr txBox="1"/>
          <p:nvPr/>
        </p:nvSpPr>
        <p:spPr>
          <a:xfrm>
            <a:off x="1581150" y="3475732"/>
            <a:ext cx="3143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KPI</a:t>
            </a:r>
            <a:endParaRPr/>
          </a:p>
        </p:txBody>
      </p:sp>
      <p:sp>
        <p:nvSpPr>
          <p:cNvPr id="268" name="Google Shape;268;p23"/>
          <p:cNvSpPr txBox="1"/>
          <p:nvPr/>
        </p:nvSpPr>
        <p:spPr>
          <a:xfrm>
            <a:off x="1581150" y="4104382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Scorecard</a:t>
            </a:r>
            <a:endParaRPr/>
          </a:p>
        </p:txBody>
      </p:sp>
      <p:sp>
        <p:nvSpPr>
          <p:cNvPr id="269" name="Google Shape;269;p23"/>
          <p:cNvSpPr txBox="1"/>
          <p:nvPr/>
        </p:nvSpPr>
        <p:spPr>
          <a:xfrm>
            <a:off x="190500" y="0"/>
            <a:ext cx="12001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Interactive Puzzle 1: Match the Terms</a:t>
            </a:r>
            <a:endParaRPr/>
          </a:p>
        </p:txBody>
      </p:sp>
      <p:sp>
        <p:nvSpPr>
          <p:cNvPr id="270" name="Google Shape;270;p23"/>
          <p:cNvSpPr/>
          <p:nvPr/>
        </p:nvSpPr>
        <p:spPr>
          <a:xfrm>
            <a:off x="0" y="0"/>
            <a:ext cx="57150" cy="571500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256D1-4170-49F0-860D-E168CB0DB23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994D86-DC63-438B-86A9-8C9561297CF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275406" cy="365125"/>
          </a:xfrm>
        </p:spPr>
        <p:txBody>
          <a:bodyPr/>
          <a:lstStyle/>
          <a:p>
            <a:r>
              <a:rPr lang="en-US" dirty="0"/>
              <a:t>Business Reporting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C0C7D-19D7-41AF-B3B3-DAAD95D375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422350"/>
            <a:ext cx="10668000" cy="458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4755802"/>
            <a:ext cx="9906000" cy="87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3000" y="3765202"/>
            <a:ext cx="2419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52850" y="3765202"/>
            <a:ext cx="210502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48375" y="3765202"/>
            <a:ext cx="26574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4"/>
          <p:cNvSpPr txBox="1"/>
          <p:nvPr/>
        </p:nvSpPr>
        <p:spPr>
          <a:xfrm>
            <a:off x="1143000" y="1803350"/>
            <a:ext cx="104013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38BDF8"/>
                </a:solidFill>
                <a:latin typeface="Poppins"/>
                <a:ea typeface="Poppins"/>
                <a:cs typeface="Poppins"/>
                <a:sym typeface="Poppins"/>
              </a:rPr>
              <a:t>The Manager's Dilemma:</a:t>
            </a:r>
            <a:endParaRPr/>
          </a:p>
        </p:txBody>
      </p:sp>
      <p:sp>
        <p:nvSpPr>
          <p:cNvPr id="282" name="Google Shape;282;p24"/>
          <p:cNvSpPr txBox="1"/>
          <p:nvPr/>
        </p:nvSpPr>
        <p:spPr>
          <a:xfrm>
            <a:off x="1143000" y="2270075"/>
            <a:ext cx="9906000" cy="73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"Our sales in the Southern region dropped by 15%. I need to know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why</a:t>
            </a:r>
            <a:r>
              <a:rPr lang="en-US"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this happened and what we should do next."</a:t>
            </a:r>
            <a:endParaRPr/>
          </a:p>
        </p:txBody>
      </p:sp>
      <p:sp>
        <p:nvSpPr>
          <p:cNvPr id="283" name="Google Shape;283;p24"/>
          <p:cNvSpPr txBox="1"/>
          <p:nvPr/>
        </p:nvSpPr>
        <p:spPr>
          <a:xfrm>
            <a:off x="1143000" y="3239541"/>
            <a:ext cx="99060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Which type of report should the BI analyst prepare?</a:t>
            </a:r>
            <a:endParaRPr/>
          </a:p>
        </p:txBody>
      </p:sp>
      <p:sp>
        <p:nvSpPr>
          <p:cNvPr id="284" name="Google Shape;284;p24"/>
          <p:cNvSpPr txBox="1"/>
          <p:nvPr/>
        </p:nvSpPr>
        <p:spPr>
          <a:xfrm>
            <a:off x="1143000" y="4955827"/>
            <a:ext cx="9906000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10B981"/>
                </a:solidFill>
                <a:latin typeface="Lato"/>
                <a:ea typeface="Lato"/>
                <a:cs typeface="Lato"/>
                <a:sym typeface="Lato"/>
              </a:rPr>
              <a:t>Correct! B. Analytical Report</a:t>
            </a:r>
            <a:r>
              <a:rPr lang="en-US" sz="1650" b="0" i="0" u="none" strike="noStrike" cap="none">
                <a:solidFill>
                  <a:srgbClr val="10B981"/>
                </a:solidFill>
                <a:latin typeface="Lato"/>
                <a:ea typeface="Lato"/>
                <a:cs typeface="Lato"/>
                <a:sym typeface="Lato"/>
              </a:rPr>
              <a:t> — because it goes beyond facts to provide </a:t>
            </a:r>
            <a:r>
              <a:rPr lang="en-US" sz="1650" b="0" i="1" u="none" strike="noStrike" cap="none">
                <a:solidFill>
                  <a:srgbClr val="10B981"/>
                </a:solidFill>
                <a:latin typeface="Lato"/>
                <a:ea typeface="Lato"/>
                <a:cs typeface="Lato"/>
                <a:sym typeface="Lato"/>
              </a:rPr>
              <a:t>Interpretation</a:t>
            </a:r>
            <a:r>
              <a:rPr lang="en-US" sz="1650" b="0" i="0" u="none" strike="noStrike" cap="none">
                <a:solidFill>
                  <a:srgbClr val="10B981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-US" sz="1650" b="0" i="1" u="none" strike="noStrike" cap="none">
                <a:solidFill>
                  <a:srgbClr val="10B981"/>
                </a:solidFill>
                <a:latin typeface="Lato"/>
                <a:ea typeface="Lato"/>
                <a:cs typeface="Lato"/>
                <a:sym typeface="Lato"/>
              </a:rPr>
              <a:t>Recommendations</a:t>
            </a:r>
            <a:r>
              <a:rPr lang="en-US" sz="1650" b="0" i="0" u="none" strike="noStrike" cap="none">
                <a:solidFill>
                  <a:srgbClr val="10B98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sp>
        <p:nvSpPr>
          <p:cNvPr id="285" name="Google Shape;285;p24"/>
          <p:cNvSpPr txBox="1"/>
          <p:nvPr/>
        </p:nvSpPr>
        <p:spPr>
          <a:xfrm>
            <a:off x="190500" y="0"/>
            <a:ext cx="12001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Interactive Puzzle 2: The Logic Maze</a:t>
            </a:r>
            <a:endParaRPr/>
          </a:p>
        </p:txBody>
      </p:sp>
      <p:sp>
        <p:nvSpPr>
          <p:cNvPr id="286" name="Google Shape;286;p24"/>
          <p:cNvSpPr/>
          <p:nvPr/>
        </p:nvSpPr>
        <p:spPr>
          <a:xfrm>
            <a:off x="0" y="0"/>
            <a:ext cx="57150" cy="571500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690B4B-BAAB-4EA9-8550-96909853FD9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5CEB6D-FA7B-4FF8-9381-E81C05B4B94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3853375" cy="365125"/>
          </a:xfrm>
        </p:spPr>
        <p:txBody>
          <a:bodyPr/>
          <a:lstStyle/>
          <a:p>
            <a:r>
              <a:rPr lang="en-US" dirty="0"/>
              <a:t>Business Reporting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79D68-118B-4550-86DD-88914C3F54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750" y="1714500"/>
            <a:ext cx="50482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4230737"/>
            <a:ext cx="504825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762000" y="2017662"/>
            <a:ext cx="5048250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05088"/>
                </a:solidFill>
                <a:latin typeface="Lato"/>
                <a:ea typeface="Lato"/>
                <a:cs typeface="Lato"/>
                <a:sym typeface="Lato"/>
              </a:rPr>
              <a:t>The Bridge from Data to Insight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762000" y="2604343"/>
            <a:ext cx="5048250" cy="134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Business reporting is the process of collecting and transforming data into </a:t>
            </a:r>
            <a:r>
              <a:rPr lang="en-US" sz="16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meaningful information</a:t>
            </a: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. It facilitates communication among stakeholders to support fact-based decision-making.</a:t>
            </a:r>
            <a:endParaRPr/>
          </a:p>
        </p:txBody>
      </p:sp>
      <p:pic>
        <p:nvPicPr>
          <p:cNvPr id="99" name="Google Shape;99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1714500"/>
            <a:ext cx="1362075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000125" y="4421237"/>
            <a:ext cx="46196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"Reporting tells you </a:t>
            </a:r>
            <a:r>
              <a:rPr lang="en-US" sz="1500" b="1" i="1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what</a:t>
            </a:r>
            <a:r>
              <a:rPr lang="en-US" sz="1500" b="0" i="1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happened, providing the foundation for Analytics to tell you </a:t>
            </a:r>
            <a:r>
              <a:rPr lang="en-US" sz="1500" b="1" i="1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why</a:t>
            </a:r>
            <a:r>
              <a:rPr lang="en-US" sz="1500" b="0" i="1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."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190500" y="0"/>
            <a:ext cx="12001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is Business Reporting?</a:t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0" y="0"/>
            <a:ext cx="57150" cy="571500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89;p13" descr="image.png">
            <a:extLst>
              <a:ext uri="{FF2B5EF4-FFF2-40B4-BE49-F238E27FC236}">
                <a16:creationId xmlns:a16="http://schemas.microsoft.com/office/drawing/2014/main" id="{6EFA2D63-6EE8-4805-B04A-88CF26766D1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2053945"/>
            <a:ext cx="481012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83B25-3323-48F9-954B-707C951C8C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C3A45-7ED4-42F7-94B3-EE4C110FF31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078458" cy="365125"/>
          </a:xfrm>
        </p:spPr>
        <p:txBody>
          <a:bodyPr/>
          <a:lstStyle/>
          <a:p>
            <a:r>
              <a:rPr lang="en-US" dirty="0"/>
              <a:t>Business Reporting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9FCF5-EB7C-45C5-B849-D2018E6DBD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710928"/>
            <a:ext cx="3365450" cy="381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3200" y="1710928"/>
            <a:ext cx="3365450" cy="381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4400" y="1710928"/>
            <a:ext cx="3365599" cy="381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1143000" y="2825353"/>
            <a:ext cx="2733622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Monitor Operations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1143000" y="3768328"/>
            <a:ext cx="2603450" cy="134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Track day-to-day performance against predefined goals and operational benchmarks.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4794200" y="2825353"/>
            <a:ext cx="2733622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Strategic Planning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4794200" y="3768328"/>
            <a:ext cx="2603450" cy="100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Provide historical trends and patterns to inform long-term corporate strategies.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8445400" y="2825353"/>
            <a:ext cx="27337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Compliance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8445400" y="3368278"/>
            <a:ext cx="2603599" cy="134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Ensure regulatory standards are met through transparent financial and safety reporting.</a:t>
            </a:r>
            <a:endParaRPr/>
          </a:p>
        </p:txBody>
      </p:sp>
      <p:pic>
        <p:nvPicPr>
          <p:cNvPr id="117" name="Google Shape;117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3000" y="2139553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94200" y="2139553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190500" y="0"/>
            <a:ext cx="12001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Purposes of Reporting</a:t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0" y="0"/>
            <a:ext cx="57150" cy="571500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07E7CE-F991-4B02-A26E-AAD5D3B26E9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20F818-BAA9-4EEC-B8AC-A5E8DB84B74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3754902" cy="365125"/>
          </a:xfrm>
        </p:spPr>
        <p:txBody>
          <a:bodyPr/>
          <a:lstStyle/>
          <a:p>
            <a:r>
              <a:rPr lang="en-US" dirty="0"/>
              <a:t>Business Reporting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0AE59-B06E-48B2-AE35-2313F36EE5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/>
        </p:nvSpPr>
        <p:spPr>
          <a:xfrm>
            <a:off x="1190625" y="2160686"/>
            <a:ext cx="4619625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Informational Reports:</a:t>
            </a: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Focus strictly on facts and data presentation (e.g., Attendance, Inventory).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1190625" y="3021508"/>
            <a:ext cx="4619625" cy="100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Analytical Reports:</a:t>
            </a: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Provide data plus interpretation, analysis, and recommendations (e.g., Feasibility studies).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1190625" y="4217491"/>
            <a:ext cx="4619625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Ad-Hoc Reports:</a:t>
            </a: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Unplanned reports generated on-demand to answer specific business questions.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190500" y="0"/>
            <a:ext cx="12001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Types of Business Reports</a:t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0" y="0"/>
            <a:ext cx="57150" cy="571500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160686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3021508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4217491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ACB73-4D27-4A2F-9B53-8A76D3FE6DA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B843A4-E3E8-4FE9-BCE6-2E793058F2F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078458" cy="365125"/>
          </a:xfrm>
        </p:spPr>
        <p:txBody>
          <a:bodyPr/>
          <a:lstStyle/>
          <a:p>
            <a:r>
              <a:rPr lang="en-US"/>
              <a:t>Business Reporting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FFF52-82B2-4FB1-B7DE-088D9392B3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/>
        </p:nvSpPr>
        <p:spPr>
          <a:xfrm>
            <a:off x="1190625" y="2495847"/>
            <a:ext cx="4619625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Executive Summary:</a:t>
            </a: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High-level overview for busy stakeholders.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1190625" y="3356669"/>
            <a:ext cx="4619625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Methodology:</a:t>
            </a: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How the data was collected and analyzed.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1190625" y="4217491"/>
            <a:ext cx="46196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Findings:</a:t>
            </a: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The core data visualizations and facts.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6810375" y="2495847"/>
            <a:ext cx="4619625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Interpretation:</a:t>
            </a: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What the findings actually mean for the business.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6810375" y="3356669"/>
            <a:ext cx="4619625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Recommendations:</a:t>
            </a: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Concrete actions based on the analysis.</a:t>
            </a:r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6810375" y="4217491"/>
            <a:ext cx="46196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Appendix:</a:t>
            </a: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Raw data and detailed technical proofs.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190500" y="0"/>
            <a:ext cx="12001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Standard Report Structure</a:t>
            </a:r>
            <a:endParaRPr dirty="0"/>
          </a:p>
        </p:txBody>
      </p:sp>
      <p:sp>
        <p:nvSpPr>
          <p:cNvPr id="168" name="Google Shape;168;p18"/>
          <p:cNvSpPr/>
          <p:nvPr/>
        </p:nvSpPr>
        <p:spPr>
          <a:xfrm>
            <a:off x="0" y="0"/>
            <a:ext cx="57150" cy="571500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495847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3356669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4217491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750" y="2495847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750" y="3356669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750" y="4217491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81D769-6EF1-4509-9F88-55D281808C9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2F67F-4992-440C-BC96-D3ABE869050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289474" cy="365125"/>
          </a:xfrm>
        </p:spPr>
        <p:txBody>
          <a:bodyPr/>
          <a:lstStyle/>
          <a:p>
            <a:r>
              <a:rPr lang="en-US" dirty="0"/>
              <a:t>Business Reporting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B4CB7-38EB-4B63-A726-67DD0EFFB7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1254" y="1228721"/>
            <a:ext cx="6044420" cy="433566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 txBox="1"/>
          <p:nvPr/>
        </p:nvSpPr>
        <p:spPr>
          <a:xfrm>
            <a:off x="762000" y="2747069"/>
            <a:ext cx="45720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 systematic flow ensures data integrity:</a:t>
            </a:r>
            <a:endParaRPr/>
          </a:p>
        </p:txBody>
      </p:sp>
      <p:sp>
        <p:nvSpPr>
          <p:cNvPr id="182" name="Google Shape;182;p19"/>
          <p:cNvSpPr txBox="1"/>
          <p:nvPr/>
        </p:nvSpPr>
        <p:spPr>
          <a:xfrm>
            <a:off x="1190625" y="3272730"/>
            <a:ext cx="41433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Source: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ERP, CRM, and Flat Files.</a:t>
            </a:r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1190625" y="3768030"/>
            <a:ext cx="41433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ETL: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Extract, Transform, and Load into the Warehouse.</a:t>
            </a:r>
            <a:endParaRPr/>
          </a:p>
        </p:txBody>
      </p:sp>
      <p:sp>
        <p:nvSpPr>
          <p:cNvPr id="184" name="Google Shape;184;p19"/>
          <p:cNvSpPr txBox="1"/>
          <p:nvPr/>
        </p:nvSpPr>
        <p:spPr>
          <a:xfrm>
            <a:off x="1190625" y="4568130"/>
            <a:ext cx="41433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Presentation: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Deploying to mobile or web portals.</a:t>
            </a:r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762000" y="1794569"/>
            <a:ext cx="4800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BI Reporting Cycle</a:t>
            </a:r>
            <a:endParaRPr/>
          </a:p>
        </p:txBody>
      </p:sp>
      <p:pic>
        <p:nvPicPr>
          <p:cNvPr id="186" name="Google Shape;186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3272730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3768030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4568130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01F96F-AD79-413A-A472-9D2A153A3E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2D6D0A-4FD4-461C-B340-C8AB4691125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4247271" cy="365125"/>
          </a:xfrm>
        </p:spPr>
        <p:txBody>
          <a:bodyPr/>
          <a:lstStyle/>
          <a:p>
            <a:r>
              <a:rPr lang="en-US" dirty="0"/>
              <a:t>Business Reporting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1B992-4A21-4808-A9BB-56147EF6E8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952500"/>
            <a:ext cx="514350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952500"/>
            <a:ext cx="51435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0"/>
          <p:cNvSpPr txBox="1"/>
          <p:nvPr/>
        </p:nvSpPr>
        <p:spPr>
          <a:xfrm>
            <a:off x="1143000" y="1333500"/>
            <a:ext cx="46005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Dashboards</a:t>
            </a:r>
            <a:endParaRPr/>
          </a:p>
        </p:txBody>
      </p:sp>
      <p:sp>
        <p:nvSpPr>
          <p:cNvPr id="197" name="Google Shape;197;p20"/>
          <p:cNvSpPr txBox="1"/>
          <p:nvPr/>
        </p:nvSpPr>
        <p:spPr>
          <a:xfrm>
            <a:off x="1143000" y="1876425"/>
            <a:ext cx="43815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Operational focus on short-term tasks.</a:t>
            </a:r>
            <a:endParaRPr/>
          </a:p>
        </p:txBody>
      </p:sp>
      <p:sp>
        <p:nvSpPr>
          <p:cNvPr id="198" name="Google Shape;198;p20"/>
          <p:cNvSpPr txBox="1"/>
          <p:nvPr/>
        </p:nvSpPr>
        <p:spPr>
          <a:xfrm>
            <a:off x="6667500" y="1333500"/>
            <a:ext cx="46005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Scorecards</a:t>
            </a:r>
            <a:endParaRPr/>
          </a:p>
        </p:txBody>
      </p:sp>
      <p:sp>
        <p:nvSpPr>
          <p:cNvPr id="199" name="Google Shape;199;p20"/>
          <p:cNvSpPr txBox="1"/>
          <p:nvPr/>
        </p:nvSpPr>
        <p:spPr>
          <a:xfrm>
            <a:off x="6667500" y="1876425"/>
            <a:ext cx="43815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Strategic focus on long-term goals.</a:t>
            </a:r>
            <a:endParaRPr/>
          </a:p>
        </p:txBody>
      </p:sp>
      <p:sp>
        <p:nvSpPr>
          <p:cNvPr id="200" name="Google Shape;200;p20"/>
          <p:cNvSpPr txBox="1"/>
          <p:nvPr/>
        </p:nvSpPr>
        <p:spPr>
          <a:xfrm>
            <a:off x="1209675" y="2294542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01" name="Google Shape;201;p20"/>
          <p:cNvSpPr txBox="1"/>
          <p:nvPr/>
        </p:nvSpPr>
        <p:spPr>
          <a:xfrm>
            <a:off x="1333500" y="2293590"/>
            <a:ext cx="41910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Real-time updates</a:t>
            </a:r>
            <a:endParaRPr/>
          </a:p>
        </p:txBody>
      </p:sp>
      <p:sp>
        <p:nvSpPr>
          <p:cNvPr id="202" name="Google Shape;202;p20"/>
          <p:cNvSpPr txBox="1"/>
          <p:nvPr/>
        </p:nvSpPr>
        <p:spPr>
          <a:xfrm>
            <a:off x="1209675" y="2629703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03" name="Google Shape;203;p20"/>
          <p:cNvSpPr txBox="1"/>
          <p:nvPr/>
        </p:nvSpPr>
        <p:spPr>
          <a:xfrm>
            <a:off x="1333500" y="2628751"/>
            <a:ext cx="41910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High granularity</a:t>
            </a:r>
            <a:endParaRPr/>
          </a:p>
        </p:txBody>
      </p:sp>
      <p:sp>
        <p:nvSpPr>
          <p:cNvPr id="204" name="Google Shape;204;p20"/>
          <p:cNvSpPr txBox="1"/>
          <p:nvPr/>
        </p:nvSpPr>
        <p:spPr>
          <a:xfrm>
            <a:off x="1209675" y="2964864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05" name="Google Shape;205;p20"/>
          <p:cNvSpPr txBox="1"/>
          <p:nvPr/>
        </p:nvSpPr>
        <p:spPr>
          <a:xfrm>
            <a:off x="1333500" y="2963912"/>
            <a:ext cx="41910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Visualized KPIs</a:t>
            </a:r>
            <a:endParaRPr/>
          </a:p>
        </p:txBody>
      </p:sp>
      <p:sp>
        <p:nvSpPr>
          <p:cNvPr id="206" name="Google Shape;206;p20"/>
          <p:cNvSpPr txBox="1"/>
          <p:nvPr/>
        </p:nvSpPr>
        <p:spPr>
          <a:xfrm>
            <a:off x="6734175" y="2294542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07" name="Google Shape;207;p20"/>
          <p:cNvSpPr txBox="1"/>
          <p:nvPr/>
        </p:nvSpPr>
        <p:spPr>
          <a:xfrm>
            <a:off x="6858000" y="2293590"/>
            <a:ext cx="41910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Balanced Scorecard (BSC)</a:t>
            </a:r>
            <a:endParaRPr/>
          </a:p>
        </p:txBody>
      </p:sp>
      <p:sp>
        <p:nvSpPr>
          <p:cNvPr id="208" name="Google Shape;208;p20"/>
          <p:cNvSpPr txBox="1"/>
          <p:nvPr/>
        </p:nvSpPr>
        <p:spPr>
          <a:xfrm>
            <a:off x="6734175" y="2629703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09" name="Google Shape;209;p20"/>
          <p:cNvSpPr txBox="1"/>
          <p:nvPr/>
        </p:nvSpPr>
        <p:spPr>
          <a:xfrm>
            <a:off x="6858000" y="2628751"/>
            <a:ext cx="41910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Strategic alignment</a:t>
            </a:r>
            <a:endParaRPr/>
          </a:p>
        </p:txBody>
      </p:sp>
      <p:sp>
        <p:nvSpPr>
          <p:cNvPr id="210" name="Google Shape;210;p20"/>
          <p:cNvSpPr txBox="1"/>
          <p:nvPr/>
        </p:nvSpPr>
        <p:spPr>
          <a:xfrm>
            <a:off x="6734175" y="2964864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11" name="Google Shape;211;p20"/>
          <p:cNvSpPr txBox="1"/>
          <p:nvPr/>
        </p:nvSpPr>
        <p:spPr>
          <a:xfrm>
            <a:off x="6858000" y="2963912"/>
            <a:ext cx="41910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Progress vs. Milestones</a:t>
            </a:r>
            <a:endParaRPr/>
          </a:p>
        </p:txBody>
      </p:sp>
      <p:sp>
        <p:nvSpPr>
          <p:cNvPr id="212" name="Google Shape;212;p20"/>
          <p:cNvSpPr txBox="1"/>
          <p:nvPr/>
        </p:nvSpPr>
        <p:spPr>
          <a:xfrm>
            <a:off x="190500" y="0"/>
            <a:ext cx="12001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Monitoring vs. Strategic Performance</a:t>
            </a:r>
            <a:endParaRPr/>
          </a:p>
        </p:txBody>
      </p:sp>
      <p:sp>
        <p:nvSpPr>
          <p:cNvPr id="213" name="Google Shape;213;p20"/>
          <p:cNvSpPr/>
          <p:nvPr/>
        </p:nvSpPr>
        <p:spPr>
          <a:xfrm>
            <a:off x="0" y="0"/>
            <a:ext cx="57150" cy="571500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2DF1F-0052-4141-8E23-D67801A1214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EEA3AE-7832-45A7-BC54-4C5D8C73B0F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4978792" cy="365125"/>
          </a:xfrm>
        </p:spPr>
        <p:txBody>
          <a:bodyPr/>
          <a:lstStyle/>
          <a:p>
            <a:r>
              <a:rPr lang="en-US" dirty="0"/>
              <a:t>Business Reporting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B42E6-D40C-4F57-BA36-E87450C1A3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3290887"/>
            <a:ext cx="3365450" cy="1278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3200" y="3290887"/>
            <a:ext cx="3365450" cy="1278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4400" y="3290887"/>
            <a:ext cx="3365599" cy="127813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 txBox="1"/>
          <p:nvPr/>
        </p:nvSpPr>
        <p:spPr>
          <a:xfrm>
            <a:off x="762000" y="2669976"/>
            <a:ext cx="106680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Effective reporting requires choosing the </a:t>
            </a:r>
            <a:r>
              <a:rPr lang="en-US" sz="16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correct visual aid</a:t>
            </a: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/>
          </a:p>
        </p:txBody>
      </p:sp>
      <p:sp>
        <p:nvSpPr>
          <p:cNvPr id="223" name="Google Shape;223;p21"/>
          <p:cNvSpPr txBox="1"/>
          <p:nvPr/>
        </p:nvSpPr>
        <p:spPr>
          <a:xfrm>
            <a:off x="952500" y="3852862"/>
            <a:ext cx="298445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Bar Charts</a:t>
            </a:r>
            <a:endParaRPr/>
          </a:p>
        </p:txBody>
      </p:sp>
      <p:sp>
        <p:nvSpPr>
          <p:cNvPr id="224" name="Google Shape;224;p21"/>
          <p:cNvSpPr txBox="1"/>
          <p:nvPr/>
        </p:nvSpPr>
        <p:spPr>
          <a:xfrm>
            <a:off x="952500" y="4127152"/>
            <a:ext cx="2984450" cy="21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Comparing values across categories.</a:t>
            </a:r>
            <a:endParaRPr/>
          </a:p>
        </p:txBody>
      </p:sp>
      <p:sp>
        <p:nvSpPr>
          <p:cNvPr id="225" name="Google Shape;225;p21"/>
          <p:cNvSpPr txBox="1"/>
          <p:nvPr/>
        </p:nvSpPr>
        <p:spPr>
          <a:xfrm>
            <a:off x="4603700" y="3852862"/>
            <a:ext cx="298445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Line Graphs</a:t>
            </a:r>
            <a:endParaRPr/>
          </a:p>
        </p:txBody>
      </p:sp>
      <p:sp>
        <p:nvSpPr>
          <p:cNvPr id="226" name="Google Shape;226;p21"/>
          <p:cNvSpPr txBox="1"/>
          <p:nvPr/>
        </p:nvSpPr>
        <p:spPr>
          <a:xfrm>
            <a:off x="4603700" y="4127152"/>
            <a:ext cx="2984450" cy="21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Tracking changes over time.</a:t>
            </a:r>
            <a:endParaRPr/>
          </a:p>
        </p:txBody>
      </p:sp>
      <p:sp>
        <p:nvSpPr>
          <p:cNvPr id="227" name="Google Shape;227;p21"/>
          <p:cNvSpPr txBox="1"/>
          <p:nvPr/>
        </p:nvSpPr>
        <p:spPr>
          <a:xfrm>
            <a:off x="8254900" y="3852862"/>
            <a:ext cx="2984599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Doughnut Charts</a:t>
            </a:r>
            <a:endParaRPr/>
          </a:p>
        </p:txBody>
      </p:sp>
      <p:sp>
        <p:nvSpPr>
          <p:cNvPr id="228" name="Google Shape;228;p21"/>
          <p:cNvSpPr txBox="1"/>
          <p:nvPr/>
        </p:nvSpPr>
        <p:spPr>
          <a:xfrm>
            <a:off x="8254900" y="4127152"/>
            <a:ext cx="2984599" cy="21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Displaying proportional parts of a whole.</a:t>
            </a:r>
            <a:endParaRPr/>
          </a:p>
        </p:txBody>
      </p:sp>
      <p:pic>
        <p:nvPicPr>
          <p:cNvPr id="229" name="Google Shape;229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92250" y="3519487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3451" y="3519487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1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75750" y="3519487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1"/>
          <p:cNvSpPr txBox="1"/>
          <p:nvPr/>
        </p:nvSpPr>
        <p:spPr>
          <a:xfrm>
            <a:off x="190500" y="0"/>
            <a:ext cx="12001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Visualizing for Clarity</a:t>
            </a:r>
            <a:endParaRPr/>
          </a:p>
        </p:txBody>
      </p:sp>
      <p:sp>
        <p:nvSpPr>
          <p:cNvPr id="233" name="Google Shape;233;p21"/>
          <p:cNvSpPr/>
          <p:nvPr/>
        </p:nvSpPr>
        <p:spPr>
          <a:xfrm>
            <a:off x="0" y="0"/>
            <a:ext cx="57150" cy="571500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D357DA-862D-4A0F-A71F-262654FA59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461CA-6550-44E0-B61C-D4B52704CAF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463950" cy="365125"/>
          </a:xfrm>
        </p:spPr>
        <p:txBody>
          <a:bodyPr/>
          <a:lstStyle/>
          <a:p>
            <a:r>
              <a:rPr lang="en-US" dirty="0"/>
              <a:t>Business Reporting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0BA8D-05AD-49DB-8D39-CA070B7AB0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"/>
          <p:cNvSpPr/>
          <p:nvPr/>
        </p:nvSpPr>
        <p:spPr>
          <a:xfrm>
            <a:off x="762000" y="2057400"/>
            <a:ext cx="10668000" cy="3124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0" name="Google Shape;240;p22"/>
          <p:cNvGraphicFramePr/>
          <p:nvPr/>
        </p:nvGraphicFramePr>
        <p:xfrm>
          <a:off x="762000" y="2057400"/>
          <a:ext cx="10667975" cy="3124250"/>
        </p:xfrm>
        <a:graphic>
          <a:graphicData uri="http://schemas.openxmlformats.org/drawingml/2006/table">
            <a:tbl>
              <a:tblPr firstRow="1" bandRow="1">
                <a:noFill/>
                <a:tableStyleId>{6FB620DB-297D-447C-BAD2-C4E6E57BE7B4}</a:tableStyleId>
              </a:tblPr>
              <a:tblGrid>
                <a:gridCol w="207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Attribute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Definition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Impact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Accuracy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Data verified against source.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Builds stakeholder trust.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Timeliness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Reports delivered when needed.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Enables reactive agility.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Clarity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Clear visuals, no jargon.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Faster comprehension.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Relevance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Tied to specific KPIs.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Reduces information noise.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1" name="Google Shape;241;p22"/>
          <p:cNvSpPr/>
          <p:nvPr/>
        </p:nvSpPr>
        <p:spPr>
          <a:xfrm>
            <a:off x="762000" y="3319462"/>
            <a:ext cx="207511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2"/>
          <p:cNvSpPr/>
          <p:nvPr/>
        </p:nvSpPr>
        <p:spPr>
          <a:xfrm>
            <a:off x="2837110" y="3319462"/>
            <a:ext cx="460325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2"/>
          <p:cNvSpPr/>
          <p:nvPr/>
        </p:nvSpPr>
        <p:spPr>
          <a:xfrm>
            <a:off x="7440364" y="3319462"/>
            <a:ext cx="398963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2"/>
          <p:cNvSpPr/>
          <p:nvPr/>
        </p:nvSpPr>
        <p:spPr>
          <a:xfrm>
            <a:off x="762000" y="3938587"/>
            <a:ext cx="207511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2"/>
          <p:cNvSpPr/>
          <p:nvPr/>
        </p:nvSpPr>
        <p:spPr>
          <a:xfrm>
            <a:off x="2837110" y="3938587"/>
            <a:ext cx="460325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2"/>
          <p:cNvSpPr/>
          <p:nvPr/>
        </p:nvSpPr>
        <p:spPr>
          <a:xfrm>
            <a:off x="7440364" y="3938587"/>
            <a:ext cx="398963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2"/>
          <p:cNvSpPr/>
          <p:nvPr/>
        </p:nvSpPr>
        <p:spPr>
          <a:xfrm>
            <a:off x="762000" y="4557712"/>
            <a:ext cx="207511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2"/>
          <p:cNvSpPr/>
          <p:nvPr/>
        </p:nvSpPr>
        <p:spPr>
          <a:xfrm>
            <a:off x="2837110" y="4557712"/>
            <a:ext cx="460325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2"/>
          <p:cNvSpPr/>
          <p:nvPr/>
        </p:nvSpPr>
        <p:spPr>
          <a:xfrm>
            <a:off x="7440364" y="4557712"/>
            <a:ext cx="398963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2"/>
          <p:cNvSpPr txBox="1"/>
          <p:nvPr/>
        </p:nvSpPr>
        <p:spPr>
          <a:xfrm>
            <a:off x="190500" y="0"/>
            <a:ext cx="12001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Attributes of Effective Reports</a:t>
            </a:r>
            <a:endParaRPr/>
          </a:p>
        </p:txBody>
      </p:sp>
      <p:sp>
        <p:nvSpPr>
          <p:cNvPr id="251" name="Google Shape;251;p22"/>
          <p:cNvSpPr/>
          <p:nvPr/>
        </p:nvSpPr>
        <p:spPr>
          <a:xfrm>
            <a:off x="0" y="0"/>
            <a:ext cx="57150" cy="571500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B699A-9FAC-42CF-B079-F15EE98F006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74C4C-8DF0-4CD3-A7B2-091152783CD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908452" cy="365125"/>
          </a:xfrm>
        </p:spPr>
        <p:txBody>
          <a:bodyPr/>
          <a:lstStyle/>
          <a:p>
            <a:r>
              <a:rPr lang="en-US" dirty="0"/>
              <a:t>Business Reporting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24A3F-2C1B-4BE3-9601-2177344F52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Widescreen</PresentationFormat>
  <Paragraphs>121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Poppins</vt:lpstr>
      <vt:lpstr>Poppins SemiBold</vt:lpstr>
      <vt:lpstr>Lato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2</cp:revision>
  <dcterms:modified xsi:type="dcterms:W3CDTF">2026-05-20T08:52:28Z</dcterms:modified>
</cp:coreProperties>
</file>