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erriweather" panose="00000500000000000000" pitchFamily="2" charset="0"/>
      <p:regular r:id="rId23"/>
      <p:bold r:id="rId24"/>
      <p:italic r:id="rId25"/>
      <p:bold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D62CE7-61BA-40A5-AF0C-73A49AEBDC29}">
  <a:tblStyle styleId="{E6D62CE7-61BA-40A5-AF0C-73A49AEBDC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Descriptive Statistics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80D1FDE-99C3-4C76-AE18-1825199158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35" y="13652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Summarizing Historical Data to Identify Trends &amp; Patterns</a:t>
            </a:r>
            <a:endParaRPr lang="en-US" sz="24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457200" y="3054970"/>
            <a:ext cx="1140142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Descriptive Statistics</a:t>
            </a:r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26/02/2026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27098" cy="365125"/>
          </a:xfrm>
        </p:spPr>
        <p:txBody>
          <a:bodyPr/>
          <a:lstStyle/>
          <a:p>
            <a:r>
              <a:rPr lang="en-US" dirty="0"/>
              <a:t>Descriptive Statistics</a:t>
            </a:r>
          </a:p>
          <a:p>
            <a:r>
              <a:rPr lang="en-US" dirty="0"/>
              <a:t>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22"/>
          <p:cNvGraphicFramePr/>
          <p:nvPr/>
        </p:nvGraphicFramePr>
        <p:xfrm>
          <a:off x="571500" y="2324100"/>
          <a:ext cx="11049025" cy="3209875"/>
        </p:xfrm>
        <a:graphic>
          <a:graphicData uri="http://schemas.openxmlformats.org/drawingml/2006/table">
            <a:tbl>
              <a:tblPr firstRow="1" bandRow="1">
                <a:noFill/>
                <a:tableStyleId>{E6D62CE7-61BA-40A5-AF0C-73A49AEBDC29}</a:tableStyleId>
              </a:tblPr>
              <a:tblGrid>
                <a:gridCol w="240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F172A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Metric Type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F172A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Standard Measure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F172A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Best Use Case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Central Tendency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Mean, Median, Mode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Summarizing total sales or typical user behavior.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Dispersion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Std. Dev, Variance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Assessing financial risk and quality control.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Relationship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Correlation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Understanding links between marketing &amp; revenue.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Distribution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Histogram, Box Plot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Identifying seasonality and outliers.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9" name="Google Shape;199;p22"/>
          <p:cNvSpPr/>
          <p:nvPr/>
        </p:nvSpPr>
        <p:spPr>
          <a:xfrm>
            <a:off x="571500" y="2938462"/>
            <a:ext cx="2407890" cy="2857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2979390" y="2938462"/>
            <a:ext cx="2708820" cy="2857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5688210" y="2938462"/>
            <a:ext cx="5932289" cy="2857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571500" y="3605212"/>
            <a:ext cx="240789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2979390" y="3605212"/>
            <a:ext cx="27088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5688210" y="3605212"/>
            <a:ext cx="593228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571500" y="4243387"/>
            <a:ext cx="240789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2979390" y="4243387"/>
            <a:ext cx="27088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5688210" y="4243387"/>
            <a:ext cx="593228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571500" y="4881562"/>
            <a:ext cx="240789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2979390" y="4881562"/>
            <a:ext cx="27088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5688210" y="4881562"/>
            <a:ext cx="593228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571500" y="5519737"/>
            <a:ext cx="240789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2979390" y="5519737"/>
            <a:ext cx="27088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5688210" y="5519737"/>
            <a:ext cx="593228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Summary of Methods</a:t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59EAB-8E2E-4E3F-8C1A-212002BE10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DC09D-7E8A-401B-8393-007DE01B2A1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669302" cy="365125"/>
          </a:xfrm>
        </p:spPr>
        <p:txBody>
          <a:bodyPr/>
          <a:lstStyle/>
          <a:p>
            <a:r>
              <a:rPr lang="en-US"/>
              <a:t>Descriptive Statistics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C7ADB-3BD6-4039-A8F1-94561CA325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17464"/>
            <a:ext cx="8839200" cy="462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650" y="3800475"/>
            <a:ext cx="7886700" cy="13123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 txBox="1"/>
          <p:nvPr/>
        </p:nvSpPr>
        <p:spPr>
          <a:xfrm>
            <a:off x="1955482" y="2093714"/>
            <a:ext cx="82810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8BDF8"/>
                </a:solidFill>
                <a:latin typeface="Poppins"/>
                <a:ea typeface="Poppins"/>
                <a:cs typeface="Poppins"/>
                <a:sym typeface="Poppins"/>
              </a:rPr>
              <a:t>The Scenario Challenge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2152650" y="2779514"/>
            <a:ext cx="788670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Your company's CEO says: "I want to know the most common price point our customers are choosing for their subscription."</a:t>
            </a: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2152650" y="5398591"/>
            <a:ext cx="7886700" cy="21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(Answer: C. Mode identifies the 'most common' value.)</a:t>
            </a:r>
            <a:endParaRPr/>
          </a:p>
        </p:txBody>
      </p:sp>
      <p:sp>
        <p:nvSpPr>
          <p:cNvPr id="226" name="Google Shape;226;p23"/>
          <p:cNvSpPr txBox="1"/>
          <p:nvPr/>
        </p:nvSpPr>
        <p:spPr>
          <a:xfrm>
            <a:off x="2152650" y="4324350"/>
            <a:ext cx="788670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8BDF8"/>
                </a:solidFill>
                <a:latin typeface="Lato"/>
                <a:ea typeface="Lato"/>
                <a:cs typeface="Lato"/>
                <a:sym typeface="Lato"/>
              </a:rPr>
              <a:t>Question: Which measure of central tendency should you report?</a:t>
            </a:r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2152650" y="4872930"/>
            <a:ext cx="7886700" cy="2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A) Mean | B) Median | C) Mode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Knowledge Puzzle 1</a:t>
            </a:r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95E0F-219F-4D4A-BBC1-949C24CA81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426BB-13B3-4371-AD8B-EFDC0788CA0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627098" cy="365125"/>
          </a:xfrm>
        </p:spPr>
        <p:txBody>
          <a:bodyPr/>
          <a:lstStyle/>
          <a:p>
            <a:r>
              <a:rPr lang="en-US" dirty="0"/>
              <a:t>Descriptive Statistics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BC36D-C279-4884-868E-2C92E7112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17464"/>
            <a:ext cx="8839200" cy="462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650" y="3800475"/>
            <a:ext cx="7886700" cy="131236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 txBox="1"/>
          <p:nvPr/>
        </p:nvSpPr>
        <p:spPr>
          <a:xfrm>
            <a:off x="1955482" y="2093714"/>
            <a:ext cx="82810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8BDF8"/>
                </a:solidFill>
                <a:latin typeface="Poppins"/>
                <a:ea typeface="Poppins"/>
                <a:cs typeface="Poppins"/>
                <a:sym typeface="Poppins"/>
              </a:rPr>
              <a:t>The Spread Challenge</a:t>
            </a:r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2152650" y="2779514"/>
            <a:ext cx="788670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You have two sales teams. Team A has a Standard Deviation of 5, and Team B has a Standard Deviation of 50. Their Mean sales are identical.</a:t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2152650" y="5398591"/>
            <a:ext cx="7886700" cy="21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(Answer: A. A lower standard deviation indicates less variability.)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2152650" y="4324350"/>
            <a:ext cx="788670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8BDF8"/>
                </a:solidFill>
                <a:latin typeface="Lato"/>
                <a:ea typeface="Lato"/>
                <a:cs typeface="Lato"/>
                <a:sym typeface="Lato"/>
              </a:rPr>
              <a:t>Question: Which team has more consistent performance?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2152650" y="4872930"/>
            <a:ext cx="7886700" cy="2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A) Team A | B) Team B</a:t>
            </a:r>
            <a:endParaRPr/>
          </a:p>
        </p:txBody>
      </p:sp>
      <p:sp>
        <p:nvSpPr>
          <p:cNvPr id="242" name="Google Shape;242;p24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Knowledge Puzzle 2</a:t>
            </a:r>
            <a:endParaRPr/>
          </a:p>
        </p:txBody>
      </p:sp>
      <p:sp>
        <p:nvSpPr>
          <p:cNvPr id="243" name="Google Shape;243;p24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11318-AE48-4355-AEB2-879DF762D2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EF209-E092-4C51-8A82-8B2464267A1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922520" cy="365125"/>
          </a:xfrm>
        </p:spPr>
        <p:txBody>
          <a:bodyPr/>
          <a:lstStyle/>
          <a:p>
            <a:r>
              <a:rPr lang="en-US" dirty="0"/>
              <a:t>Descriptive Statistics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54ADA-DDCB-4C87-A864-93D498E2C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2825591" y="2290762"/>
            <a:ext cx="654081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Foundations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5524500" y="3605212"/>
            <a:ext cx="1143000" cy="5715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981325" y="3948112"/>
            <a:ext cx="62293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The first step in any analytical journey: "What Happened?"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BEDFD-3E63-4658-8ED2-3FD92CD559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5461E-A9BC-4D08-B384-2E66548C7AC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683369" cy="365125"/>
          </a:xfrm>
        </p:spPr>
        <p:txBody>
          <a:bodyPr/>
          <a:lstStyle/>
          <a:p>
            <a:r>
              <a:rPr lang="en-US" dirty="0"/>
              <a:t>Descriptive Statistics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D6482-C7D6-4535-97BB-7578CD55CC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571500" y="2214562"/>
            <a:ext cx="5238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Data types determine the statistical methods we can apply. Understanding these four levels is critical for accurate analysis.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838200" y="2976562"/>
            <a:ext cx="114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952500" y="2976562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Nominal: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Qualitative categories with no inherent order (e.g., Department names).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838200" y="3662362"/>
            <a:ext cx="114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952500" y="3662362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Ordinal: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Categories with a meaningful sequence (e.g., Customer satisfaction ranks).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838200" y="4348162"/>
            <a:ext cx="114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952500" y="4348162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Interval: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Numeric scales where differences matter, but no true zero (e.g., Temperature).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38200" y="5033962"/>
            <a:ext cx="114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952500" y="5033962"/>
            <a:ext cx="4857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Ratio: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Numeric with a true zero, allowing for ratios (e.g., Sales Revenue).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Levels of Measurement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342AF-2370-4A53-9114-C30517A6BA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10D73-3D16-4D13-A593-1CC0A3FD801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166425" y="6356350"/>
            <a:ext cx="4386775" cy="365125"/>
          </a:xfrm>
        </p:spPr>
        <p:txBody>
          <a:bodyPr/>
          <a:lstStyle/>
          <a:p>
            <a:r>
              <a:rPr lang="en-US" dirty="0"/>
              <a:t>Descriptive Statistics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56236-5BD4-45B5-B46B-98C1D7FC45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305300"/>
            <a:ext cx="1117401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571500" y="2752725"/>
            <a:ext cx="550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The Averages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571500" y="3400425"/>
            <a:ext cx="5238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These measures locate the "center" of a dataset, providing a single representative value.</a:t>
            </a:r>
            <a:endParaRPr/>
          </a:p>
        </p:txBody>
      </p:sp>
      <p:pic>
        <p:nvPicPr>
          <p:cNvPr id="122" name="Google Shape;12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512468"/>
            <a:ext cx="736401" cy="25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6381750" y="2905125"/>
            <a:ext cx="52387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Mean: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The arithmetic average. Sensitive to outliers.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6381750" y="3381375"/>
            <a:ext cx="52387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Median: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The middle value in a sorted list. Robust to outliers.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381750" y="3857625"/>
            <a:ext cx="52387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Mode: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The most frequent value. Useful for categorical data.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Central Tendency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67E97-34A6-44B7-A8B9-6C7AAB3E3A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A3B8F-C031-4AA2-B42F-9BEA3452129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3712698" cy="365125"/>
          </a:xfrm>
        </p:spPr>
        <p:txBody>
          <a:bodyPr/>
          <a:lstStyle/>
          <a:p>
            <a:r>
              <a:rPr lang="en-US" dirty="0"/>
              <a:t>Descriptive Statistics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21890-E8A6-4BB7-8446-1FBC0C654D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052637"/>
            <a:ext cx="3492549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9799" y="2052637"/>
            <a:ext cx="3492549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8099" y="2052637"/>
            <a:ext cx="3492549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962025" y="3262312"/>
            <a:ext cx="284707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Range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962025" y="3910012"/>
            <a:ext cx="27114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difference between maximum and minimum values. Simple but highly limited.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4740324" y="3262312"/>
            <a:ext cx="284707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Standard Deviation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4740324" y="4367212"/>
            <a:ext cx="27114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average amount values differ from the mean. Essential for risk assessment.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8518624" y="3262312"/>
            <a:ext cx="284707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IQR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8518624" y="3910012"/>
            <a:ext cx="27114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Interquartile Range: Measures the spread of the middle 50% of data.</a:t>
            </a:r>
            <a:endParaRPr/>
          </a:p>
        </p:txBody>
      </p:sp>
      <p:pic>
        <p:nvPicPr>
          <p:cNvPr id="142" name="Google Shape;14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252888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40324" y="252888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18624" y="2528887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Measures of Spread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52D55-F237-462B-BB6D-2F9A2A4966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D651E-54FC-4D96-8FD6-E4C93C645B8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162865" cy="365125"/>
          </a:xfrm>
        </p:spPr>
        <p:txBody>
          <a:bodyPr/>
          <a:lstStyle/>
          <a:p>
            <a:r>
              <a:rPr lang="en-US" dirty="0"/>
              <a:t>Descriptive Statistics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17787-BCB9-4CA8-BCCE-F06B9F0781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762000" y="762000"/>
            <a:ext cx="50006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Distribution Shape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571500" y="7620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571500" y="1952625"/>
            <a:ext cx="4953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Beyond averages, we must understand the "Shape" of our data to identify biases.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571500" y="3000375"/>
            <a:ext cx="520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Skewness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571500" y="3648075"/>
            <a:ext cx="4953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Indicates asymmetry. Positive skew shifts data to the left; negative skew shifts to the right.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571500" y="4600575"/>
            <a:ext cx="520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Kurtosis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571500" y="5248275"/>
            <a:ext cx="4953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Measures the "peakedness" of the curve. High kurtosis indicates extreme outliers.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78CA8-03F7-4C18-8C55-0F2391E871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12850-A0D7-46C8-9197-0AEE7F0BA8B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3979985" cy="365125"/>
          </a:xfrm>
        </p:spPr>
        <p:txBody>
          <a:bodyPr/>
          <a:lstStyle/>
          <a:p>
            <a:r>
              <a:rPr lang="en-US"/>
              <a:t>Descriptive Statistics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F791D-9949-4B07-B59B-C395CD949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428750"/>
            <a:ext cx="11049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571500" y="2476500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Frequency distributions help identify the most common occurrences in business operations.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762000" y="571500"/>
            <a:ext cx="114014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Visualizing Frequency</a:t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571500" y="571500"/>
            <a:ext cx="76200" cy="47625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90DB2-DC6A-4DC4-B288-3C7AB555E1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AD0BD-DCE4-4E99-B4E9-0EFD3F13984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683369" cy="365125"/>
          </a:xfrm>
        </p:spPr>
        <p:txBody>
          <a:bodyPr/>
          <a:lstStyle/>
          <a:p>
            <a:r>
              <a:rPr lang="en-US" dirty="0"/>
              <a:t>Descriptive Statistics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BE2D1-93BF-4842-AE52-27294C63A5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2428875"/>
            <a:ext cx="51911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428875"/>
            <a:ext cx="519112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666750" y="4953000"/>
            <a:ext cx="519112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Box Plots: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Visualizing quartiles and detecting outliers.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6334125" y="4953000"/>
            <a:ext cx="519112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Dashboards: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Aggregating multiple descriptive metrics.</a:t>
            </a:r>
            <a:endParaRPr/>
          </a:p>
        </p:txBody>
      </p:sp>
      <p:pic>
        <p:nvPicPr>
          <p:cNvPr id="178" name="Google Shape;178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428875"/>
            <a:ext cx="51911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428875"/>
            <a:ext cx="30384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Exploratory Visuals</a:t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1576C-0AD7-4574-BE7C-161D071453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EED2C-B5D3-49D3-9699-BBBDE67FF3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5191125" cy="365125"/>
          </a:xfrm>
        </p:spPr>
        <p:txBody>
          <a:bodyPr/>
          <a:lstStyle/>
          <a:p>
            <a:r>
              <a:rPr lang="en-US" dirty="0"/>
              <a:t>Descriptive Statistics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D408F-D940-4FCF-9245-E68808D50C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/>
        </p:nvSpPr>
        <p:spPr>
          <a:xfrm>
            <a:off x="571500" y="2795587"/>
            <a:ext cx="523875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2563EB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571500" y="4395787"/>
            <a:ext cx="52387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Decision Accuracy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6381750" y="2724150"/>
            <a:ext cx="550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The Power of "What"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6381750" y="3514725"/>
            <a:ext cx="523875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Implementing descriptive statistics allows businesses to track KPIs with precision. From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Inventory Management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Financial Auditing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these metrics provide the context needed for senior management to evaluate performance against yearly benchmarks.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Strategic Implementation</a:t>
            </a: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AE91B-BEE7-4E91-98F1-959B8401B8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401-5D50-419E-B62B-2873199DF7E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5238750" cy="365125"/>
          </a:xfrm>
        </p:spPr>
        <p:txBody>
          <a:bodyPr/>
          <a:lstStyle/>
          <a:p>
            <a:r>
              <a:rPr lang="en-US" dirty="0"/>
              <a:t>Descriptive Statistics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8E47F-9410-4C0B-8C3E-D25F547656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770</Words>
  <Application>Microsoft Office PowerPoint</Application>
  <PresentationFormat>Widescreen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Poppins</vt:lpstr>
      <vt:lpstr>Merriweather</vt:lpstr>
      <vt:lpstr>Lato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modified xsi:type="dcterms:W3CDTF">2026-05-20T10:07:43Z</dcterms:modified>
</cp:coreProperties>
</file>