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Comic Neue" panose="020B0604020202020204" charset="0"/>
      <p:regular r:id="rId17"/>
      <p:bold r:id="rId18"/>
      <p:italic r:id="rId19"/>
      <p:boldItalic r:id="rId20"/>
    </p:embeddedFont>
    <p:embeddedFont>
      <p:font typeface="Livvic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9FE479-3874-4EA8-A750-6259A90F00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69F0A-58EC-4514-8D31-FE3478952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48DF-75A3-4150-A0DB-1A1C4949893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BFB18-6BB4-4CED-B2CF-FF5659544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15.12.2025 INFORMATION CODING TECHNIQUE | Information | P.Thilagarani | SNSCT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3B555-6541-42BF-BBF2-0846A28FF4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71EF8-8EF3-4F4F-B335-78DFDD20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73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31121d93a6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31121d93a6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6931121f2dfc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6931121f2dfc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31121dbe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31121dbe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31121da9a3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31121da9a3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31121dd4cc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31121dd4cc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6931121e1c1b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6931121e1c1b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6931121e6a35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6931121e6a35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6931121ea3c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6931121ea3c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6931121ecbcd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6931121ecbcd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6931121ee19f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6931121ee19f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CFC464-CA23-41FF-9217-4124FFD56394}"/>
              </a:ext>
            </a:extLst>
          </p:cNvPr>
          <p:cNvSpPr/>
          <p:nvPr/>
        </p:nvSpPr>
        <p:spPr>
          <a:xfrm>
            <a:off x="7793665" y="4582633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E6D50-938C-47F2-A0AF-49D92CEEFF78}"/>
              </a:ext>
            </a:extLst>
          </p:cNvPr>
          <p:cNvSpPr/>
          <p:nvPr/>
        </p:nvSpPr>
        <p:spPr>
          <a:xfrm>
            <a:off x="803679" y="1010056"/>
            <a:ext cx="7293934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Theory</a:t>
            </a:r>
          </a:p>
          <a:p>
            <a:pPr lvl="0" algn="ctr">
              <a:spcBef>
                <a:spcPts val="360"/>
              </a:spcBef>
            </a:pP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Information </a:t>
            </a: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546359-DF26-42A6-89A3-284EF5878FFA}"/>
              </a:ext>
            </a:extLst>
          </p:cNvPr>
          <p:cNvSpPr/>
          <p:nvPr/>
        </p:nvSpPr>
        <p:spPr>
          <a:xfrm>
            <a:off x="1174898" y="429866"/>
            <a:ext cx="716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ABE26-78B4-45A6-9528-1A10165E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5" y="10679"/>
            <a:ext cx="620619" cy="556677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F6F9A169-C12E-4620-BB52-DF5D2610DECB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0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82F34-8C76-4705-847A-11D53B49E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95" y="0"/>
            <a:ext cx="8338224" cy="3944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D9A25-953B-4910-A062-46D61EB46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37" y="0"/>
            <a:ext cx="806062" cy="7230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088273-50B5-4C87-8836-2030032FBB55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A1CB58-F4EB-44A0-B330-9DAB7CEF98F2}"/>
              </a:ext>
            </a:extLst>
          </p:cNvPr>
          <p:cNvSpPr/>
          <p:nvPr/>
        </p:nvSpPr>
        <p:spPr>
          <a:xfrm>
            <a:off x="0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  <p:extLst>
      <p:ext uri="{BB962C8B-B14F-4D97-AF65-F5344CB8AC3E}">
        <p14:creationId xmlns:p14="http://schemas.microsoft.com/office/powerpoint/2010/main" val="157796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709" y="481238"/>
            <a:ext cx="8158123" cy="439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5840" y="1622940"/>
            <a:ext cx="299466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28575" y="-31898"/>
            <a:ext cx="8572500" cy="61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Discuss! 🤷‍♀️​ 💁‍♂️​ </a:t>
            </a:r>
            <a:r>
              <a:rPr lang="en-GB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030921" y="1845914"/>
            <a:ext cx="3198273" cy="166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Real-World Messaging: New Insights?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How has learning about </a:t>
            </a:r>
            <a:r>
              <a:rPr lang="en-GB" sz="16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information coding techniques</a:t>
            </a: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changed the way you think about sending everyday messages, like a text or email? Think about what happens to your message before someone receives it.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575FA-D407-4854-A775-453C66F979B5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1A5DA-0C65-413F-BBF4-45FC221F8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937" y="0"/>
            <a:ext cx="806062" cy="723014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960F70AE-CC95-4967-9BD9-4A6A5F8414DC}"/>
              </a:ext>
            </a:extLst>
          </p:cNvPr>
          <p:cNvSpPr/>
          <p:nvPr/>
        </p:nvSpPr>
        <p:spPr>
          <a:xfrm>
            <a:off x="0" y="10679"/>
            <a:ext cx="57150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2E958-7364-4913-AD34-5FADBB2CF59F}"/>
              </a:ext>
            </a:extLst>
          </p:cNvPr>
          <p:cNvSpPr/>
          <p:nvPr/>
        </p:nvSpPr>
        <p:spPr>
          <a:xfrm>
            <a:off x="0" y="4882264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430" y="612648"/>
            <a:ext cx="7189470" cy="370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Discuss! 🤷‍♀️​ 💁‍♂️​ </a:t>
            </a:r>
            <a:r>
              <a:rPr lang="en-GB" sz="290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982980" y="1657350"/>
            <a:ext cx="4814316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You might have said...</a:t>
            </a:r>
            <a:endParaRPr sz="16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 realize now that my messages are turned into codes the computer can understand before reaching someone else.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 never thought about error detection, but now I get why sometimes messages get garbled or need extra checks.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 see that using coding methods like ASCII or parity is what actually protects my communication from mistakes during transmission.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B8D15-8650-4A4A-B63B-2FEA39945173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A513D-099F-4122-84D6-A41411307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368" y="168586"/>
            <a:ext cx="806062" cy="723014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21E86CD-621E-448B-B8CE-E90FB7A49549}"/>
              </a:ext>
            </a:extLst>
          </p:cNvPr>
          <p:cNvSpPr/>
          <p:nvPr/>
        </p:nvSpPr>
        <p:spPr>
          <a:xfrm>
            <a:off x="0" y="10679"/>
            <a:ext cx="57150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2742B-A839-48F2-8FD4-A276DB544152}"/>
              </a:ext>
            </a:extLst>
          </p:cNvPr>
          <p:cNvSpPr/>
          <p:nvPr/>
        </p:nvSpPr>
        <p:spPr>
          <a:xfrm>
            <a:off x="0" y="4882264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18E38C-08AF-4621-98AA-5CE17535828B}"/>
              </a:ext>
            </a:extLst>
          </p:cNvPr>
          <p:cNvSpPr/>
          <p:nvPr/>
        </p:nvSpPr>
        <p:spPr>
          <a:xfrm>
            <a:off x="882503" y="1429601"/>
            <a:ext cx="5635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C17C6-B374-4FC5-B4E3-116FEB59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938" y="0"/>
            <a:ext cx="806062" cy="7230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EB5C80-7433-4C2B-B28C-022B8A8094B5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D2164D3F-2412-43B7-A843-F2620770FDB8}"/>
              </a:ext>
            </a:extLst>
          </p:cNvPr>
          <p:cNvSpPr/>
          <p:nvPr/>
        </p:nvSpPr>
        <p:spPr>
          <a:xfrm>
            <a:off x="0" y="10679"/>
            <a:ext cx="57150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6E30F-CCE9-412C-9113-2AEAB1704DA4}"/>
              </a:ext>
            </a:extLst>
          </p:cNvPr>
          <p:cNvSpPr/>
          <p:nvPr/>
        </p:nvSpPr>
        <p:spPr>
          <a:xfrm>
            <a:off x="0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  <p:extLst>
      <p:ext uri="{BB962C8B-B14F-4D97-AF65-F5344CB8AC3E}">
        <p14:creationId xmlns:p14="http://schemas.microsoft.com/office/powerpoint/2010/main" val="312287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73" y="1897435"/>
            <a:ext cx="3081847" cy="241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402420" y="884181"/>
            <a:ext cx="5205816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Information from Coding</a:t>
            </a:r>
            <a:endParaRPr sz="32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  <a:p>
            <a:pPr lvl="0">
              <a:spcBef>
                <a:spcPts val="360"/>
              </a:spcBef>
              <a:spcAft>
                <a:spcPts val="36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messages into symbols, and the receiver converts them back to understand the meaning.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4D4FCE-16C6-492C-AFA8-B50534F86AA7}"/>
              </a:ext>
            </a:extLst>
          </p:cNvPr>
          <p:cNvSpPr/>
          <p:nvPr/>
        </p:nvSpPr>
        <p:spPr>
          <a:xfrm>
            <a:off x="7655442" y="29771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3B36A-AB70-4422-84BC-9AD7B487F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683" y="10679"/>
            <a:ext cx="918331" cy="823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B22C80-D78F-4F89-A6D0-43F53467AAF3}"/>
              </a:ext>
            </a:extLst>
          </p:cNvPr>
          <p:cNvSpPr/>
          <p:nvPr/>
        </p:nvSpPr>
        <p:spPr>
          <a:xfrm>
            <a:off x="3402420" y="2781053"/>
            <a:ext cx="5741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Come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Fast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Canteen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coded message carried the same information in shorter form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8C874800-653E-4CB0-AECE-694C90109933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919481-4409-4D1C-B613-43834BE9F1D2}"/>
              </a:ext>
            </a:extLst>
          </p:cNvPr>
          <p:cNvSpPr/>
          <p:nvPr/>
        </p:nvSpPr>
        <p:spPr>
          <a:xfrm>
            <a:off x="-63795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7488" y="891540"/>
            <a:ext cx="3024378" cy="249174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Recap &amp; Icebreaker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Quick Reflection</a:t>
            </a:r>
            <a:endParaRPr sz="215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Think back: How do you send a message on your phone? What happens between typing and the recipient reading it?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Pair Share (2 min)</a:t>
            </a:r>
            <a:endParaRPr sz="215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Discuss with a partner: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One example of a message you sent today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Did it include text, emojis, or voice? How was it 'coded'?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We’ll share one insight from each pair.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B39E75-B301-4830-832D-D1C59D284CCA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EA6F42-17C5-4A2B-9D61-BAF10B78B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762" y="0"/>
            <a:ext cx="861237" cy="772504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FF2A6D2-48A2-4DB5-A2FE-EE4DC59E9C93}"/>
              </a:ext>
            </a:extLst>
          </p:cNvPr>
          <p:cNvSpPr/>
          <p:nvPr/>
        </p:nvSpPr>
        <p:spPr>
          <a:xfrm>
            <a:off x="0" y="10679"/>
            <a:ext cx="96012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B338B-93F7-45E1-B679-67CD9D1DE746}"/>
              </a:ext>
            </a:extLst>
          </p:cNvPr>
          <p:cNvSpPr/>
          <p:nvPr/>
        </p:nvSpPr>
        <p:spPr>
          <a:xfrm>
            <a:off x="0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616" y="800100"/>
            <a:ext cx="3929634" cy="232714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Learning Objectives</a:t>
            </a:r>
            <a:endParaRPr sz="2900" b="1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By the end of this session, you will be able to: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Explain how information is encoded and decoded in digital systems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Identify common coding techniques like ASCII, Unicode, and binary encoding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Apply coding principles to real-world data transmission scenarios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 err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Analyze</a:t>
            </a: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the role of error detection and correction in reliable communication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Evaluate emerging trends in information coding for future technologies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8CD04-FAF7-45BA-9925-21D4D80AA7BD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233C5-6626-41ED-B1B5-7431E06A0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762" y="0"/>
            <a:ext cx="861237" cy="772504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57226AD1-416B-4A6B-A689-D645A5A86E44}"/>
              </a:ext>
            </a:extLst>
          </p:cNvPr>
          <p:cNvSpPr/>
          <p:nvPr/>
        </p:nvSpPr>
        <p:spPr>
          <a:xfrm>
            <a:off x="0" y="10679"/>
            <a:ext cx="116958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10340-3833-47A3-8D67-5F9CE0D7AA57}"/>
              </a:ext>
            </a:extLst>
          </p:cNvPr>
          <p:cNvSpPr/>
          <p:nvPr/>
        </p:nvSpPr>
        <p:spPr>
          <a:xfrm>
            <a:off x="0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94" y="818998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958" y="818998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9884" y="818998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74320" y="44550"/>
            <a:ext cx="8572500" cy="72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Problem Statement: The Digital Misunderstanding</a:t>
            </a:r>
            <a:endParaRPr sz="28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73152" y="2317953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Persona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Rahul, 32, field tech, sends repair updates via mobile app in low-connectivity areas.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092958" y="2237092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Challenge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Messages arrive corrupted or delayed—critical data like part numbers get garbled during transmission.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790438" y="2102760"/>
            <a:ext cx="3161538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Root Cause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Poor network conditions degrade data transfer due to weak coding and error handling.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EB3C91-2AE7-434C-94A6-93493882C9B8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D15F2-97AF-4FB5-9031-C828BA017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762" y="0"/>
            <a:ext cx="861237" cy="772504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CC5C6586-41D9-4861-B7E1-3C8AB5D4251F}"/>
              </a:ext>
            </a:extLst>
          </p:cNvPr>
          <p:cNvSpPr/>
          <p:nvPr/>
        </p:nvSpPr>
        <p:spPr>
          <a:xfrm>
            <a:off x="0" y="10679"/>
            <a:ext cx="146304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F30A6-6282-4BD8-A57D-FAE37A8424C0}"/>
              </a:ext>
            </a:extLst>
          </p:cNvPr>
          <p:cNvSpPr/>
          <p:nvPr/>
        </p:nvSpPr>
        <p:spPr>
          <a:xfrm>
            <a:off x="0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57150" y="1962282"/>
            <a:ext cx="21945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2251710" y="1962282"/>
            <a:ext cx="21945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90" y="495864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5950" y="495864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40" y="495864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6500" y="506497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0" y="-63450"/>
            <a:ext cx="8572500" cy="64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Design Thinking Approach</a:t>
            </a:r>
            <a:endParaRPr sz="28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-61935" y="2146069"/>
            <a:ext cx="2302155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Empathize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Users need fast, accurate transmission even in unstable networks.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080335" y="2303046"/>
            <a:ext cx="2432244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Define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How might we ensure data integrity during encoding and transmission?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373028" y="1896249"/>
            <a:ext cx="2432244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Ideate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Explore compression, redundancy, checksums, and modulation techniques.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556038" y="1826142"/>
            <a:ext cx="2432244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Prototype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Simulate message encoding with error detection using simple parity bits.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24EF0E-3E44-4443-9B2F-08F05EEAE714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D3944E-C2F3-4859-AC25-03064536D3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191" y="-8828"/>
            <a:ext cx="725908" cy="651118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ECD7C58F-2612-454E-98DC-43E3A3BD5380}"/>
              </a:ext>
            </a:extLst>
          </p:cNvPr>
          <p:cNvSpPr/>
          <p:nvPr/>
        </p:nvSpPr>
        <p:spPr>
          <a:xfrm>
            <a:off x="0" y="46"/>
            <a:ext cx="68640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7AD78D-0D1B-4F7A-8C39-8927B34DB55C}"/>
              </a:ext>
            </a:extLst>
          </p:cNvPr>
          <p:cNvSpPr/>
          <p:nvPr/>
        </p:nvSpPr>
        <p:spPr>
          <a:xfrm>
            <a:off x="0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64669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864669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7732" y="85441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285750" y="144018"/>
            <a:ext cx="8572500" cy="48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Vertical Depth: Core Coding Techniques</a:t>
            </a:r>
            <a:endParaRPr sz="29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1062900" y="876594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endParaRPr sz="16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-45720" y="2359152"/>
            <a:ext cx="230886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Binary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All digital data starts as 0s and 1s—foundation of machine language.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2183130" y="2083675"/>
            <a:ext cx="230886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ASCII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Maps 128 characters (letters, numbers, symbols) to 7-bit codes.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389120" y="2042421"/>
            <a:ext cx="2491740" cy="193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Unicode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Supports global scripts</a:t>
            </a:r>
          </a:p>
          <a:p>
            <a:pPr lvl="0" algn="ctr">
              <a:spcBef>
                <a:spcPts val="360"/>
              </a:spcBef>
              <a:spcAft>
                <a:spcPts val="36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standard code for all characters.</a:t>
            </a: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.</a:t>
            </a:r>
          </a:p>
          <a:p>
            <a:pPr lvl="0" algn="ctr">
              <a:spcBef>
                <a:spcPts val="360"/>
              </a:spcBef>
              <a:spcAft>
                <a:spcPts val="360"/>
              </a:spcAft>
            </a:pPr>
            <a:r>
              <a:rPr lang="en-US" sz="1600" dirty="0" err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Eg:A</a:t>
            </a:r>
            <a:r>
              <a:rPr lang="en-US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=Unicode U+0041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880860" y="864669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Parity</a:t>
            </a:r>
            <a:endParaRPr sz="2000" b="1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Simple error detection by adding even/odd bit to data blocks.</a:t>
            </a:r>
            <a:endParaRPr sz="160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E667CB-3D8A-43D4-BF09-FAB4F0E7789D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1968FA-7780-4DF5-AEBC-DCFF4E2D2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762" y="0"/>
            <a:ext cx="861237" cy="772504"/>
          </a:xfrm>
          <a:prstGeom prst="rect">
            <a:avLst/>
          </a:prstGeom>
        </p:spPr>
      </p:pic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956A2B29-8F9A-4BA9-89FE-A86AAB7E1DDD}"/>
              </a:ext>
            </a:extLst>
          </p:cNvPr>
          <p:cNvSpPr/>
          <p:nvPr/>
        </p:nvSpPr>
        <p:spPr>
          <a:xfrm>
            <a:off x="0" y="10679"/>
            <a:ext cx="57150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8ED970-9E03-4E79-9F90-8B2C8B188E10}"/>
              </a:ext>
            </a:extLst>
          </p:cNvPr>
          <p:cNvSpPr/>
          <p:nvPr/>
        </p:nvSpPr>
        <p:spPr>
          <a:xfrm>
            <a:off x="0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002786" cy="163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150" y="800100"/>
            <a:ext cx="4172100" cy="1559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Horizontal Breadth: Applications &amp; Links</a:t>
            </a:r>
            <a:endParaRPr sz="2900" b="1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71450" y="2302002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Applications</a:t>
            </a:r>
            <a:endParaRPr sz="16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QR codes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Wi-Fi and Bluetooth transmission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Satellite communications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4572000" y="2302002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Interdisciplinary Links</a:t>
            </a:r>
            <a:endParaRPr sz="16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Computer Science (networking)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Linguistics (symbol representation)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Mathematics (probability in error correction)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6A4E8-0AFF-45DC-8440-DDFB50D24EA8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44815-B097-4E7F-B36C-191317799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762" y="0"/>
            <a:ext cx="861237" cy="772504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AB09931-5754-4061-9355-E6C0B641EB45}"/>
              </a:ext>
            </a:extLst>
          </p:cNvPr>
          <p:cNvSpPr/>
          <p:nvPr/>
        </p:nvSpPr>
        <p:spPr>
          <a:xfrm>
            <a:off x="0" y="10679"/>
            <a:ext cx="57150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748D2-E160-431C-A558-57BFC29724F5}"/>
              </a:ext>
            </a:extLst>
          </p:cNvPr>
          <p:cNvSpPr/>
          <p:nvPr/>
        </p:nvSpPr>
        <p:spPr>
          <a:xfrm>
            <a:off x="0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899" y="105156"/>
            <a:ext cx="3147237" cy="415584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3659886" y="-124587"/>
            <a:ext cx="5143500" cy="45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5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Summary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GB"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Information coding transforms human-readable data into machine-efficient formats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Core methods: Binary, ASCII, Unicode, Parity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Design thinking helps identify and solve real-world transmission issues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Cross-domain relevance in tech, language, and math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Future trends: Quantum encoding, AI-driven compression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7CD2C-61DC-4A46-A8CA-4E64C051E285}"/>
              </a:ext>
            </a:extLst>
          </p:cNvPr>
          <p:cNvSpPr/>
          <p:nvPr/>
        </p:nvSpPr>
        <p:spPr>
          <a:xfrm>
            <a:off x="7793665" y="4554722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8288C-C463-4AF1-8FFB-40B326134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937" y="0"/>
            <a:ext cx="806062" cy="723014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E492ED2-CAE1-479E-BCDC-602A76969A05}"/>
              </a:ext>
            </a:extLst>
          </p:cNvPr>
          <p:cNvSpPr/>
          <p:nvPr/>
        </p:nvSpPr>
        <p:spPr>
          <a:xfrm>
            <a:off x="0" y="10679"/>
            <a:ext cx="57150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9EF61-7594-4BCE-BA32-56CD36AC7D88}"/>
              </a:ext>
            </a:extLst>
          </p:cNvPr>
          <p:cNvSpPr/>
          <p:nvPr/>
        </p:nvSpPr>
        <p:spPr>
          <a:xfrm>
            <a:off x="0" y="4871631"/>
            <a:ext cx="598613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1/13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769</Words>
  <Application>Microsoft Office PowerPoint</Application>
  <PresentationFormat>On-screen Show (16:9)</PresentationFormat>
  <Paragraphs>100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Livvic</vt:lpstr>
      <vt:lpstr>Comic Neue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</cp:revision>
  <dcterms:modified xsi:type="dcterms:W3CDTF">2025-12-09T03:36:25Z</dcterms:modified>
</cp:coreProperties>
</file>