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Comic Neue"/>
      <p:regular r:id="rId18"/>
      <p:bold r:id="rId19"/>
      <p:italic r:id="rId20"/>
      <p:boldItalic r:id="rId21"/>
    </p:embeddedFont>
    <p:embeddedFont>
      <p:font typeface="Livvic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6" roundtripDataSignature="AMtx7mjK1Wu/OHv013CEBDrcsS1icSX+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micNeue-italic.fntdata"/><Relationship Id="rId22" Type="http://schemas.openxmlformats.org/officeDocument/2006/relationships/font" Target="fonts/Livvic-regular.fntdata"/><Relationship Id="rId21" Type="http://schemas.openxmlformats.org/officeDocument/2006/relationships/font" Target="fonts/ComicNeue-boldItalic.fntdata"/><Relationship Id="rId24" Type="http://schemas.openxmlformats.org/officeDocument/2006/relationships/font" Target="fonts/Livvic-italic.fntdata"/><Relationship Id="rId23" Type="http://schemas.openxmlformats.org/officeDocument/2006/relationships/font" Target="fonts/Livvi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font" Target="fonts/Livv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ComicNeue-bold.fntdata"/><Relationship Id="rId18" Type="http://schemas.openxmlformats.org/officeDocument/2006/relationships/font" Target="fonts/Comic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8.png"/><Relationship Id="rId5" Type="http://schemas.openxmlformats.org/officeDocument/2006/relationships/image" Target="../media/image18.jpg"/><Relationship Id="rId6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image" Target="../media/image8.png"/><Relationship Id="rId5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1.jpg"/><Relationship Id="rId5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9.jpg"/><Relationship Id="rId5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6.jpg"/><Relationship Id="rId5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14.jpg"/><Relationship Id="rId5" Type="http://schemas.openxmlformats.org/officeDocument/2006/relationships/image" Target="../media/image5.jpg"/><Relationship Id="rId6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7.jpg"/><Relationship Id="rId5" Type="http://schemas.openxmlformats.org/officeDocument/2006/relationships/image" Target="../media/image10.jpg"/><Relationship Id="rId6" Type="http://schemas.openxmlformats.org/officeDocument/2006/relationships/image" Target="../media/image15.jpg"/><Relationship Id="rId7" Type="http://schemas.openxmlformats.org/officeDocument/2006/relationships/image" Target="../media/image17.jp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7618866" y="4568544"/>
            <a:ext cx="1408176" cy="46863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7793665" y="4582633"/>
            <a:ext cx="1350335" cy="445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736408" y="665423"/>
            <a:ext cx="7293934" cy="4124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2443480" marR="243776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Autonomous Institution Coimbatore-35</a:t>
            </a:r>
            <a:endParaRPr b="0" i="0" sz="1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443480" marR="2437765" rtl="0" algn="ctr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" marR="0" rtl="0" algn="ctr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F8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DEPARTMENT OF INFORMATION TECHNOLOGY</a:t>
            </a:r>
            <a:endParaRPr b="0" i="0" sz="1800" u="none" cap="none" strike="noStrike">
              <a:solidFill>
                <a:srgbClr val="EF8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065" marR="5080" rtl="0" algn="ctr">
              <a:lnSpc>
                <a:spcPct val="320449"/>
              </a:lnSpc>
              <a:spcBef>
                <a:spcPts val="71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91A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23ITT304 Information Coding Technique</a:t>
            </a:r>
            <a:endParaRPr b="0" i="0" sz="2000" u="none" cap="none" strike="noStrike">
              <a:solidFill>
                <a:srgbClr val="91A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</a:t>
            </a:r>
            <a:r>
              <a:rPr b="1" i="0" lang="en-US" sz="1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0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</a:t>
            </a:r>
            <a:endParaRPr b="1" i="0" sz="1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Information Theory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Variable Length Codes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P.Thilagarani AP/IT</a:t>
            </a:r>
            <a:endParaRPr/>
          </a:p>
        </p:txBody>
      </p:sp>
      <p:sp>
        <p:nvSpPr>
          <p:cNvPr id="57" name="Google Shape;57;p1"/>
          <p:cNvSpPr/>
          <p:nvPr/>
        </p:nvSpPr>
        <p:spPr>
          <a:xfrm>
            <a:off x="932190" y="68436"/>
            <a:ext cx="760144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SNS COLLEGE OF TECHNOLOGY</a:t>
            </a:r>
            <a:endParaRPr b="1" i="0" sz="36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Google Shape;5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/>
          <p:nvPr/>
        </p:nvSpPr>
        <p:spPr>
          <a:xfrm>
            <a:off x="0" y="10679"/>
            <a:ext cx="138223" cy="5132821"/>
          </a:xfrm>
          <a:prstGeom prst="flowChartProcess">
            <a:avLst/>
          </a:prstGeom>
          <a:solidFill>
            <a:srgbClr val="FFC000"/>
          </a:solidFill>
          <a:ln cap="flat" cmpd="sng" w="25400">
            <a:solidFill>
              <a:srgbClr val="3061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91590" y="1644804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0"/>
          <p:cNvSpPr txBox="1"/>
          <p:nvPr/>
        </p:nvSpPr>
        <p:spPr>
          <a:xfrm>
            <a:off x="285750" y="18288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b="0" i="0" lang="en-US" sz="29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b="0" i="0" sz="29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4" name="Google Shape;164;p10"/>
          <p:cNvSpPr txBox="1"/>
          <p:nvPr/>
        </p:nvSpPr>
        <p:spPr>
          <a:xfrm>
            <a:off x="4297680" y="182880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When Shorter Codes Backfire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Can </a:t>
            </a: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variable length codes</a:t>
            </a: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ever be worse than </a:t>
            </a: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fixed-length codes</a:t>
            </a: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? When might this happen? Quick quiz: </a:t>
            </a: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Which symbol should get the shortest code if it appears 70% of the time?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65" name="Google Shape;165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0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10/12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b="0" i="0" lang="en-US" sz="29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b="0" i="0" sz="29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4" name="Google Shape;174;p11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You might have said...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Variable length codes can be worse if all symbols appear with similar frequency, since the codes won't save space.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They can also be worse if error detection is important, since variable lengths can be more sensitive to mistakes in transmission.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symbol that appears 70% of the time should get the shortest code to make the overall encoding as efficient as possible.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75" name="Google Shape;175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1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11/12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2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2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12/12</a:t>
            </a:r>
            <a:endParaRPr/>
          </a:p>
        </p:txBody>
      </p:sp>
      <p:sp>
        <p:nvSpPr>
          <p:cNvPr id="185" name="Google Shape;185;p12"/>
          <p:cNvSpPr/>
          <p:nvPr/>
        </p:nvSpPr>
        <p:spPr>
          <a:xfrm>
            <a:off x="1399032" y="2110085"/>
            <a:ext cx="499654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"/>
          <p:cNvSpPr/>
          <p:nvPr/>
        </p:nvSpPr>
        <p:spPr>
          <a:xfrm>
            <a:off x="7461504" y="-9144"/>
            <a:ext cx="1650492" cy="123672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6636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 txBox="1"/>
          <p:nvPr/>
        </p:nvSpPr>
        <p:spPr>
          <a:xfrm>
            <a:off x="4315968" y="1371600"/>
            <a:ext cx="4828032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None/>
            </a:pPr>
            <a:r>
              <a:rPr b="1" i="0" lang="en-US" sz="325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Variable Length Codes</a:t>
            </a:r>
            <a:endParaRPr b="1" i="0" sz="325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Understanding Efficient Data Encoding in Information Theory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2/12</a:t>
            </a:r>
            <a:endParaRPr/>
          </a:p>
        </p:txBody>
      </p:sp>
      <p:pic>
        <p:nvPicPr>
          <p:cNvPr id="68" name="Google Shape;6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 &amp; Icebreaker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5" name="Google Shape;75;p3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US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Let’s Warm Up!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Think about how we abbreviate words in texting: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'LOL' for 'laugh out loud'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'BRB' for 'be right back'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Why do we do this?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To save time and space—shorter messages for frequent phrases.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US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Connection to Coding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This is similar to how variable length codes work: common data gets shorter codes, rare data gets longer ones.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76" name="Google Shape;7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3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3/12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2024" y="384048"/>
            <a:ext cx="3337560" cy="361188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4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None/>
            </a:pPr>
            <a:r>
              <a:rPr b="1" i="0" lang="en-US" sz="325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Lesson Objective</a:t>
            </a:r>
            <a:endParaRPr b="1" i="0" sz="325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By the end of this session, you will be able to: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Explain what variable length codes are and why they matter.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Compare them with fixed-length encoding.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Apply Huffman coding principles to design efficient codes.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Recognize real-world applications in compression and communication.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85" name="Google Shape;8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4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4/12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Thinking: Problem Statement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3" name="Google Shape;93;p5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US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Persona: Priya, Data Analyst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Works at a telecom firm in Bangalore.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Handles massive call record files daily.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Faces high storage and transmission costs.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Needs faster, cheaper data transfer without losing information.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4" name="Google Shape;94;p5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US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Core Challenge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Fixed-length codes (like ASCII) use same bits for all characters—even rare ones.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For example: 'E' and 'Z' both take 8 bits, even though 'E' appears far more often.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This wastes bandwidth and storage.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can we encode data more efficiently?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95" name="Google Shape;9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5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5/12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97880" y="553902"/>
            <a:ext cx="3182112" cy="3282696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6"/>
          <p:cNvSpPr/>
          <p:nvPr/>
        </p:nvSpPr>
        <p:spPr>
          <a:xfrm>
            <a:off x="166878" y="861822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2C6E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166878" y="1787652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2C6E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166878" y="2713482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2C6E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166878" y="3639312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2C6E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166878" y="-166878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250"/>
              <a:buFont typeface="Arial"/>
              <a:buNone/>
            </a:pPr>
            <a:r>
              <a:rPr b="1" i="0" lang="en-US" sz="325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 Process</a:t>
            </a:r>
            <a:endParaRPr b="1" i="0" sz="325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166878" y="861822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578478" y="517752"/>
            <a:ext cx="506337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High costs, slow transfers, inefficient encoding plague data systems.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0" name="Google Shape;110;p6"/>
          <p:cNvSpPr txBox="1"/>
          <p:nvPr/>
        </p:nvSpPr>
        <p:spPr>
          <a:xfrm>
            <a:off x="166878" y="1787652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1" name="Google Shape;111;p6"/>
          <p:cNvSpPr txBox="1"/>
          <p:nvPr/>
        </p:nvSpPr>
        <p:spPr>
          <a:xfrm>
            <a:off x="578478" y="1558437"/>
            <a:ext cx="506337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Fixed-length codes waste space; they don't adapt to symbol frequency.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2" name="Google Shape;112;p6"/>
          <p:cNvSpPr txBox="1"/>
          <p:nvPr/>
        </p:nvSpPr>
        <p:spPr>
          <a:xfrm>
            <a:off x="166878" y="2713482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3" name="Google Shape;113;p6"/>
          <p:cNvSpPr txBox="1"/>
          <p:nvPr/>
        </p:nvSpPr>
        <p:spPr>
          <a:xfrm>
            <a:off x="578478" y="2551302"/>
            <a:ext cx="489204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Ideate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Shorter codes for frequent symbols, longer for rare.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4" name="Google Shape;114;p6"/>
          <p:cNvSpPr txBox="1"/>
          <p:nvPr/>
        </p:nvSpPr>
        <p:spPr>
          <a:xfrm>
            <a:off x="166878" y="3639312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5" name="Google Shape;115;p6"/>
          <p:cNvSpPr txBox="1"/>
          <p:nvPr/>
        </p:nvSpPr>
        <p:spPr>
          <a:xfrm>
            <a:off x="578478" y="3451884"/>
            <a:ext cx="5648586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Build Huffman coding model from character frequency in sample data.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16" name="Google Shape;116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59957" y="-14976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6"/>
          <p:cNvSpPr/>
          <p:nvPr/>
        </p:nvSpPr>
        <p:spPr>
          <a:xfrm>
            <a:off x="7685532" y="4578578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-118872" y="4548114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6/12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6022" y="285792"/>
            <a:ext cx="7468362" cy="3271224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7"/>
          <p:cNvSpPr txBox="1"/>
          <p:nvPr/>
        </p:nvSpPr>
        <p:spPr>
          <a:xfrm>
            <a:off x="0" y="-230886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Huffman Coding Example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pic>
        <p:nvPicPr>
          <p:cNvPr id="125" name="Google Shape;125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7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7/12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2598" y="445833"/>
            <a:ext cx="417195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0056" y="167494"/>
            <a:ext cx="3415284" cy="2089404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8"/>
          <p:cNvSpPr txBox="1"/>
          <p:nvPr/>
        </p:nvSpPr>
        <p:spPr>
          <a:xfrm>
            <a:off x="-49119" y="-110844"/>
            <a:ext cx="8572500" cy="5566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Technical Depth &amp; Breadth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35" name="Google Shape;135;p8"/>
          <p:cNvSpPr txBox="1"/>
          <p:nvPr/>
        </p:nvSpPr>
        <p:spPr>
          <a:xfrm>
            <a:off x="121009" y="2827863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Vertical Depth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Prefix-free. Optimal for known frequencies. Greedy algorithm for minimum weighted path length.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6" name="Google Shape;136;p8"/>
          <p:cNvSpPr txBox="1"/>
          <p:nvPr/>
        </p:nvSpPr>
        <p:spPr>
          <a:xfrm>
            <a:off x="4850892" y="2284407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Horizontal Breadth</a:t>
            </a:r>
            <a:endParaRPr b="1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Used in ZIP, PNG, MP3, JPEG.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Links to AI: entropy in decision trees.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Future: adaptive coding in 6G networks.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37" name="Google Shape;137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523381" y="-9144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8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8/12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380" y="408078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97430" y="566928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491870" y="408078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83620" y="387432"/>
            <a:ext cx="196596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9"/>
          <p:cNvSpPr txBox="1"/>
          <p:nvPr/>
        </p:nvSpPr>
        <p:spPr>
          <a:xfrm>
            <a:off x="102870" y="-176022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US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Key Takeaways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49" name="Google Shape;149;p9"/>
          <p:cNvSpPr txBox="1"/>
          <p:nvPr/>
        </p:nvSpPr>
        <p:spPr>
          <a:xfrm>
            <a:off x="91380" y="1893978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Efficiency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Shorter codes for frequent symbols reduce average bit usage.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0" name="Google Shape;150;p9"/>
          <p:cNvSpPr txBox="1"/>
          <p:nvPr/>
        </p:nvSpPr>
        <p:spPr>
          <a:xfrm>
            <a:off x="2297430" y="2052828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Uniqueness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Prefix-free codes ensure unambiguous decoding.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1" name="Google Shape;151;p9"/>
          <p:cNvSpPr txBox="1"/>
          <p:nvPr/>
        </p:nvSpPr>
        <p:spPr>
          <a:xfrm>
            <a:off x="4491870" y="1893978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Real Use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Used in compression standards like ZIP and multimedia formats.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2" name="Google Shape;152;p9"/>
          <p:cNvSpPr txBox="1"/>
          <p:nvPr/>
        </p:nvSpPr>
        <p:spPr>
          <a:xfrm>
            <a:off x="6697980" y="2052828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Smart Design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Code length adapts to data patterns—like language usage.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53" name="Google Shape;153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523381" y="0"/>
            <a:ext cx="620619" cy="556677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9"/>
          <p:cNvSpPr/>
          <p:nvPr/>
        </p:nvSpPr>
        <p:spPr>
          <a:xfrm>
            <a:off x="7543800" y="4167378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-182880" y="4886442"/>
            <a:ext cx="9144000" cy="257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01.02.2026    INFORMATION CODING TECHNIQUE | Variable Length Codes | P.Thilagarani | SNSCT	            9/12</a:t>
            </a:r>
            <a:endParaRPr/>
          </a:p>
        </p:txBody>
      </p:sp>
      <p:sp>
        <p:nvSpPr>
          <p:cNvPr id="156" name="Google Shape;156;p9"/>
          <p:cNvSpPr/>
          <p:nvPr/>
        </p:nvSpPr>
        <p:spPr>
          <a:xfrm>
            <a:off x="7726680" y="4514850"/>
            <a:ext cx="1417320" cy="5000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</cp:coreProperties>
</file>