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5"/>
  </p:notesMasterIdLst>
  <p:sldIdLst>
    <p:sldId id="26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</p:sldIdLst>
  <p:sldSz cx="9144000" cy="5143500" type="screen16x9"/>
  <p:notesSz cx="6858000" cy="9144000"/>
  <p:embeddedFontLst>
    <p:embeddedFont>
      <p:font typeface="Comic Neue" panose="020B0604020202020204" charset="0"/>
      <p:regular r:id="rId16"/>
      <p:bold r:id="rId17"/>
      <p:italic r:id="rId18"/>
      <p:boldItalic r:id="rId19"/>
    </p:embeddedFont>
    <p:embeddedFont>
      <p:font typeface="Livvic" panose="020B0604020202020204" charset="0"/>
      <p:regular r:id="rId20"/>
      <p:bold r:id="rId21"/>
      <p:italic r:id="rId22"/>
      <p:boldItalic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90" y="33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6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8.fntdata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7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69e1ced2a81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69e1ced2a81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69e1ced40c9df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69e1ced40c9df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69e1ced40cfde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69e1ced40cfde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69e1ced2d5ad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69e1ced2d5ad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69e1ced2eb0be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69e1ced2eb0be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69e1ced30c32a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69e1ced30c32a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69e1ced343ec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69e1ced343ec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69e1ced35fe8a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69e1ced35fe8a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69e1ced38a3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69e1ced38a3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69e1ced3cfa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69e1ced3cfa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69e1ced3cfd5c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69e1ced3cfd5c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bg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1.png"/><Relationship Id="rId4" Type="http://schemas.openxmlformats.org/officeDocument/2006/relationships/image" Target="../media/image12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F081EE3-C2B7-4A74-868A-EC68E519C3B6}"/>
              </a:ext>
            </a:extLst>
          </p:cNvPr>
          <p:cNvSpPr/>
          <p:nvPr/>
        </p:nvSpPr>
        <p:spPr>
          <a:xfrm>
            <a:off x="7793665" y="4552570"/>
            <a:ext cx="1350335" cy="4452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A47D0C0-739C-47AD-9B71-737CCBEEC948}"/>
              </a:ext>
            </a:extLst>
          </p:cNvPr>
          <p:cNvSpPr/>
          <p:nvPr/>
        </p:nvSpPr>
        <p:spPr>
          <a:xfrm>
            <a:off x="803679" y="1010056"/>
            <a:ext cx="7293934" cy="40703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443480" marR="2437765" algn="ctr">
              <a:spcBef>
                <a:spcPts val="95"/>
              </a:spcBef>
            </a:pPr>
            <a:r>
              <a:rPr lang="en-US" sz="1600" spc="-1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n-US" sz="1600" spc="-165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Autonomous</a:t>
            </a:r>
            <a:r>
              <a:rPr lang="en-US" sz="1600" spc="-145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spc="-1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Institution Coimbatore-</a:t>
            </a:r>
            <a:r>
              <a:rPr lang="en-US" sz="1600" spc="-25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  <a:endParaRPr lang="en-US" sz="1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443480" marR="2437765" algn="ctr">
              <a:spcBef>
                <a:spcPts val="95"/>
              </a:spcBef>
            </a:pPr>
            <a:endParaRPr lang="en-US" sz="1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175" algn="ctr">
              <a:spcBef>
                <a:spcPts val="2100"/>
              </a:spcBef>
            </a:pPr>
            <a:r>
              <a:rPr lang="en-US" sz="1800" b="1" spc="-4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en-US" sz="1800" b="1" spc="-9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n-US" sz="1800" b="1" spc="-16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spc="-3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en-US" sz="1800" b="1" spc="-95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spc="-1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TECHNOLOGY</a:t>
            </a:r>
            <a:endParaRPr lang="en-US" sz="1800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65" marR="5080" algn="ctr">
              <a:lnSpc>
                <a:spcPts val="6409"/>
              </a:lnSpc>
              <a:spcBef>
                <a:spcPts val="710"/>
              </a:spcBef>
            </a:pP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23ITT304 </a:t>
            </a:r>
            <a:r>
              <a:rPr lang="en-US" sz="2000" b="1" spc="-135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endParaRPr lang="en-US" sz="20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985" algn="ctr">
              <a:spcBef>
                <a:spcPts val="110"/>
              </a:spcBef>
            </a:pPr>
            <a:r>
              <a:rPr lang="en-US" sz="1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 </a:t>
            </a:r>
            <a:r>
              <a:rPr lang="en-US" sz="1600" b="1" spc="-125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spc="-125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endParaRPr lang="en-US" sz="1600" b="1" spc="-125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985" algn="ctr">
              <a:spcBef>
                <a:spcPts val="110"/>
              </a:spcBef>
            </a:pPr>
            <a:endParaRPr lang="en-US" sz="1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ts val="360"/>
              </a:spcBef>
            </a:pPr>
            <a:endParaRPr lang="en-US" sz="1800" b="1" dirty="0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  <a:p>
            <a:pPr algn="ctr">
              <a:spcBef>
                <a:spcPts val="360"/>
              </a:spcBef>
            </a:pPr>
            <a:r>
              <a:rPr lang="en-US" sz="1800" b="1" dirty="0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Vector Spaces</a:t>
            </a:r>
          </a:p>
          <a:p>
            <a:pPr lvl="0" algn="ctr">
              <a:spcBef>
                <a:spcPts val="360"/>
              </a:spcBef>
            </a:pPr>
            <a:r>
              <a:rPr lang="en-GB" sz="1800" b="1" dirty="0">
                <a:solidFill>
                  <a:srgbClr val="0070C0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</a:p>
          <a:p>
            <a:pPr lvl="0">
              <a:spcBef>
                <a:spcPts val="360"/>
              </a:spcBef>
            </a:pPr>
            <a:r>
              <a:rPr lang="en-GB" sz="1800" b="1" dirty="0" err="1">
                <a:solidFill>
                  <a:srgbClr val="7030A0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P.Thilagarani</a:t>
            </a:r>
            <a:r>
              <a:rPr lang="en-GB" sz="1800" b="1" dirty="0">
                <a:solidFill>
                  <a:srgbClr val="7030A0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AP/IT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DF8CAA7-BAD0-4DD0-A4FB-59E87B2FF383}"/>
              </a:ext>
            </a:extLst>
          </p:cNvPr>
          <p:cNvSpPr/>
          <p:nvPr/>
        </p:nvSpPr>
        <p:spPr>
          <a:xfrm>
            <a:off x="1174898" y="429866"/>
            <a:ext cx="716542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7030A0"/>
                </a:solidFill>
                <a:latin typeface="Times New Roman"/>
                <a:cs typeface="Times New Roman"/>
              </a:rPr>
              <a:t>SNS</a:t>
            </a:r>
            <a:r>
              <a:rPr lang="en-US" sz="3600" spc="-40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en-US" sz="3600" dirty="0">
                <a:solidFill>
                  <a:srgbClr val="7030A0"/>
                </a:solidFill>
                <a:latin typeface="Times New Roman"/>
                <a:cs typeface="Times New Roman"/>
              </a:rPr>
              <a:t>COLLEGE</a:t>
            </a:r>
            <a:r>
              <a:rPr lang="en-US" sz="3600" spc="-30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en-US" sz="3600" spc="-35" dirty="0">
                <a:solidFill>
                  <a:srgbClr val="7030A0"/>
                </a:solidFill>
                <a:latin typeface="Times New Roman"/>
                <a:cs typeface="Times New Roman"/>
              </a:rPr>
              <a:t>OF</a:t>
            </a:r>
            <a:r>
              <a:rPr lang="en-US" sz="3600" spc="-225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en-US" sz="3600" spc="-10" dirty="0">
                <a:solidFill>
                  <a:srgbClr val="7030A0"/>
                </a:solidFill>
                <a:latin typeface="Times New Roman"/>
                <a:cs typeface="Times New Roman"/>
              </a:rPr>
              <a:t>TECHNOLOGY</a:t>
            </a:r>
            <a:endParaRPr lang="en-US" sz="3600" dirty="0">
              <a:solidFill>
                <a:srgbClr val="7030A0"/>
              </a:solidFill>
            </a:endParaRPr>
          </a:p>
        </p:txBody>
      </p:sp>
      <p:sp>
        <p:nvSpPr>
          <p:cNvPr id="6" name="Flowchart: Process 5">
            <a:extLst>
              <a:ext uri="{FF2B5EF4-FFF2-40B4-BE49-F238E27FC236}">
                <a16:creationId xmlns:a16="http://schemas.microsoft.com/office/drawing/2014/main" id="{0D054423-3D59-4CF8-82F5-92076C542B79}"/>
              </a:ext>
            </a:extLst>
          </p:cNvPr>
          <p:cNvSpPr/>
          <p:nvPr/>
        </p:nvSpPr>
        <p:spPr>
          <a:xfrm>
            <a:off x="0" y="10679"/>
            <a:ext cx="138223" cy="5132821"/>
          </a:xfrm>
          <a:prstGeom prst="flowChart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FB34A72-9DEA-4845-B30E-5B3228FF46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6333836"/>
              </p:ext>
            </p:extLst>
          </p:nvPr>
        </p:nvGraphicFramePr>
        <p:xfrm>
          <a:off x="2466754" y="3550869"/>
          <a:ext cx="4820944" cy="2254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20944">
                  <a:extLst>
                    <a:ext uri="{9D8B030D-6E8A-4147-A177-3AD203B41FA5}">
                      <a16:colId xmlns:a16="http://schemas.microsoft.com/office/drawing/2014/main" val="3153677224"/>
                    </a:ext>
                  </a:extLst>
                </a:gridCol>
              </a:tblGrid>
              <a:tr h="22369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effectLst/>
                        </a:rPr>
                        <a:t>LINEAR BLOCK CODES AND CYCLIC CODES </a:t>
                      </a:r>
                      <a:endParaRPr lang="en-US" sz="1200" b="1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48347983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614771FF-201E-4B09-AE83-30D6DFF699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93395" y="1535"/>
            <a:ext cx="850605" cy="762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8823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Google Shape;125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8590" y="697230"/>
            <a:ext cx="2697480" cy="171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085980" y="166878"/>
            <a:ext cx="2697480" cy="171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2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216534" y="458901"/>
            <a:ext cx="2697480" cy="1714500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21"/>
          <p:cNvSpPr txBox="1"/>
          <p:nvPr/>
        </p:nvSpPr>
        <p:spPr>
          <a:xfrm>
            <a:off x="148590" y="-157734"/>
            <a:ext cx="6380226" cy="617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 dirty="0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Key Takeaways: Summary Mind Map</a:t>
            </a:r>
            <a:endParaRPr sz="2900" b="1" dirty="0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129" name="Google Shape;129;p21"/>
          <p:cNvSpPr txBox="1"/>
          <p:nvPr/>
        </p:nvSpPr>
        <p:spPr>
          <a:xfrm>
            <a:off x="148590" y="2526030"/>
            <a:ext cx="26976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Formal Definition</a:t>
            </a:r>
            <a:endParaRPr sz="20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A non-empty set V over a field F satisfying addition and scalar multiplication axioms.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0" name="Google Shape;130;p21"/>
          <p:cNvSpPr txBox="1"/>
          <p:nvPr/>
        </p:nvSpPr>
        <p:spPr>
          <a:xfrm>
            <a:off x="3148845" y="1776780"/>
            <a:ext cx="26976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Linear Independence</a:t>
            </a:r>
            <a:endParaRPr sz="20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The 'building blocks' of the space—vectors that cannot be formed by others.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1" name="Google Shape;131;p21"/>
          <p:cNvSpPr txBox="1"/>
          <p:nvPr/>
        </p:nvSpPr>
        <p:spPr>
          <a:xfrm>
            <a:off x="5996958" y="1936800"/>
            <a:ext cx="3136632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Basis &amp; Dimension</a:t>
            </a:r>
            <a:endParaRPr sz="20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The minimum number of vectors needed to span the entire space.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3E403AE-A231-468C-8C51-8AFFB4AC8726}"/>
              </a:ext>
            </a:extLst>
          </p:cNvPr>
          <p:cNvSpPr/>
          <p:nvPr/>
        </p:nvSpPr>
        <p:spPr>
          <a:xfrm>
            <a:off x="7793665" y="4552570"/>
            <a:ext cx="1350335" cy="4452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CAD2F3D-B97D-4A3F-A370-A14F77D7BD4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93395" y="1535"/>
            <a:ext cx="620619" cy="55667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FF2C8FE-61F2-47AA-AD94-3DA18D43FEE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93395" y="1535"/>
            <a:ext cx="850605" cy="762968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497C032C-F747-45BB-84D8-5D4A966A465E}"/>
              </a:ext>
            </a:extLst>
          </p:cNvPr>
          <p:cNvSpPr/>
          <p:nvPr/>
        </p:nvSpPr>
        <p:spPr>
          <a:xfrm>
            <a:off x="57000" y="4873752"/>
            <a:ext cx="8858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12.04.2026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Vector Spaces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10/13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2"/>
          <p:cNvSpPr txBox="1"/>
          <p:nvPr/>
        </p:nvSpPr>
        <p:spPr>
          <a:xfrm>
            <a:off x="285750" y="-106216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 dirty="0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Final Assessment</a:t>
            </a:r>
            <a:endParaRPr sz="2900" b="1" dirty="0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137" name="Google Shape;137;p22"/>
          <p:cNvSpPr txBox="1"/>
          <p:nvPr/>
        </p:nvSpPr>
        <p:spPr>
          <a:xfrm>
            <a:off x="35828" y="509487"/>
            <a:ext cx="5259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1.</a:t>
            </a:r>
            <a:endParaRPr sz="16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8" name="Google Shape;138;p22"/>
          <p:cNvSpPr txBox="1"/>
          <p:nvPr/>
        </p:nvSpPr>
        <p:spPr>
          <a:xfrm>
            <a:off x="435878" y="509487"/>
            <a:ext cx="2286000" cy="617100"/>
          </a:xfrm>
          <a:prstGeom prst="rect">
            <a:avLst/>
          </a:prstGeom>
          <a:solidFill>
            <a:srgbClr val="F4F9FC"/>
          </a:solidFill>
          <a:ln w="343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Subspace</a:t>
            </a:r>
            <a:endParaRPr sz="18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9" name="Google Shape;139;p22"/>
          <p:cNvSpPr txBox="1"/>
          <p:nvPr/>
        </p:nvSpPr>
        <p:spPr>
          <a:xfrm>
            <a:off x="94364" y="1428225"/>
            <a:ext cx="5259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2.</a:t>
            </a:r>
            <a:endParaRPr sz="16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40" name="Google Shape;140;p22"/>
          <p:cNvSpPr txBox="1"/>
          <p:nvPr/>
        </p:nvSpPr>
        <p:spPr>
          <a:xfrm>
            <a:off x="494414" y="1428225"/>
            <a:ext cx="2286000" cy="617100"/>
          </a:xfrm>
          <a:prstGeom prst="rect">
            <a:avLst/>
          </a:prstGeom>
          <a:solidFill>
            <a:srgbClr val="F4F9FC"/>
          </a:solidFill>
          <a:ln w="343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Scalar</a:t>
            </a:r>
            <a:endParaRPr sz="18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41" name="Google Shape;141;p22"/>
          <p:cNvSpPr txBox="1"/>
          <p:nvPr/>
        </p:nvSpPr>
        <p:spPr>
          <a:xfrm>
            <a:off x="94364" y="2220338"/>
            <a:ext cx="5259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4.</a:t>
            </a:r>
            <a:endParaRPr sz="16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42" name="Google Shape;142;p22"/>
          <p:cNvSpPr txBox="1"/>
          <p:nvPr/>
        </p:nvSpPr>
        <p:spPr>
          <a:xfrm>
            <a:off x="494414" y="2220338"/>
            <a:ext cx="2286000" cy="617100"/>
          </a:xfrm>
          <a:prstGeom prst="rect">
            <a:avLst/>
          </a:prstGeom>
          <a:solidFill>
            <a:srgbClr val="F4F9FC"/>
          </a:solidFill>
          <a:ln w="343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Span</a:t>
            </a:r>
            <a:endParaRPr sz="18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43" name="Google Shape;143;p22"/>
          <p:cNvSpPr txBox="1"/>
          <p:nvPr/>
        </p:nvSpPr>
        <p:spPr>
          <a:xfrm>
            <a:off x="94364" y="3012450"/>
            <a:ext cx="525900" cy="4303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4.</a:t>
            </a:r>
            <a:endParaRPr sz="16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44" name="Google Shape;144;p22"/>
          <p:cNvSpPr txBox="1"/>
          <p:nvPr/>
        </p:nvSpPr>
        <p:spPr>
          <a:xfrm>
            <a:off x="494414" y="3012450"/>
            <a:ext cx="2286000" cy="617100"/>
          </a:xfrm>
          <a:prstGeom prst="rect">
            <a:avLst/>
          </a:prstGeom>
          <a:solidFill>
            <a:srgbClr val="F4F9FC"/>
          </a:solidFill>
          <a:ln w="343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Axiom</a:t>
            </a:r>
            <a:endParaRPr sz="18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45" name="Google Shape;145;p22"/>
          <p:cNvSpPr txBox="1"/>
          <p:nvPr/>
        </p:nvSpPr>
        <p:spPr>
          <a:xfrm>
            <a:off x="3179078" y="509487"/>
            <a:ext cx="5259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a)</a:t>
            </a:r>
            <a:endParaRPr sz="18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46" name="Google Shape;146;p22"/>
          <p:cNvSpPr txBox="1"/>
          <p:nvPr/>
        </p:nvSpPr>
        <p:spPr>
          <a:xfrm>
            <a:off x="3579128" y="509487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A vector space that is contained within another larger vector space.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47" name="Google Shape;147;p22"/>
          <p:cNvSpPr txBox="1"/>
          <p:nvPr/>
        </p:nvSpPr>
        <p:spPr>
          <a:xfrm>
            <a:off x="3237614" y="1428225"/>
            <a:ext cx="5259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b)</a:t>
            </a:r>
            <a:endParaRPr sz="18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48" name="Google Shape;148;p22"/>
          <p:cNvSpPr txBox="1"/>
          <p:nvPr/>
        </p:nvSpPr>
        <p:spPr>
          <a:xfrm>
            <a:off x="3637664" y="1428225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A real number or element of a field used for stretching vectors.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49" name="Google Shape;149;p22"/>
          <p:cNvSpPr txBox="1"/>
          <p:nvPr/>
        </p:nvSpPr>
        <p:spPr>
          <a:xfrm>
            <a:off x="3237614" y="2220338"/>
            <a:ext cx="5259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c)</a:t>
            </a:r>
            <a:endParaRPr sz="18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50" name="Google Shape;150;p22"/>
          <p:cNvSpPr txBox="1"/>
          <p:nvPr/>
        </p:nvSpPr>
        <p:spPr>
          <a:xfrm>
            <a:off x="3637664" y="2220338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A self-evident rule or requirement that must be satisfied.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51" name="Google Shape;151;p22"/>
          <p:cNvSpPr txBox="1"/>
          <p:nvPr/>
        </p:nvSpPr>
        <p:spPr>
          <a:xfrm>
            <a:off x="3237614" y="3012450"/>
            <a:ext cx="5259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d)</a:t>
            </a:r>
            <a:endParaRPr sz="18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52" name="Google Shape;152;p22"/>
          <p:cNvSpPr txBox="1"/>
          <p:nvPr/>
        </p:nvSpPr>
        <p:spPr>
          <a:xfrm>
            <a:off x="3579128" y="286817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The set of all possible linear combinations of a set of vectors.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5E6B079-0AFA-4198-893A-E0CBA56EC554}"/>
              </a:ext>
            </a:extLst>
          </p:cNvPr>
          <p:cNvSpPr/>
          <p:nvPr/>
        </p:nvSpPr>
        <p:spPr>
          <a:xfrm>
            <a:off x="7602279" y="4152520"/>
            <a:ext cx="1350335" cy="4452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5A8A266B-6FE1-4FBA-B962-D48399640C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2009" y="-398515"/>
            <a:ext cx="620619" cy="556677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C2CD74F7-75A9-4EE6-A7E9-6B6493B022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2009" y="-398515"/>
            <a:ext cx="850605" cy="762968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AFF33CEA-9EBF-484D-8F3F-8050A49963E7}"/>
              </a:ext>
            </a:extLst>
          </p:cNvPr>
          <p:cNvSpPr/>
          <p:nvPr/>
        </p:nvSpPr>
        <p:spPr>
          <a:xfrm>
            <a:off x="57000" y="4873752"/>
            <a:ext cx="8858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12.04.2026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Vector Spaces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11/13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3"/>
          <p:cNvSpPr txBox="1"/>
          <p:nvPr/>
        </p:nvSpPr>
        <p:spPr>
          <a:xfrm>
            <a:off x="68610" y="-114300"/>
            <a:ext cx="85725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 dirty="0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Final Assessment</a:t>
            </a:r>
            <a:endParaRPr sz="2900" b="1" dirty="0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158" name="Google Shape;158;p23"/>
          <p:cNvSpPr txBox="1"/>
          <p:nvPr/>
        </p:nvSpPr>
        <p:spPr>
          <a:xfrm>
            <a:off x="8365314" y="843130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✅​</a:t>
            </a:r>
            <a:endParaRPr sz="3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59" name="Google Shape;159;p23"/>
          <p:cNvSpPr txBox="1"/>
          <p:nvPr/>
        </p:nvSpPr>
        <p:spPr>
          <a:xfrm>
            <a:off x="85725" y="617250"/>
            <a:ext cx="5259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1.</a:t>
            </a:r>
            <a:endParaRPr sz="16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60" name="Google Shape;160;p23"/>
          <p:cNvSpPr txBox="1"/>
          <p:nvPr/>
        </p:nvSpPr>
        <p:spPr>
          <a:xfrm>
            <a:off x="611625" y="640200"/>
            <a:ext cx="2286000" cy="617100"/>
          </a:xfrm>
          <a:prstGeom prst="rect">
            <a:avLst/>
          </a:prstGeom>
          <a:solidFill>
            <a:srgbClr val="F4F9FC"/>
          </a:solidFill>
          <a:ln w="343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Subspace</a:t>
            </a:r>
            <a:endParaRPr sz="18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61" name="Google Shape;161;p23"/>
          <p:cNvSpPr txBox="1"/>
          <p:nvPr/>
        </p:nvSpPr>
        <p:spPr>
          <a:xfrm>
            <a:off x="68610" y="1491672"/>
            <a:ext cx="5259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2.</a:t>
            </a:r>
            <a:endParaRPr sz="16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62" name="Google Shape;162;p23"/>
          <p:cNvSpPr txBox="1"/>
          <p:nvPr/>
        </p:nvSpPr>
        <p:spPr>
          <a:xfrm>
            <a:off x="611625" y="1554600"/>
            <a:ext cx="2286000" cy="617100"/>
          </a:xfrm>
          <a:prstGeom prst="rect">
            <a:avLst/>
          </a:prstGeom>
          <a:solidFill>
            <a:srgbClr val="F4F9FC"/>
          </a:solidFill>
          <a:ln w="343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Scalar</a:t>
            </a:r>
            <a:endParaRPr sz="18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63" name="Google Shape;163;p23"/>
          <p:cNvSpPr txBox="1"/>
          <p:nvPr/>
        </p:nvSpPr>
        <p:spPr>
          <a:xfrm>
            <a:off x="63918" y="2240922"/>
            <a:ext cx="5259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4.</a:t>
            </a:r>
            <a:endParaRPr sz="16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64" name="Google Shape;164;p23"/>
          <p:cNvSpPr txBox="1"/>
          <p:nvPr/>
        </p:nvSpPr>
        <p:spPr>
          <a:xfrm>
            <a:off x="606933" y="2297022"/>
            <a:ext cx="2286000" cy="617100"/>
          </a:xfrm>
          <a:prstGeom prst="rect">
            <a:avLst/>
          </a:prstGeom>
          <a:solidFill>
            <a:srgbClr val="F4F9FC"/>
          </a:solidFill>
          <a:ln w="343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Span</a:t>
            </a:r>
            <a:endParaRPr sz="18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65" name="Google Shape;165;p23"/>
          <p:cNvSpPr txBox="1"/>
          <p:nvPr/>
        </p:nvSpPr>
        <p:spPr>
          <a:xfrm>
            <a:off x="68610" y="3154800"/>
            <a:ext cx="5259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4.</a:t>
            </a:r>
            <a:endParaRPr sz="16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66" name="Google Shape;166;p23"/>
          <p:cNvSpPr txBox="1"/>
          <p:nvPr/>
        </p:nvSpPr>
        <p:spPr>
          <a:xfrm>
            <a:off x="611625" y="3154800"/>
            <a:ext cx="2286000" cy="617100"/>
          </a:xfrm>
          <a:prstGeom prst="rect">
            <a:avLst/>
          </a:prstGeom>
          <a:solidFill>
            <a:srgbClr val="F4F9FC"/>
          </a:solidFill>
          <a:ln w="343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Axiom</a:t>
            </a:r>
            <a:endParaRPr sz="18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67" name="Google Shape;167;p23"/>
          <p:cNvSpPr txBox="1"/>
          <p:nvPr/>
        </p:nvSpPr>
        <p:spPr>
          <a:xfrm>
            <a:off x="3091845" y="688116"/>
            <a:ext cx="5259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a)</a:t>
            </a:r>
            <a:endParaRPr sz="18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68" name="Google Shape;168;p23"/>
          <p:cNvSpPr txBox="1"/>
          <p:nvPr/>
        </p:nvSpPr>
        <p:spPr>
          <a:xfrm>
            <a:off x="3491895" y="688116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A vector space that is contained within another larger vector space.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69" name="Google Shape;169;p23"/>
          <p:cNvSpPr txBox="1"/>
          <p:nvPr/>
        </p:nvSpPr>
        <p:spPr>
          <a:xfrm>
            <a:off x="3091845" y="1580184"/>
            <a:ext cx="5259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b)</a:t>
            </a:r>
            <a:endParaRPr sz="18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70" name="Google Shape;170;p23"/>
          <p:cNvSpPr txBox="1"/>
          <p:nvPr/>
        </p:nvSpPr>
        <p:spPr>
          <a:xfrm>
            <a:off x="3617745" y="1561896"/>
            <a:ext cx="5017650" cy="61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A real number or element of a field used for stretching vectors.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71" name="Google Shape;171;p23"/>
          <p:cNvSpPr txBox="1"/>
          <p:nvPr/>
        </p:nvSpPr>
        <p:spPr>
          <a:xfrm>
            <a:off x="3151101" y="2330022"/>
            <a:ext cx="5259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d)</a:t>
            </a:r>
            <a:endParaRPr sz="18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72" name="Google Shape;172;p23"/>
          <p:cNvSpPr txBox="1"/>
          <p:nvPr/>
        </p:nvSpPr>
        <p:spPr>
          <a:xfrm>
            <a:off x="3617745" y="2297022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The set of all possible linear combinations of a set of vectors.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73" name="Google Shape;173;p23"/>
          <p:cNvSpPr txBox="1"/>
          <p:nvPr/>
        </p:nvSpPr>
        <p:spPr>
          <a:xfrm>
            <a:off x="3155793" y="3100438"/>
            <a:ext cx="5259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c)</a:t>
            </a:r>
            <a:endParaRPr sz="18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74" name="Google Shape;174;p23"/>
          <p:cNvSpPr txBox="1"/>
          <p:nvPr/>
        </p:nvSpPr>
        <p:spPr>
          <a:xfrm>
            <a:off x="3528561" y="3067438"/>
            <a:ext cx="5143500" cy="6365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A self-evident rule or requirement that must be satisfied.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977A339-4039-4637-B181-A80AC16475DA}"/>
              </a:ext>
            </a:extLst>
          </p:cNvPr>
          <p:cNvSpPr/>
          <p:nvPr/>
        </p:nvSpPr>
        <p:spPr>
          <a:xfrm>
            <a:off x="7793665" y="4552570"/>
            <a:ext cx="1350335" cy="4452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35F0612C-7C66-4E2D-A0B5-A2D1BEFBF6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3395" y="1535"/>
            <a:ext cx="620619" cy="556677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FF9AA6C7-A07A-47BB-AC13-1DD63A08E1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3395" y="1535"/>
            <a:ext cx="850605" cy="762968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A705D13A-FC94-481E-B324-1DC0C69478F9}"/>
              </a:ext>
            </a:extLst>
          </p:cNvPr>
          <p:cNvSpPr/>
          <p:nvPr/>
        </p:nvSpPr>
        <p:spPr>
          <a:xfrm>
            <a:off x="57000" y="4873752"/>
            <a:ext cx="8858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12.04.2026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Vector Spaces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                     12/13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2AF30B8-C807-4D91-871E-91A75D3BE12D}"/>
              </a:ext>
            </a:extLst>
          </p:cNvPr>
          <p:cNvSpPr/>
          <p:nvPr/>
        </p:nvSpPr>
        <p:spPr>
          <a:xfrm>
            <a:off x="7793665" y="4552570"/>
            <a:ext cx="1350335" cy="4452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7102324-DE74-45A6-829E-68CE495345CD}"/>
              </a:ext>
            </a:extLst>
          </p:cNvPr>
          <p:cNvSpPr/>
          <p:nvPr/>
        </p:nvSpPr>
        <p:spPr>
          <a:xfrm>
            <a:off x="2459885" y="2110085"/>
            <a:ext cx="42242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THANK YOU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04141D6-82DF-466C-A87B-17094F124A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3948" y="0"/>
            <a:ext cx="1140052" cy="1022593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E16DEE5-1021-419C-BBCC-CAE99EF54B4D}"/>
              </a:ext>
            </a:extLst>
          </p:cNvPr>
          <p:cNvSpPr/>
          <p:nvPr/>
        </p:nvSpPr>
        <p:spPr>
          <a:xfrm>
            <a:off x="57000" y="4873752"/>
            <a:ext cx="8858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12.04.2026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Vector Spaces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13/13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667057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37260" y="742950"/>
            <a:ext cx="3657600" cy="3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4914900" y="1371600"/>
            <a:ext cx="38292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3250" b="1" dirty="0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Abstract Algebra: Vector Spaces</a:t>
            </a:r>
            <a:endParaRPr sz="3250" b="1" dirty="0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Navigating Multidimensional Structures and Linear Combinations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A6F3416-1A5E-4A27-946A-39B9DEC241EE}"/>
              </a:ext>
            </a:extLst>
          </p:cNvPr>
          <p:cNvSpPr/>
          <p:nvPr/>
        </p:nvSpPr>
        <p:spPr>
          <a:xfrm>
            <a:off x="7199305" y="81154"/>
            <a:ext cx="1615511" cy="6617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51B481D-1BF4-4072-947F-0256B6377FA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93395" y="1535"/>
            <a:ext cx="818707" cy="73435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9EAFD87-5896-493D-A369-E24BFB174593}"/>
              </a:ext>
            </a:extLst>
          </p:cNvPr>
          <p:cNvSpPr/>
          <p:nvPr/>
        </p:nvSpPr>
        <p:spPr>
          <a:xfrm>
            <a:off x="57000" y="4873752"/>
            <a:ext cx="8858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12.04.2026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Vector Spaces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2/13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21720" y="764503"/>
            <a:ext cx="2679405" cy="1933265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4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Recap &amp; Icebreaker</a:t>
            </a:r>
            <a:endParaRPr sz="2900" b="1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62" name="Google Shape;62;p14"/>
          <p:cNvSpPr txBox="1"/>
          <p:nvPr/>
        </p:nvSpPr>
        <p:spPr>
          <a:xfrm>
            <a:off x="285750" y="788670"/>
            <a:ext cx="5750220" cy="1125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Before We Start</a:t>
            </a:r>
            <a:endParaRPr sz="215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just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Recall our work with </a:t>
            </a: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Vectors in R²</a:t>
            </a: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. We used Arrows to represent direction and magnitude. Think of a Force applied to an object.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just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The Hook</a:t>
            </a:r>
            <a:endParaRPr sz="215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just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If you have a set of 'things' (polynomials, functions, or matrices) that you can add together and scale, could they be treated just like arrows in space?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just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Discuss:</a:t>
            </a: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What properties MUST remain true for a mathematical system to keep its shape?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F8F12B1-9C21-41E9-9A7F-FB9C851FC478}"/>
              </a:ext>
            </a:extLst>
          </p:cNvPr>
          <p:cNvSpPr/>
          <p:nvPr/>
        </p:nvSpPr>
        <p:spPr>
          <a:xfrm>
            <a:off x="7793665" y="4552570"/>
            <a:ext cx="1350335" cy="4452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80758A4-FFE8-4B24-AF9E-66C8DA78BF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93395" y="1535"/>
            <a:ext cx="620619" cy="55667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5D6E94E-D779-4FEE-9EDE-CD21DE8CDE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93395" y="1535"/>
            <a:ext cx="850605" cy="762968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4053CCFF-5806-4C75-B23C-441FCD99D6D2}"/>
              </a:ext>
            </a:extLst>
          </p:cNvPr>
          <p:cNvSpPr/>
          <p:nvPr/>
        </p:nvSpPr>
        <p:spPr>
          <a:xfrm>
            <a:off x="57000" y="4873752"/>
            <a:ext cx="8858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12.04.2026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Vector Spaces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3/13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90113" y="764503"/>
            <a:ext cx="2787695" cy="2795034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15"/>
          <p:cNvSpPr txBox="1"/>
          <p:nvPr/>
        </p:nvSpPr>
        <p:spPr>
          <a:xfrm>
            <a:off x="-1" y="0"/>
            <a:ext cx="6023921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900" b="1" dirty="0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Problem Statement &amp; Persona</a:t>
            </a:r>
            <a:endParaRPr sz="2900" b="1" dirty="0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  <a:p>
            <a:pPr marL="0" lvl="0" indent="0" algn="just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Meet Rohan</a:t>
            </a:r>
            <a:endParaRPr sz="215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just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Rohan is a Data Scientist in Bangalore working on </a:t>
            </a: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Recommendation Engines</a:t>
            </a: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. He has millions of user preferences (movies, ratings, genres).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just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The Challenge</a:t>
            </a:r>
            <a:endParaRPr sz="215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just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How does Rohan mathematically define the 'distance' or 'similarity' between users? He needs a framework to treat these complex data points as elements in a consistent, structured space—this is where </a:t>
            </a: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Vector Spaces</a:t>
            </a: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come in. Without these axioms, his algorithms would collapse.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94055D3-7B3B-4E90-B8A2-D08FCDF67935}"/>
              </a:ext>
            </a:extLst>
          </p:cNvPr>
          <p:cNvSpPr/>
          <p:nvPr/>
        </p:nvSpPr>
        <p:spPr>
          <a:xfrm>
            <a:off x="7793665" y="4552570"/>
            <a:ext cx="1350335" cy="4452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C55AEBB-C5AD-41B5-BD41-3DB834AC36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93395" y="1535"/>
            <a:ext cx="620619" cy="55667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0071C2F-9907-49BF-8FDB-6FC0D6EF31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93395" y="1535"/>
            <a:ext cx="850605" cy="762968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B7A50F9E-459B-491E-987B-E77EF8452203}"/>
              </a:ext>
            </a:extLst>
          </p:cNvPr>
          <p:cNvSpPr/>
          <p:nvPr/>
        </p:nvSpPr>
        <p:spPr>
          <a:xfrm>
            <a:off x="57000" y="4873752"/>
            <a:ext cx="8858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12.04.2026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Vector Spaces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4/13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Google Shape;74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44381"/>
            <a:ext cx="2697480" cy="171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8164" y="444381"/>
            <a:ext cx="2697480" cy="171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Google Shape;78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101394" y="444381"/>
            <a:ext cx="2697480" cy="1714500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6"/>
          <p:cNvSpPr txBox="1"/>
          <p:nvPr/>
        </p:nvSpPr>
        <p:spPr>
          <a:xfrm>
            <a:off x="285750" y="145692"/>
            <a:ext cx="8572500" cy="597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 dirty="0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Defining the Core Challenge</a:t>
            </a:r>
            <a:endParaRPr sz="2900" b="1" dirty="0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81" name="Google Shape;81;p16"/>
          <p:cNvSpPr txBox="1"/>
          <p:nvPr/>
        </p:nvSpPr>
        <p:spPr>
          <a:xfrm>
            <a:off x="191964" y="1866859"/>
            <a:ext cx="26976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Closure Property</a:t>
            </a:r>
            <a:endParaRPr sz="20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If we add two things in our space, does the result stay inside the space? This is critical for system stability.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83" name="Google Shape;83;p16"/>
          <p:cNvSpPr txBox="1"/>
          <p:nvPr/>
        </p:nvSpPr>
        <p:spPr>
          <a:xfrm>
            <a:off x="3118044" y="1866859"/>
            <a:ext cx="26976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Scaling Consistency</a:t>
            </a:r>
            <a:endParaRPr sz="20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If we stretch an element by a number (scalar), does it still behave predictably within the set?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85" name="Google Shape;85;p16"/>
          <p:cNvSpPr txBox="1"/>
          <p:nvPr/>
        </p:nvSpPr>
        <p:spPr>
          <a:xfrm>
            <a:off x="6055554" y="1866859"/>
            <a:ext cx="26976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The Zero Element</a:t>
            </a:r>
            <a:endParaRPr sz="20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Every space needs an origin. Does our space have a unique zero vector that leaves elements unchanged?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E55A4C8-B6F2-4C34-8ED9-F042DA348718}"/>
              </a:ext>
            </a:extLst>
          </p:cNvPr>
          <p:cNvSpPr/>
          <p:nvPr/>
        </p:nvSpPr>
        <p:spPr>
          <a:xfrm>
            <a:off x="7793665" y="4552570"/>
            <a:ext cx="1350335" cy="4452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9F45A7E7-3E82-463E-8F08-08CE93F5B9D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93395" y="1535"/>
            <a:ext cx="620619" cy="55667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A0F7FF04-FBF0-4238-88D5-7FAC8B2FC43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93395" y="1535"/>
            <a:ext cx="850605" cy="762968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66DF7A82-9A34-4036-A279-95AF01CAC013}"/>
              </a:ext>
            </a:extLst>
          </p:cNvPr>
          <p:cNvSpPr/>
          <p:nvPr/>
        </p:nvSpPr>
        <p:spPr>
          <a:xfrm>
            <a:off x="57000" y="4873752"/>
            <a:ext cx="8858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12.04.2026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Vector Spaces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5/13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57150" y="389988"/>
            <a:ext cx="8572500" cy="405765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7"/>
          <p:cNvSpPr txBox="1"/>
          <p:nvPr/>
        </p:nvSpPr>
        <p:spPr>
          <a:xfrm>
            <a:off x="0" y="-98604"/>
            <a:ext cx="8572500" cy="4885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 dirty="0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The 10 Axioms: Technical Depth</a:t>
            </a:r>
            <a:endParaRPr sz="2900" b="1" dirty="0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E95649E-B74B-45A3-A76D-B1DE7F0923F6}"/>
              </a:ext>
            </a:extLst>
          </p:cNvPr>
          <p:cNvSpPr/>
          <p:nvPr/>
        </p:nvSpPr>
        <p:spPr>
          <a:xfrm>
            <a:off x="7793665" y="4552570"/>
            <a:ext cx="1350335" cy="4452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01A90A2-EF0F-4132-AC63-DF30783318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93395" y="1535"/>
            <a:ext cx="620619" cy="55667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1BDC690-932C-4F3F-8DAC-7AE5120BC8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93395" y="1535"/>
            <a:ext cx="850605" cy="762968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DC2DBBC6-213F-472E-AA63-8F452D239732}"/>
              </a:ext>
            </a:extLst>
          </p:cNvPr>
          <p:cNvSpPr/>
          <p:nvPr/>
        </p:nvSpPr>
        <p:spPr>
          <a:xfrm>
            <a:off x="57000" y="4873752"/>
            <a:ext cx="8858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12.04.2026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Vector Spaces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6/13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Google Shape;96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5750" y="788670"/>
            <a:ext cx="4171950" cy="2228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686300" y="788670"/>
            <a:ext cx="4171950" cy="222885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Solution: Abstracting our View</a:t>
            </a:r>
            <a:endParaRPr sz="2900" b="1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99" name="Google Shape;99;p18"/>
          <p:cNvSpPr txBox="1"/>
          <p:nvPr/>
        </p:nvSpPr>
        <p:spPr>
          <a:xfrm>
            <a:off x="285750" y="3131820"/>
            <a:ext cx="41721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By defining these 10 rules, we can treat Matrices and Functions as 'vectors'. This allows us to apply linear algebra to Calculus and Engineering.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00" name="Google Shape;100;p18"/>
          <p:cNvSpPr txBox="1"/>
          <p:nvPr/>
        </p:nvSpPr>
        <p:spPr>
          <a:xfrm>
            <a:off x="4686150" y="2605823"/>
            <a:ext cx="41721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Prototype: Consider the set of all 2x2 matrices. They follow addition and scaling rules, making them a valid Vector Space.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4BC622-E641-426A-BD0D-EF0439C1A2A2}"/>
              </a:ext>
            </a:extLst>
          </p:cNvPr>
          <p:cNvSpPr/>
          <p:nvPr/>
        </p:nvSpPr>
        <p:spPr>
          <a:xfrm>
            <a:off x="7793665" y="4552570"/>
            <a:ext cx="1350335" cy="4452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D00FBF6-D55A-42ED-99EC-6AA25BCE22E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93395" y="1535"/>
            <a:ext cx="620619" cy="55667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06D82F2-71C5-44E9-B7BF-77AEC964543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93395" y="1535"/>
            <a:ext cx="850605" cy="762968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4E6A25D5-79DB-445C-8C35-C87C2427DA59}"/>
              </a:ext>
            </a:extLst>
          </p:cNvPr>
          <p:cNvSpPr/>
          <p:nvPr/>
        </p:nvSpPr>
        <p:spPr>
          <a:xfrm>
            <a:off x="57000" y="4873752"/>
            <a:ext cx="8858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12.04.2026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Vector Spaces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7/13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8183880" cy="441655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26998" y="1440180"/>
            <a:ext cx="1837944" cy="1765909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19"/>
          <p:cNvSpPr txBox="1"/>
          <p:nvPr/>
        </p:nvSpPr>
        <p:spPr>
          <a:xfrm>
            <a:off x="285750" y="171450"/>
            <a:ext cx="5840730" cy="468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400" b="1" dirty="0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Testing the Prototype: The Group Check</a:t>
            </a:r>
            <a:endParaRPr sz="2400" b="1" dirty="0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108" name="Google Shape;108;p19"/>
          <p:cNvSpPr txBox="1"/>
          <p:nvPr/>
        </p:nvSpPr>
        <p:spPr>
          <a:xfrm>
            <a:off x="3250692" y="1440180"/>
            <a:ext cx="3607308" cy="2500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In groups of 4, evaluate the set of </a:t>
            </a: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all points in the first quadrant of R²</a:t>
            </a: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(where x &gt; 0 and y &gt; 0).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Does this set form a Vector Space?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Hint:</a:t>
            </a: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Test the scalar multiplication axiom using a negative scalar like -1. Present your findings to the class.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D052A6-E381-4DFA-8900-E23B986CC823}"/>
              </a:ext>
            </a:extLst>
          </p:cNvPr>
          <p:cNvSpPr/>
          <p:nvPr/>
        </p:nvSpPr>
        <p:spPr>
          <a:xfrm>
            <a:off x="7793665" y="4552570"/>
            <a:ext cx="1350335" cy="4452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E789BC8-B434-4A73-B721-127C3104830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93395" y="1535"/>
            <a:ext cx="620619" cy="55667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82822E0-6F4B-4211-94C1-7AE57F73F83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93395" y="1535"/>
            <a:ext cx="850605" cy="762968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5A03A58-32FD-4670-8ED8-7F8249A2CD4E}"/>
              </a:ext>
            </a:extLst>
          </p:cNvPr>
          <p:cNvSpPr/>
          <p:nvPr/>
        </p:nvSpPr>
        <p:spPr>
          <a:xfrm>
            <a:off x="57000" y="4873752"/>
            <a:ext cx="8858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12.04.2026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Vector Spaces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8/13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0"/>
          <p:cNvSpPr/>
          <p:nvPr/>
        </p:nvSpPr>
        <p:spPr>
          <a:xfrm>
            <a:off x="234405" y="2108835"/>
            <a:ext cx="8572500" cy="22800"/>
          </a:xfrm>
          <a:prstGeom prst="roundRect">
            <a:avLst>
              <a:gd name="adj" fmla="val 16667"/>
            </a:avLst>
          </a:prstGeom>
          <a:solidFill>
            <a:srgbClr val="2C6E4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20"/>
          <p:cNvSpPr/>
          <p:nvPr/>
        </p:nvSpPr>
        <p:spPr>
          <a:xfrm>
            <a:off x="1596696" y="1883664"/>
            <a:ext cx="320100" cy="320100"/>
          </a:xfrm>
          <a:prstGeom prst="ellipse">
            <a:avLst/>
          </a:prstGeom>
          <a:solidFill>
            <a:srgbClr val="FFFFFF"/>
          </a:solidFill>
          <a:ln w="25400" cap="flat" cmpd="sng">
            <a:solidFill>
              <a:srgbClr val="2C6E4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20"/>
          <p:cNvSpPr/>
          <p:nvPr/>
        </p:nvSpPr>
        <p:spPr>
          <a:xfrm>
            <a:off x="4200510" y="1979721"/>
            <a:ext cx="269808" cy="320100"/>
          </a:xfrm>
          <a:prstGeom prst="ellipse">
            <a:avLst/>
          </a:prstGeom>
          <a:solidFill>
            <a:srgbClr val="FFFFFF"/>
          </a:solidFill>
          <a:ln w="25400" cap="flat" cmpd="sng">
            <a:solidFill>
              <a:srgbClr val="2C6E4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20"/>
          <p:cNvSpPr/>
          <p:nvPr/>
        </p:nvSpPr>
        <p:spPr>
          <a:xfrm>
            <a:off x="6748302" y="1873962"/>
            <a:ext cx="320100" cy="320100"/>
          </a:xfrm>
          <a:prstGeom prst="ellipse">
            <a:avLst/>
          </a:prstGeom>
          <a:solidFill>
            <a:srgbClr val="FFFFFF"/>
          </a:solidFill>
          <a:ln w="25400" cap="flat" cmpd="sng">
            <a:solidFill>
              <a:srgbClr val="2C6E4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20"/>
          <p:cNvSpPr txBox="1"/>
          <p:nvPr/>
        </p:nvSpPr>
        <p:spPr>
          <a:xfrm>
            <a:off x="-80010" y="-45780"/>
            <a:ext cx="648081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 dirty="0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Broad Horizons: The T-Shaped View</a:t>
            </a:r>
            <a:endParaRPr sz="2900" b="1" dirty="0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118" name="Google Shape;118;p20"/>
          <p:cNvSpPr txBox="1"/>
          <p:nvPr/>
        </p:nvSpPr>
        <p:spPr>
          <a:xfrm>
            <a:off x="-163524" y="2272284"/>
            <a:ext cx="38520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rgbClr val="2C6E49"/>
                </a:solidFill>
                <a:latin typeface="Comic Neue"/>
                <a:ea typeface="Comic Neue"/>
                <a:cs typeface="Comic Neue"/>
                <a:sym typeface="Comic Neue"/>
              </a:rPr>
              <a:t>Present</a:t>
            </a:r>
            <a:endParaRPr sz="1600" b="1" dirty="0">
              <a:solidFill>
                <a:srgbClr val="2C6E49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Signal Processing</a:t>
            </a:r>
            <a:endParaRPr sz="20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Representing radio waves as vectors in an infinite-dimensional space to filter noise.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19" name="Google Shape;119;p20"/>
          <p:cNvSpPr txBox="1"/>
          <p:nvPr/>
        </p:nvSpPr>
        <p:spPr>
          <a:xfrm>
            <a:off x="2544318" y="405735"/>
            <a:ext cx="3852000" cy="171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rgbClr val="2C6E49"/>
                </a:solidFill>
                <a:latin typeface="Comic Neue"/>
                <a:ea typeface="Comic Neue"/>
                <a:cs typeface="Comic Neue"/>
                <a:sym typeface="Comic Neue"/>
              </a:rPr>
              <a:t>Modern AI</a:t>
            </a:r>
            <a:endParaRPr sz="1600" b="1" dirty="0">
              <a:solidFill>
                <a:srgbClr val="2C6E49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Machine Learning</a:t>
            </a:r>
            <a:endParaRPr sz="20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Word Embeddings (NLP) use vector spacesto show 'King - Man + Woman = Queen'.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20" name="Google Shape;120;p20"/>
          <p:cNvSpPr txBox="1"/>
          <p:nvPr/>
        </p:nvSpPr>
        <p:spPr>
          <a:xfrm>
            <a:off x="4470318" y="2134629"/>
            <a:ext cx="4336587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rgbClr val="2C6E49"/>
                </a:solidFill>
                <a:latin typeface="Comic Neue"/>
                <a:ea typeface="Comic Neue"/>
                <a:cs typeface="Comic Neue"/>
                <a:sym typeface="Comic Neue"/>
              </a:rPr>
              <a:t>Future Physics</a:t>
            </a:r>
            <a:endParaRPr sz="1600" b="1" dirty="0">
              <a:solidFill>
                <a:srgbClr val="2C6E49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Quantum Mechanics</a:t>
            </a:r>
            <a:endParaRPr sz="20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The state of a subatomic particle is represented as a vector in a Hilbert Space.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77CCF5-3967-4E5D-A72D-1733316F528B}"/>
              </a:ext>
            </a:extLst>
          </p:cNvPr>
          <p:cNvSpPr/>
          <p:nvPr/>
        </p:nvSpPr>
        <p:spPr>
          <a:xfrm>
            <a:off x="7793665" y="4552570"/>
            <a:ext cx="1350335" cy="4452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3AE68E5-FA28-4526-8BAA-50669F09B6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3395" y="1535"/>
            <a:ext cx="620619" cy="55667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CEDE96A-5563-4869-A64F-4CD936C3DF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3395" y="1535"/>
            <a:ext cx="850605" cy="762968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0945A732-0CDE-40A4-9893-9B71B2CE1720}"/>
              </a:ext>
            </a:extLst>
          </p:cNvPr>
          <p:cNvSpPr/>
          <p:nvPr/>
        </p:nvSpPr>
        <p:spPr>
          <a:xfrm>
            <a:off x="57000" y="4873752"/>
            <a:ext cx="8858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12.04.2026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Vector Spaces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9/13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877</Words>
  <Application>Microsoft Office PowerPoint</Application>
  <PresentationFormat>On-screen Show (16:9)</PresentationFormat>
  <Paragraphs>105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Times New Roman</vt:lpstr>
      <vt:lpstr>Arial</vt:lpstr>
      <vt:lpstr>Livvic</vt:lpstr>
      <vt:lpstr>Comic Neue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8</cp:revision>
  <dcterms:modified xsi:type="dcterms:W3CDTF">2026-04-17T08:52:44Z</dcterms:modified>
</cp:coreProperties>
</file>