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3" r:id="rId2"/>
    <p:sldId id="257" r:id="rId3"/>
    <p:sldId id="285" r:id="rId4"/>
    <p:sldId id="286" r:id="rId5"/>
    <p:sldId id="287" r:id="rId6"/>
    <p:sldId id="258" r:id="rId7"/>
    <p:sldId id="275" r:id="rId8"/>
    <p:sldId id="259" r:id="rId9"/>
    <p:sldId id="260" r:id="rId10"/>
    <p:sldId id="261" r:id="rId11"/>
    <p:sldId id="262" r:id="rId12"/>
    <p:sldId id="264" r:id="rId13"/>
    <p:sldId id="265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390F6F-1A69-4BF0-81E3-0B7B188497CB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828B8-9A32-4E85-AE07-A0E92E89DF5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316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B828B8-9A32-4E85-AE07-A0E92E89DF5D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060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279B222-AC20-0ABC-98DC-695A3B4E0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171" y="479685"/>
            <a:ext cx="8244590" cy="5403018"/>
          </a:xfrm>
          <a:ln>
            <a:solidFill>
              <a:srgbClr val="00B050"/>
            </a:solidFill>
          </a:ln>
          <a:effectLst/>
        </p:spPr>
        <p:txBody>
          <a:bodyPr>
            <a:normAutofit/>
          </a:bodyPr>
          <a:lstStyle/>
          <a:p>
            <a:endParaRPr lang="en-US" b="1" dirty="0"/>
          </a:p>
          <a:p>
            <a:r>
              <a:rPr lang="en-US" sz="2400" b="1" dirty="0">
                <a:solidFill>
                  <a:schemeClr val="tx1"/>
                </a:solidFill>
              </a:rPr>
              <a:t>Dr. SNS RAJALAKSHMI COLLEGE OF ARTS AND SCIENCE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IN" sz="2400" b="1" dirty="0">
                <a:solidFill>
                  <a:schemeClr val="tx1"/>
                </a:solidFill>
              </a:rPr>
              <a:t> (AUTONOMOUS)  </a:t>
            </a:r>
            <a:endParaRPr lang="en-IN" sz="2400" b="0" dirty="0">
              <a:solidFill>
                <a:schemeClr val="tx1"/>
              </a:solidFill>
              <a:effectLst/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Department of Mathematics</a:t>
            </a:r>
            <a:endParaRPr lang="en-US" sz="2400" b="0" dirty="0">
              <a:effectLst/>
            </a:endParaRPr>
          </a:p>
          <a:p>
            <a:r>
              <a:rPr lang="en-US" sz="1800" b="1" dirty="0">
                <a:solidFill>
                  <a:schemeClr val="tx1"/>
                </a:solidFill>
              </a:rPr>
              <a:t>                </a:t>
            </a:r>
            <a:r>
              <a:rPr lang="en-US" sz="2400" b="1" dirty="0">
                <a:solidFill>
                  <a:schemeClr val="tx1"/>
                </a:solidFill>
              </a:rPr>
              <a:t>21UCL302: RESOURCE MANAGEMENT TECHNIQUES </a:t>
            </a:r>
            <a:r>
              <a:rPr lang="en-US" b="1" dirty="0">
                <a:solidFill>
                  <a:schemeClr val="tx1"/>
                </a:solidFill>
              </a:rPr>
              <a:t>Unit IV :  Topic: CRICAL PATH METHOD (CPM) AND PROGRAMME EVALUATION REVIEW TECHNIQUES (PERT)</a:t>
            </a:r>
            <a:br>
              <a:rPr lang="en-US" dirty="0">
                <a:solidFill>
                  <a:schemeClr val="tx1"/>
                </a:solidFill>
              </a:rPr>
            </a:b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5433777-08BE-2DB4-E784-55B9447AC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D0C615-DAB1-D0E9-A053-05FA4C5DEC6E}"/>
              </a:ext>
            </a:extLst>
          </p:cNvPr>
          <p:cNvSpPr txBox="1"/>
          <p:nvPr/>
        </p:nvSpPr>
        <p:spPr>
          <a:xfrm>
            <a:off x="3861842" y="4077080"/>
            <a:ext cx="4570125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US" sz="1350" dirty="0"/>
            </a:br>
            <a:endParaRPr lang="en-US" sz="1350" dirty="0"/>
          </a:p>
          <a:p>
            <a:pPr marL="9525" algn="r">
              <a:spcBef>
                <a:spcPts val="75"/>
              </a:spcBef>
            </a:pPr>
            <a:r>
              <a:rPr lang="en-US" sz="1350" b="1" dirty="0"/>
              <a:t>Dr. K.M. MANIKANDAN</a:t>
            </a:r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Assistant  Professor &amp; Head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Dept. of Mathematics</a:t>
            </a:r>
            <a:endParaRPr lang="en-US" sz="1350" b="1" dirty="0"/>
          </a:p>
          <a:p>
            <a:pPr marL="9525" algn="r">
              <a:spcBef>
                <a:spcPts val="75"/>
              </a:spcBef>
            </a:pPr>
            <a:r>
              <a:rPr lang="en-US" sz="1350" b="1" dirty="0">
                <a:solidFill>
                  <a:srgbClr val="000000"/>
                </a:solidFill>
                <a:latin typeface="Book Antiqua" panose="02040602050305030304" pitchFamily="18" charset="0"/>
              </a:rPr>
              <a:t>Dr. SNSRCAS</a:t>
            </a:r>
            <a:endParaRPr lang="en-US" sz="1350" b="1" dirty="0"/>
          </a:p>
          <a:p>
            <a:pPr>
              <a:buNone/>
            </a:pPr>
            <a:br>
              <a:rPr lang="en-US" sz="1350" dirty="0"/>
            </a:br>
            <a:endParaRPr lang="en-IN" sz="13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F8BDAD-F86E-E86C-9CE3-D22F0CDCC0AD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1/14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981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9430"/>
            <a:ext cx="5898630" cy="5256733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pPr marL="0" indent="0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BB4B0C1-9B6A-F91C-B2A3-537699C93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86" y="0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DD97627-E39B-0529-16EF-E77F966BC7A2}"/>
                  </a:ext>
                </a:extLst>
              </p:cNvPr>
              <p:cNvSpPr txBox="1"/>
              <p:nvPr/>
            </p:nvSpPr>
            <p:spPr>
              <a:xfrm>
                <a:off x="104931" y="899022"/>
                <a:ext cx="5403954" cy="38451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Section A : Question Bank Problem No 14 : </a:t>
                </a:r>
                <a:r>
                  <a:rPr lang="en-IN" sz="2400" b="1" dirty="0">
                    <a:solidFill>
                      <a:schemeClr val="tx1"/>
                    </a:solidFill>
                  </a:rPr>
                  <a:t>Formula for Latest Finish (LF) and Latest Start (LS)</a:t>
                </a:r>
              </a:p>
              <a:p>
                <a:pPr>
                  <a:buNone/>
                </a:pPr>
                <a:r>
                  <a:rPr lang="en-IN" sz="2400" i="1" dirty="0">
                    <a:solidFill>
                      <a:schemeClr val="tx1"/>
                    </a:solidFill>
                  </a:rPr>
                  <a:t>Solution : (In CPM / PERT – Backward Pass Calculation)</a:t>
                </a:r>
                <a:endParaRPr lang="en-IN" sz="2400" dirty="0">
                  <a:solidFill>
                    <a:schemeClr val="tx1"/>
                  </a:solidFill>
                </a:endParaRPr>
              </a:p>
              <a:p>
                <a:pPr>
                  <a:buNone/>
                </a:pPr>
                <a:r>
                  <a:rPr lang="en-IN" sz="2400" dirty="0">
                    <a:solidFill>
                      <a:schemeClr val="tx1"/>
                    </a:solidFill>
                  </a:rPr>
                  <a:t>Let: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ar-AE" sz="2400" dirty="0">
                    <a:solidFill>
                      <a:schemeClr val="tx1"/>
                    </a:solidFill>
                  </a:rPr>
                  <a:t>= </a:t>
                </a:r>
                <a:r>
                  <a:rPr lang="en-IN" sz="2400" dirty="0">
                    <a:solidFill>
                      <a:schemeClr val="tx1"/>
                    </a:solidFill>
                  </a:rPr>
                  <a:t>Duration of activity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ar-AE" sz="2400" dirty="0">
                    <a:solidFill>
                      <a:schemeClr val="tx1"/>
                    </a:solidFill>
                  </a:rPr>
                  <a:t>= </a:t>
                </a:r>
                <a:r>
                  <a:rPr lang="en-IN" sz="2400" dirty="0">
                    <a:solidFill>
                      <a:schemeClr val="tx1"/>
                    </a:solidFill>
                  </a:rPr>
                  <a:t>Latest occurrence time of ending event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ar-AE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ar-AE" sz="2400" dirty="0">
                    <a:solidFill>
                      <a:schemeClr val="tx1"/>
                    </a:solidFill>
                  </a:rPr>
                  <a:t>= </a:t>
                </a:r>
                <a:r>
                  <a:rPr lang="en-IN" sz="2400" dirty="0">
                    <a:solidFill>
                      <a:schemeClr val="tx1"/>
                    </a:solidFill>
                  </a:rPr>
                  <a:t>Latest occurrence time of starting event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DD97627-E39B-0529-16EF-E77F966BC7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31" y="899022"/>
                <a:ext cx="5403954" cy="3845155"/>
              </a:xfrm>
              <a:prstGeom prst="rect">
                <a:avLst/>
              </a:prstGeom>
              <a:blipFill>
                <a:blip r:embed="rId3"/>
                <a:stretch>
                  <a:fillRect l="-1691" t="-1268" r="-2706" b="-253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145824-960E-58EF-3F1C-AE4A42526B44}"/>
                  </a:ext>
                </a:extLst>
              </p:cNvPr>
              <p:cNvSpPr txBox="1"/>
              <p:nvPr/>
            </p:nvSpPr>
            <p:spPr>
              <a:xfrm>
                <a:off x="0" y="4498258"/>
                <a:ext cx="5613816" cy="15994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1. Latest Finish (LF)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b="0"/>
                      <m:t>𝐋𝐅</m:t>
                    </m:r>
                    <m:r>
                      <a:rPr lang="en-IN" sz="2400" b="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ar-AE" sz="2400" b="0" dirty="0"/>
              </a:p>
              <a:p>
                <a:pPr>
                  <a:buNone/>
                </a:pPr>
                <a:r>
                  <a:rPr lang="en-IN" sz="2400" dirty="0"/>
                  <a:t>👉 The latest finish time of an activity is equal to the </a:t>
                </a:r>
                <a:r>
                  <a:rPr lang="en-IN" sz="2400" b="1" dirty="0"/>
                  <a:t>latest occurrence time of its ending event</a:t>
                </a:r>
                <a:r>
                  <a:rPr lang="en-IN" sz="2400" dirty="0"/>
                  <a:t>.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145824-960E-58EF-3F1C-AE4A42526B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498258"/>
                <a:ext cx="5613816" cy="1599412"/>
              </a:xfrm>
              <a:prstGeom prst="rect">
                <a:avLst/>
              </a:prstGeom>
              <a:blipFill>
                <a:blip r:embed="rId4"/>
                <a:stretch>
                  <a:fillRect l="-1629" t="-2672" b="-801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850BB61-095A-A38D-5A2C-1C03F6C283F0}"/>
                  </a:ext>
                </a:extLst>
              </p:cNvPr>
              <p:cNvSpPr txBox="1"/>
              <p:nvPr/>
            </p:nvSpPr>
            <p:spPr>
              <a:xfrm>
                <a:off x="5613816" y="911741"/>
                <a:ext cx="3397500" cy="2367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2. Latest Start (LS)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IN" sz="2400" b="0"/>
                        <m:t>𝐋𝐒</m:t>
                      </m:r>
                      <m:r>
                        <a:rPr lang="en-IN" sz="2400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2400" b="0" i="1">
                          <a:latin typeface="Cambria Math" panose="02040503050406030204" pitchFamily="18" charset="0"/>
                        </a:rPr>
                        <m:t>𝐿𝐹</m:t>
                      </m:r>
                      <m:r>
                        <a:rPr lang="en-IN" sz="2400" b="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ar-AE" sz="2400" b="0" dirty="0"/>
              </a:p>
              <a:p>
                <a:pPr>
                  <a:buNone/>
                </a:pPr>
                <a:r>
                  <a:rPr lang="en-IN" sz="2400" dirty="0"/>
                  <a:t>or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m:rPr>
                        <m:nor/>
                      </m:rPr>
                      <a:rPr lang="en-IN" sz="2400" b="0"/>
                      <m:t>𝐋𝐒</m:t>
                    </m:r>
                    <m:r>
                      <a:rPr lang="en-IN" sz="2400" b="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ar-AE" sz="2400" b="0" i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endParaRPr lang="ar-AE" sz="2400" b="0" dirty="0"/>
              </a:p>
              <a:p>
                <a:pPr>
                  <a:buNone/>
                </a:pPr>
                <a:r>
                  <a:rPr lang="en-IN" sz="2400" dirty="0"/>
                  <a:t>👉 The latest start time is equal to </a:t>
                </a:r>
                <a:r>
                  <a:rPr lang="en-IN" sz="2400" b="1" dirty="0"/>
                  <a:t>Latest Finish − Duration of the activity</a:t>
                </a:r>
                <a:r>
                  <a:rPr lang="en-IN" sz="2400" dirty="0"/>
                  <a:t>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850BB61-095A-A38D-5A2C-1C03F6C28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816" y="911741"/>
                <a:ext cx="3397500" cy="2367828"/>
              </a:xfrm>
              <a:prstGeom prst="rect">
                <a:avLst/>
              </a:prstGeom>
              <a:blipFill>
                <a:blip r:embed="rId5"/>
                <a:stretch>
                  <a:fillRect l="-2873" t="-2062" r="-2154" b="-48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AF186B-6ABA-0223-7CED-502474C4CEC4}"/>
                  </a:ext>
                </a:extLst>
              </p:cNvPr>
              <p:cNvSpPr txBox="1"/>
              <p:nvPr/>
            </p:nvSpPr>
            <p:spPr>
              <a:xfrm>
                <a:off x="5385216" y="3172348"/>
                <a:ext cx="3829988" cy="19951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Note (Backward Pass Formula for Events)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ar-AE" sz="2400" i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sz="2400" i="0">
                        <a:latin typeface="Cambria Math" panose="02040503050406030204" pitchFamily="18" charset="0"/>
                      </a:rPr>
                      <m:t>min</m:t>
                    </m:r>
                    <m:r>
                      <a:rPr lang="en-IN" sz="2400" i="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ar-AE" sz="2400" i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ar-AE" sz="2400" i="1">
                                <a:latin typeface="Cambria Math" panose="02040503050406030204" pitchFamily="18" charset="0"/>
                              </a:rPr>
                              <m:t>𝑖𝑗</m:t>
                            </m:r>
                          </m:sub>
                        </m:sSub>
                      </m:e>
                    </m:d>
                  </m:oMath>
                </a14:m>
                <a:r>
                  <a:rPr lang="ar-AE" sz="2400" dirty="0"/>
                  <a:t>(</a:t>
                </a:r>
                <a:r>
                  <a:rPr lang="en-IN" sz="2400" dirty="0"/>
                  <a:t>Take minimum value if more than one activity leaves the event.</a:t>
                </a: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0AF186B-6ABA-0223-7CED-502474C4CE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216" y="3172348"/>
                <a:ext cx="3829988" cy="1995162"/>
              </a:xfrm>
              <a:prstGeom prst="rect">
                <a:avLst/>
              </a:prstGeom>
              <a:blipFill>
                <a:blip r:embed="rId6"/>
                <a:stretch>
                  <a:fillRect l="-2385" t="-2439" r="-1431" b="-579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CFAA381-1258-CED6-0991-7267B87B7BF3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10/14</a:t>
            </a:r>
            <a:endParaRPr lang="en-US" sz="1400" b="1" dirty="0"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541A30-7DCC-D227-94BE-954467D5B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FD7A5A0-6552-25A1-A747-C9EE37491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389" y="27463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442EA0-EFFC-B213-7BD0-230B0C64F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dirty="0"/>
          </a:p>
          <a:p>
            <a:endParaRPr lang="en-I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C84E930-FD30-2FF9-7DB1-48292074FF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959807"/>
              </p:ext>
            </p:extLst>
          </p:nvPr>
        </p:nvGraphicFramePr>
        <p:xfrm>
          <a:off x="149902" y="1264330"/>
          <a:ext cx="8166477" cy="4518360"/>
        </p:xfrm>
        <a:graphic>
          <a:graphicData uri="http://schemas.openxmlformats.org/drawingml/2006/table">
            <a:tbl>
              <a:tblPr/>
              <a:tblGrid>
                <a:gridCol w="2722159">
                  <a:extLst>
                    <a:ext uri="{9D8B030D-6E8A-4147-A177-3AD203B41FA5}">
                      <a16:colId xmlns:a16="http://schemas.microsoft.com/office/drawing/2014/main" val="3127531913"/>
                    </a:ext>
                  </a:extLst>
                </a:gridCol>
                <a:gridCol w="2722159">
                  <a:extLst>
                    <a:ext uri="{9D8B030D-6E8A-4147-A177-3AD203B41FA5}">
                      <a16:colId xmlns:a16="http://schemas.microsoft.com/office/drawing/2014/main" val="3478002417"/>
                    </a:ext>
                  </a:extLst>
                </a:gridCol>
                <a:gridCol w="2722159">
                  <a:extLst>
                    <a:ext uri="{9D8B030D-6E8A-4147-A177-3AD203B41FA5}">
                      <a16:colId xmlns:a16="http://schemas.microsoft.com/office/drawing/2014/main" val="911351031"/>
                    </a:ext>
                  </a:extLst>
                </a:gridCol>
              </a:tblGrid>
              <a:tr h="3017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Basis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PERT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CPM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9864827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Full Form</a:t>
                      </a:r>
                      <a:endParaRPr lang="en-IN" sz="1600" dirty="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Program Evaluation and Review Technique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Critical Path Method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938410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Nature of Time</a:t>
                      </a:r>
                      <a:endParaRPr lang="en-IN" sz="1600" dirty="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dirty="0"/>
                        <a:t>Probabilistic (Uncertain time estimates)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Deterministic (Fixed time estimates)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891910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Number of Time Estimates</a:t>
                      </a:r>
                      <a:endParaRPr lang="en-IN" sz="1600" dirty="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Three (Optimistic, Most Likely, Pessimistic)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One time estimate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615441"/>
                  </a:ext>
                </a:extLst>
              </a:tr>
              <a:tr h="3352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/>
                        <a:t>Focus</a:t>
                      </a:r>
                      <a:endParaRPr lang="en-IN" sz="160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Time-oriented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Time and Cost-oriented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6759522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/>
                        <a:t>Type of Projects</a:t>
                      </a:r>
                      <a:endParaRPr lang="en-IN" sz="160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Research &amp; Development, Non-repetitive projects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dirty="0"/>
                        <a:t>Construction, Production, Repetitive projects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0793082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/>
                        <a:t>Cost Consideration</a:t>
                      </a:r>
                      <a:endParaRPr lang="en-IN" sz="160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Cost not directly considered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Cost optimization (Crashing) possible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585578"/>
                  </a:ext>
                </a:extLst>
              </a:tr>
              <a:tr h="5866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/>
                        <a:t>Suitable For</a:t>
                      </a:r>
                      <a:endParaRPr lang="en-IN" sz="160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Projects with high uncertainty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Projects with well-defined activities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606379"/>
                  </a:ext>
                </a:extLst>
              </a:tr>
              <a:tr h="3352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b="1" dirty="0"/>
                        <a:t>Slack/Float Analysis</a:t>
                      </a:r>
                      <a:endParaRPr lang="en-IN" sz="1600" dirty="0"/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/>
                        <a:t>Less emphasis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600" dirty="0"/>
                        <a:t>Detailed float analysis</a:t>
                      </a:r>
                    </a:p>
                  </a:txBody>
                  <a:tcPr marL="83814" marR="83814" marT="41907" marB="41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576219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BBC725E-5E1E-5B4E-50C2-099488CA5DCC}"/>
              </a:ext>
            </a:extLst>
          </p:cNvPr>
          <p:cNvSpPr txBox="1"/>
          <p:nvPr/>
        </p:nvSpPr>
        <p:spPr>
          <a:xfrm>
            <a:off x="52465" y="651412"/>
            <a:ext cx="73879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dirty="0"/>
              <a:t>Section B : Question Bank Problem No 4 : </a:t>
            </a:r>
            <a:r>
              <a:rPr lang="en-US" dirty="0"/>
              <a:t>Write about the basic differences between PERT and CPM.</a:t>
            </a:r>
            <a:r>
              <a:rPr lang="en-IN" sz="1800" b="1" dirty="0"/>
              <a:t>     Solution :  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2EA06A-254B-1665-98DE-D98EED3E1068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11/14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4461"/>
            <a:ext cx="8229600" cy="864614"/>
          </a:xfrm>
        </p:spPr>
        <p:txBody>
          <a:bodyPr>
            <a:normAutofit fontScale="90000"/>
          </a:bodyPr>
          <a:lstStyle/>
          <a:p>
            <a:br>
              <a:rPr lang="en-IN" sz="3600" b="1" dirty="0"/>
            </a:br>
            <a:br>
              <a:rPr lang="en-IN" b="1" dirty="0"/>
            </a:b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B60E7AB-9814-651A-04C7-A489233D69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2775" y="0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6518162-27EE-BFA9-588A-3AEE6715C375}"/>
              </a:ext>
            </a:extLst>
          </p:cNvPr>
          <p:cNvSpPr txBox="1"/>
          <p:nvPr/>
        </p:nvSpPr>
        <p:spPr>
          <a:xfrm>
            <a:off x="52466" y="1020763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1" dirty="0"/>
              <a:t>Section B : Question Bank Problem No 5 :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Write about the floats and its types. </a:t>
            </a:r>
          </a:p>
          <a:p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Solution :  </a:t>
            </a:r>
            <a:endParaRPr lang="en-IN" sz="20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FB8C16-C246-623A-ADE5-4A955E71709D}"/>
              </a:ext>
            </a:extLst>
          </p:cNvPr>
          <p:cNvSpPr txBox="1"/>
          <p:nvPr/>
        </p:nvSpPr>
        <p:spPr>
          <a:xfrm>
            <a:off x="254834" y="1833063"/>
            <a:ext cx="84319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400" b="1" dirty="0"/>
              <a:t>Floats in CPM / PERT</a:t>
            </a:r>
          </a:p>
          <a:p>
            <a:pPr algn="just">
              <a:buNone/>
            </a:pPr>
            <a:r>
              <a:rPr lang="en-US" sz="2400" b="1" dirty="0"/>
              <a:t>Definition of Float</a:t>
            </a:r>
          </a:p>
          <a:p>
            <a:pPr algn="just">
              <a:buNone/>
            </a:pPr>
            <a:r>
              <a:rPr lang="en-US" sz="2400" b="1" dirty="0"/>
              <a:t>Float (or Slack)</a:t>
            </a:r>
            <a:r>
              <a:rPr lang="en-US" sz="2400" dirty="0"/>
              <a:t> is the amount of time by which an activity can be delayed </a:t>
            </a:r>
            <a:r>
              <a:rPr lang="en-US" sz="2400" b="1" dirty="0"/>
              <a:t>without affecting the project completion time</a:t>
            </a:r>
            <a:r>
              <a:rPr lang="en-US" sz="2400" dirty="0"/>
              <a:t> or the schedule of other activities. </a:t>
            </a:r>
          </a:p>
          <a:p>
            <a:pPr algn="just">
              <a:buNone/>
            </a:pPr>
            <a:r>
              <a:rPr lang="en-US" sz="2400" dirty="0"/>
              <a:t>Activities on the </a:t>
            </a:r>
            <a:r>
              <a:rPr lang="en-US" sz="2400" b="1" dirty="0"/>
              <a:t>critical path</a:t>
            </a:r>
            <a:r>
              <a:rPr lang="en-US" sz="2400" dirty="0"/>
              <a:t> have </a:t>
            </a:r>
            <a:r>
              <a:rPr lang="en-US" sz="2400" b="1" dirty="0"/>
              <a:t>zero float</a:t>
            </a:r>
            <a:r>
              <a:rPr lang="en-US" sz="2400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053E4F0-C9BD-0A6D-E8F2-326ACF5DAEAF}"/>
                  </a:ext>
                </a:extLst>
              </p:cNvPr>
              <p:cNvSpPr txBox="1"/>
              <p:nvPr/>
            </p:nvSpPr>
            <p:spPr>
              <a:xfrm>
                <a:off x="254834" y="4031673"/>
                <a:ext cx="6385810" cy="16559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000" b="1" dirty="0"/>
                  <a:t>Types of Floats</a:t>
                </a:r>
              </a:p>
              <a:p>
                <a:pPr>
                  <a:buNone/>
                </a:pPr>
                <a:r>
                  <a:rPr lang="en-IN" sz="2000" b="1" dirty="0"/>
                  <a:t>1. Total Float (TF)</a:t>
                </a:r>
              </a:p>
              <a:p>
                <a:pPr>
                  <a:buNone/>
                </a:pPr>
                <a:r>
                  <a:rPr lang="en-IN" sz="2000" dirty="0"/>
                  <a:t>The total time by which an activity can be delayed without delaying the overall project completion time.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000" b="0"/>
                      <m:t>𝐓𝐅</m:t>
                    </m:r>
                    <m:r>
                      <a:rPr lang="en-IN" sz="2000" b="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000" b="0" i="1">
                        <a:latin typeface="Cambria Math" panose="02040503050406030204" pitchFamily="18" charset="0"/>
                      </a:rPr>
                      <m:t>𝐿𝑆</m:t>
                    </m:r>
                    <m:r>
                      <a:rPr lang="en-IN" sz="2000" b="0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sz="2000" b="0" i="1">
                        <a:latin typeface="Cambria Math" panose="02040503050406030204" pitchFamily="18" charset="0"/>
                      </a:rPr>
                      <m:t>𝐸𝑆</m:t>
                    </m:r>
                  </m:oMath>
                </a14:m>
                <a:r>
                  <a:rPr lang="en-IN" sz="2000" b="0" dirty="0"/>
                  <a:t>  </a:t>
                </a:r>
                <a:r>
                  <a:rPr lang="en-IN" sz="2000" dirty="0"/>
                  <a:t>or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000" b="0"/>
                      <m:t>𝐓𝐅</m:t>
                    </m:r>
                    <m:r>
                      <a:rPr lang="en-IN" sz="2000" b="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000" b="0" i="1">
                        <a:latin typeface="Cambria Math" panose="02040503050406030204" pitchFamily="18" charset="0"/>
                      </a:rPr>
                      <m:t>𝐿𝐹</m:t>
                    </m:r>
                    <m:r>
                      <a:rPr lang="en-IN" sz="2000" b="0" i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 sz="2000" b="0" i="1">
                        <a:latin typeface="Cambria Math" panose="02040503050406030204" pitchFamily="18" charset="0"/>
                      </a:rPr>
                      <m:t>𝐸𝐹</m:t>
                    </m:r>
                  </m:oMath>
                </a14:m>
                <a:r>
                  <a:rPr lang="en-IN" sz="2000" b="0" dirty="0"/>
                  <a:t> </a:t>
                </a:r>
                <a:r>
                  <a:rPr lang="en-IN" sz="2000" dirty="0"/>
                  <a:t>or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000" b="0"/>
                      <m:t>𝐓𝐅</m:t>
                    </m:r>
                    <m:r>
                      <a:rPr lang="en-IN" sz="2000" b="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sz="20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ar-AE" sz="2000" b="0" i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ar-AE" sz="20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ar-AE" sz="2000" b="0" i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ar-AE" sz="20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000" b="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endParaRPr lang="ar-AE" sz="2000" b="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053E4F0-C9BD-0A6D-E8F2-326ACF5DAE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4" y="4031673"/>
                <a:ext cx="6385810" cy="1655903"/>
              </a:xfrm>
              <a:prstGeom prst="rect">
                <a:avLst/>
              </a:prstGeom>
              <a:blipFill>
                <a:blip r:embed="rId3"/>
                <a:stretch>
                  <a:fillRect l="-1051" t="-1838" b="-441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D4361B2B-AC3A-51F7-4E26-C980BB7A3B1E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12/14</a:t>
            </a:r>
            <a:endParaRPr lang="en-US" sz="1400" b="1" dirty="0"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306709A-7AE0-B8A0-8F53-DAAB49F35A95}"/>
              </a:ext>
            </a:extLst>
          </p:cNvPr>
          <p:cNvSpPr txBox="1">
            <a:spLocks/>
          </p:cNvSpPr>
          <p:nvPr/>
        </p:nvSpPr>
        <p:spPr>
          <a:xfrm>
            <a:off x="0" y="1143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ED1CB729-2A13-300A-7D79-4F2A371D7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20652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89EAC2-C9E3-2A4F-F1A9-FB6E490E00E2}"/>
                  </a:ext>
                </a:extLst>
              </p:cNvPr>
              <p:cNvSpPr txBox="1"/>
              <p:nvPr/>
            </p:nvSpPr>
            <p:spPr>
              <a:xfrm>
                <a:off x="254833" y="2316601"/>
                <a:ext cx="7315199" cy="19687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3. Independent Float (IF)</a:t>
                </a:r>
              </a:p>
              <a:p>
                <a:pPr>
                  <a:buNone/>
                </a:pPr>
                <a:r>
                  <a:rPr lang="en-IN" sz="2400" dirty="0"/>
                  <a:t>The time by which an activity can be delayed without affecting the preceding and succeeding activities.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IN" sz="2400" b="0"/>
                        <m:t>𝐈𝐅</m:t>
                      </m:r>
                      <m:r>
                        <a:rPr lang="en-IN" sz="2400" b="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ar-AE" sz="2400" b="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ar-AE" sz="2400" b="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ar-AE" sz="2400" b="0" dirty="0"/>
              </a:p>
              <a:p>
                <a:pPr>
                  <a:buNone/>
                </a:pPr>
                <a:r>
                  <a:rPr lang="en-IN" sz="2400" dirty="0"/>
                  <a:t>If </a:t>
                </a:r>
                <a:r>
                  <a:rPr lang="en-IN" sz="2400" dirty="0" err="1"/>
                  <a:t>IF</a:t>
                </a:r>
                <a:r>
                  <a:rPr lang="en-IN" sz="2400" dirty="0"/>
                  <a:t> is negative, it is taken as </a:t>
                </a:r>
                <a:r>
                  <a:rPr lang="en-IN" sz="2400" b="1" dirty="0"/>
                  <a:t>zero</a:t>
                </a:r>
                <a:r>
                  <a:rPr lang="en-IN" sz="2400" dirty="0"/>
                  <a:t>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E89EAC2-C9E3-2A4F-F1A9-FB6E490E00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3" y="2316601"/>
                <a:ext cx="7315199" cy="1968744"/>
              </a:xfrm>
              <a:prstGeom prst="rect">
                <a:avLst/>
              </a:prstGeom>
              <a:blipFill>
                <a:blip r:embed="rId3"/>
                <a:stretch>
                  <a:fillRect l="-1333" t="-2477" b="-619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0594FB7-58E0-FDA8-668E-9D88A70DC920}"/>
                  </a:ext>
                </a:extLst>
              </p:cNvPr>
              <p:cNvSpPr txBox="1"/>
              <p:nvPr/>
            </p:nvSpPr>
            <p:spPr>
              <a:xfrm>
                <a:off x="254833" y="4286071"/>
                <a:ext cx="5846163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4. Interfering Float (</a:t>
                </a:r>
                <a:r>
                  <a:rPr lang="en-IN" sz="2400" b="1" dirty="0" err="1"/>
                  <a:t>IntF</a:t>
                </a:r>
                <a:r>
                  <a:rPr lang="en-IN" sz="2400" b="1" dirty="0"/>
                  <a:t>)</a:t>
                </a:r>
              </a:p>
              <a:p>
                <a:pPr>
                  <a:buNone/>
                </a:pPr>
                <a:r>
                  <a:rPr lang="en-IN" sz="2400" dirty="0"/>
                  <a:t>The portion of total float which affects the float of succeeding activities.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IN" sz="2400" b="0"/>
                        <m:t>𝐈𝐧𝐭𝐞𝐫𝐟𝐞𝐫𝐢𝐧𝐠</m:t>
                      </m:r>
                      <m:r>
                        <m:rPr>
                          <m:nor/>
                        </m:rPr>
                        <a:rPr lang="en-IN" sz="2400" b="0" i="1"/>
                        <m:t> </m:t>
                      </m:r>
                      <m:r>
                        <m:rPr>
                          <m:nor/>
                        </m:rPr>
                        <a:rPr lang="en-IN" sz="2400" b="0" i="1"/>
                        <m:t>𝐅𝐥𝐨𝐚𝐭</m:t>
                      </m:r>
                      <m:r>
                        <a:rPr lang="en-IN" sz="2400" b="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sz="2400" b="0" i="1">
                          <a:latin typeface="Cambria Math" panose="02040503050406030204" pitchFamily="18" charset="0"/>
                        </a:rPr>
                        <m:t>𝑇𝐹</m:t>
                      </m:r>
                      <m:r>
                        <a:rPr lang="en-IN" sz="2400" b="0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N" sz="2400" b="0" i="1">
                          <a:latin typeface="Cambria Math" panose="02040503050406030204" pitchFamily="18" charset="0"/>
                        </a:rPr>
                        <m:t>𝐹𝐹</m:t>
                      </m:r>
                    </m:oMath>
                  </m:oMathPara>
                </a14:m>
                <a:endParaRPr lang="en-IN" sz="2400" b="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0594FB7-58E0-FDA8-668E-9D88A70DC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3" y="4286071"/>
                <a:ext cx="5846163" cy="1569660"/>
              </a:xfrm>
              <a:prstGeom prst="rect">
                <a:avLst/>
              </a:prstGeom>
              <a:blipFill>
                <a:blip r:embed="rId4"/>
                <a:stretch>
                  <a:fillRect l="-1668" t="-3101" b="-23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BBE3F7A-D258-F61A-1271-614F91BAD498}"/>
                  </a:ext>
                </a:extLst>
              </p:cNvPr>
              <p:cNvSpPr txBox="1"/>
              <p:nvPr/>
            </p:nvSpPr>
            <p:spPr>
              <a:xfrm>
                <a:off x="254834" y="839038"/>
                <a:ext cx="8154648" cy="15994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2. Free Float (FF)</a:t>
                </a:r>
              </a:p>
              <a:p>
                <a:pPr>
                  <a:buNone/>
                </a:pPr>
                <a:r>
                  <a:rPr lang="en-IN" sz="2400" dirty="0"/>
                  <a:t>The amount of time an activity can be delayed </a:t>
                </a:r>
                <a:r>
                  <a:rPr lang="en-IN" sz="2400" b="1" dirty="0"/>
                  <a:t>without delaying the earliest start of the succeeding activity</a:t>
                </a:r>
                <a:r>
                  <a:rPr lang="en-IN" sz="2400" dirty="0"/>
                  <a:t>.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IN" sz="2400" b="0"/>
                        <m:t>𝐅𝐅</m:t>
                      </m:r>
                      <m:r>
                        <a:rPr lang="en-IN" sz="2400" b="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ar-AE" sz="2400" b="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ar-AE" sz="2400" b="0" i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ar-AE" sz="24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ar-AE" sz="2400" b="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ar-AE" sz="2400" b="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BBE3F7A-D258-F61A-1271-614F91BAD4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4" y="839038"/>
                <a:ext cx="8154648" cy="1599412"/>
              </a:xfrm>
              <a:prstGeom prst="rect">
                <a:avLst/>
              </a:prstGeom>
              <a:blipFill>
                <a:blip r:embed="rId5"/>
                <a:stretch>
                  <a:fillRect l="-1196" t="-3053" r="-1271" b="-267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34DF599-BDA7-E921-EE00-143041FC950A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13/14</a:t>
            </a:r>
            <a:endParaRPr lang="en-US" sz="1400" b="1" dirty="0"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6DE93B-48BA-AB92-ABC9-E884C7D69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8436"/>
            <a:ext cx="8229600" cy="5177728"/>
          </a:xfrm>
        </p:spPr>
        <p:txBody>
          <a:bodyPr/>
          <a:lstStyle/>
          <a:p>
            <a:pPr marL="0" indent="0" algn="ctr">
              <a:buNone/>
            </a:pP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0A0E2CE-4C67-9FFE-6C52-7600328841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717" y="92589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C381D59-9CBB-6F1F-3BB2-84875647B72B}"/>
              </a:ext>
            </a:extLst>
          </p:cNvPr>
          <p:cNvSpPr/>
          <p:nvPr/>
        </p:nvSpPr>
        <p:spPr>
          <a:xfrm>
            <a:off x="1633928" y="1666958"/>
            <a:ext cx="5981075" cy="42426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Thank You </a:t>
            </a:r>
            <a:endParaRPr lang="en-IN" sz="6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421717-B39B-1A15-5CE2-405327232818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14/14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BC6D31-BF63-2DC5-4EF3-E7FC6CA97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589" y="92076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2F981A-335F-71F0-EC55-63BB1D84363A}"/>
              </a:ext>
            </a:extLst>
          </p:cNvPr>
          <p:cNvSpPr txBox="1"/>
          <p:nvPr/>
        </p:nvSpPr>
        <p:spPr>
          <a:xfrm>
            <a:off x="0" y="841565"/>
            <a:ext cx="82858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/>
              <a:t>Section A : Question Bank Problem No 9.  Define critical path with example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CB2F75-8802-0C55-B14B-2E08C401556E}"/>
              </a:ext>
            </a:extLst>
          </p:cNvPr>
          <p:cNvSpPr txBox="1"/>
          <p:nvPr/>
        </p:nvSpPr>
        <p:spPr>
          <a:xfrm>
            <a:off x="415977" y="1490008"/>
            <a:ext cx="84169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400" b="1" dirty="0"/>
              <a:t>Solution :  Critical Path – Definition</a:t>
            </a:r>
          </a:p>
          <a:p>
            <a:pPr algn="just">
              <a:buNone/>
            </a:pPr>
            <a:r>
              <a:rPr lang="en-US" sz="2400" dirty="0"/>
              <a:t>The </a:t>
            </a:r>
            <a:r>
              <a:rPr lang="en-US" sz="2400" b="1" dirty="0"/>
              <a:t>Critical Path</a:t>
            </a:r>
            <a:r>
              <a:rPr lang="en-US" sz="2400" dirty="0"/>
              <a:t> is the </a:t>
            </a:r>
            <a:r>
              <a:rPr lang="en-US" sz="2400" b="1" dirty="0"/>
              <a:t>longest path</a:t>
            </a:r>
            <a:r>
              <a:rPr lang="en-US" sz="2400" dirty="0"/>
              <a:t> in a project network diagram from the start node to the finish node.</a:t>
            </a:r>
            <a:br>
              <a:rPr lang="en-US" sz="2400" dirty="0"/>
            </a:br>
            <a:r>
              <a:rPr lang="en-US" sz="2400" dirty="0"/>
              <a:t>It represents the </a:t>
            </a:r>
            <a:r>
              <a:rPr lang="en-US" sz="2400" b="1" dirty="0"/>
              <a:t>minimum time required to complete the entire project</a:t>
            </a:r>
            <a:r>
              <a:rPr lang="en-US" sz="2400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60E440-B3ED-CA93-42D8-7595D782248B}"/>
              </a:ext>
            </a:extLst>
          </p:cNvPr>
          <p:cNvSpPr txBox="1"/>
          <p:nvPr/>
        </p:nvSpPr>
        <p:spPr>
          <a:xfrm>
            <a:off x="389744" y="3453462"/>
            <a:ext cx="831204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400" dirty="0"/>
              <a:t>Activities on the critical path have </a:t>
            </a:r>
            <a:r>
              <a:rPr lang="en-US" sz="2400" b="1" dirty="0"/>
              <a:t>zero float (or slack)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 Any delay in these activities will </a:t>
            </a:r>
            <a:r>
              <a:rPr lang="en-US" sz="2400" b="1" dirty="0"/>
              <a:t>delay the whole project</a:t>
            </a:r>
            <a:r>
              <a:rPr lang="en-US" sz="2400" dirty="0"/>
              <a:t>.</a:t>
            </a:r>
          </a:p>
          <a:p>
            <a:pPr algn="just">
              <a:buNone/>
            </a:pPr>
            <a:r>
              <a:rPr lang="en-US" sz="2400" dirty="0"/>
              <a:t>This concept is used in </a:t>
            </a:r>
            <a:r>
              <a:rPr lang="en-US" sz="2400" b="1" dirty="0"/>
              <a:t>Project Management</a:t>
            </a:r>
            <a:r>
              <a:rPr lang="en-US" sz="2400" dirty="0"/>
              <a:t> under the </a:t>
            </a:r>
            <a:r>
              <a:rPr lang="en-US" sz="2400" b="1" dirty="0"/>
              <a:t>Critical Path Method (CPM)</a:t>
            </a:r>
            <a:r>
              <a:rPr lang="en-US" sz="2400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7F441-7784-8FF1-F643-3F8BC7A26B95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2/14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471AEF1D-F9BB-D50B-3C84-FE7C41D29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CD9FA49-7376-EAF8-D6F3-090C3B3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941DD5-45A7-EA2A-AC7B-CCB1AC1F55D4}"/>
              </a:ext>
            </a:extLst>
          </p:cNvPr>
          <p:cNvSpPr txBox="1"/>
          <p:nvPr/>
        </p:nvSpPr>
        <p:spPr>
          <a:xfrm>
            <a:off x="509666" y="947306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Example</a:t>
            </a:r>
          </a:p>
          <a:p>
            <a:pPr>
              <a:buNone/>
            </a:pPr>
            <a:r>
              <a:rPr lang="en-US" sz="2400" dirty="0"/>
              <a:t>Consider a simple project with the following activities: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64C6712-AAD7-2C1D-3F9E-50B7AE06D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432691"/>
              </p:ext>
            </p:extLst>
          </p:nvPr>
        </p:nvGraphicFramePr>
        <p:xfrm>
          <a:off x="517160" y="1967166"/>
          <a:ext cx="8229600" cy="27432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46288377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32036234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073063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Activity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Predecessor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Duration (Days)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98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—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96294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529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2974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33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/>
                        <a:t>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2400" dirty="0"/>
                        <a:t>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00316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9343CCA-38C7-059A-EF68-92FAB72FCC08}"/>
              </a:ext>
            </a:extLst>
          </p:cNvPr>
          <p:cNvSpPr txBox="1"/>
          <p:nvPr/>
        </p:nvSpPr>
        <p:spPr>
          <a:xfrm>
            <a:off x="517160" y="4649795"/>
            <a:ext cx="81096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Step 1: Identify Possible Paths</a:t>
            </a:r>
          </a:p>
          <a:p>
            <a:pPr>
              <a:buNone/>
            </a:pPr>
            <a:r>
              <a:rPr lang="en-US" sz="2400" dirty="0"/>
              <a:t>There are two paths from Start to Finish: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Path 1:</a:t>
            </a:r>
            <a:r>
              <a:rPr lang="en-US" sz="2400" dirty="0"/>
              <a:t> A → B → D ;  Duration = 3 + 4 + 5 = </a:t>
            </a:r>
            <a:r>
              <a:rPr lang="en-US" sz="2400" b="1" dirty="0"/>
              <a:t>12 days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Path 2:</a:t>
            </a:r>
            <a:r>
              <a:rPr lang="en-US" sz="2400" dirty="0"/>
              <a:t> A → C → E ; Duration = 3 + 2 + 6 = </a:t>
            </a:r>
            <a:r>
              <a:rPr lang="en-US" sz="2400" b="1" dirty="0"/>
              <a:t>11 days</a:t>
            </a:r>
            <a:endParaRPr 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22C9A2-05A7-BF0F-02A3-195AD6F77432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3/14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697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6EB3C59-704C-DB24-90B3-FB3648028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EF5607-D88C-A36B-DC34-2B676C7C387A}"/>
              </a:ext>
            </a:extLst>
          </p:cNvPr>
          <p:cNvSpPr txBox="1"/>
          <p:nvPr/>
        </p:nvSpPr>
        <p:spPr>
          <a:xfrm>
            <a:off x="367260" y="1082704"/>
            <a:ext cx="801224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Step 2: Determine the Longest Path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Path 1 = 12 days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Path 2 = 11 days . Since </a:t>
            </a:r>
            <a:r>
              <a:rPr lang="en-US" sz="2400" b="1" dirty="0"/>
              <a:t>12 days is longer</a:t>
            </a:r>
            <a:r>
              <a:rPr lang="en-US" sz="2400" dirty="0"/>
              <a:t>,</a:t>
            </a:r>
          </a:p>
          <a:p>
            <a:pPr>
              <a:buNone/>
            </a:pPr>
            <a:r>
              <a:rPr lang="en-US" sz="2400" b="1" dirty="0"/>
              <a:t>Critical Path = A → B → D ; Project Duration = 12 days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95FC25-44B4-969E-3B68-9199D0A7C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9F8CC8-0B6D-EBB5-5863-73FC68685CEE}"/>
              </a:ext>
            </a:extLst>
          </p:cNvPr>
          <p:cNvSpPr txBox="1"/>
          <p:nvPr/>
        </p:nvSpPr>
        <p:spPr>
          <a:xfrm>
            <a:off x="367260" y="2581578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Important Points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Critical Path determines </a:t>
            </a:r>
            <a:r>
              <a:rPr lang="en-US" sz="2400" b="1" dirty="0"/>
              <a:t>minimum completion time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Activities on it have </a:t>
            </a:r>
            <a:r>
              <a:rPr lang="en-US" sz="2400" b="1" dirty="0"/>
              <a:t>Zero Slack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Delay in any critical activity → </a:t>
            </a:r>
            <a:r>
              <a:rPr lang="en-US" sz="2400" b="1" dirty="0"/>
              <a:t>Project delay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Non-critical activities have </a:t>
            </a:r>
            <a:r>
              <a:rPr lang="en-US" sz="2400" b="1" dirty="0"/>
              <a:t>positive float</a:t>
            </a:r>
            <a:endParaRPr 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BDDF2C-BB38-64E4-4125-0D4A15CF1BE9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4/14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06435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81464-BAD8-DFBB-040C-A43244A4A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E90A0C53-104F-E768-617E-DD170D913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49" y="22174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09DC20B-4520-BC0C-89E5-CC6CCCBA7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4C1EAC-CDF7-D55E-E817-E6BE9074F31C}"/>
              </a:ext>
            </a:extLst>
          </p:cNvPr>
          <p:cNvSpPr txBox="1"/>
          <p:nvPr/>
        </p:nvSpPr>
        <p:spPr>
          <a:xfrm>
            <a:off x="279191" y="2192732"/>
            <a:ext cx="834952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400" dirty="0"/>
              <a:t>An </a:t>
            </a:r>
            <a:r>
              <a:rPr lang="en-US" sz="2400" b="1" dirty="0"/>
              <a:t>Event</a:t>
            </a:r>
            <a:r>
              <a:rPr lang="en-US" sz="2400" dirty="0"/>
              <a:t> is a point in time that represents the </a:t>
            </a:r>
            <a:r>
              <a:rPr lang="en-US" sz="2400" b="1" dirty="0"/>
              <a:t>start or completion of one or more activities</a:t>
            </a:r>
            <a:r>
              <a:rPr lang="en-US" sz="2400" dirty="0"/>
              <a:t> in a project network.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/>
              <a:t>It does </a:t>
            </a:r>
            <a:r>
              <a:rPr lang="en-US" sz="2400" b="1" dirty="0"/>
              <a:t>not consume time</a:t>
            </a: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/>
              <a:t>It does </a:t>
            </a:r>
            <a:r>
              <a:rPr lang="en-US" sz="2400" b="1" dirty="0"/>
              <a:t>not require resources</a:t>
            </a:r>
            <a:endParaRPr lang="en-US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/>
              <a:t>It is represented by a </a:t>
            </a:r>
            <a:r>
              <a:rPr lang="en-US" sz="2400" b="1" dirty="0"/>
              <a:t>circle (node)</a:t>
            </a:r>
            <a:r>
              <a:rPr lang="en-US" sz="2400" dirty="0"/>
              <a:t> in a network diagram</a:t>
            </a:r>
          </a:p>
          <a:p>
            <a:pPr algn="just">
              <a:buNone/>
            </a:pPr>
            <a:r>
              <a:rPr lang="en-US" sz="2400" dirty="0"/>
              <a:t>👉 An event simply indicates that something has </a:t>
            </a:r>
            <a:r>
              <a:rPr lang="en-US" sz="2400" b="1" dirty="0"/>
              <a:t>happened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b="1" dirty="0"/>
              <a:t>Example:</a:t>
            </a:r>
            <a:br>
              <a:rPr lang="en-US" sz="2400" dirty="0"/>
            </a:br>
            <a:r>
              <a:rPr lang="en-US" sz="2400" dirty="0"/>
              <a:t>If activity “Foundation Work” is completed, that completion point is an </a:t>
            </a:r>
            <a:r>
              <a:rPr lang="en-US" sz="2400" b="1" dirty="0"/>
              <a:t>event</a:t>
            </a:r>
            <a:r>
              <a:rPr lang="en-US" sz="2400" dirty="0"/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26BA58-F541-A5A6-69A5-D76340B0DA71}"/>
              </a:ext>
            </a:extLst>
          </p:cNvPr>
          <p:cNvSpPr txBox="1"/>
          <p:nvPr/>
        </p:nvSpPr>
        <p:spPr>
          <a:xfrm>
            <a:off x="279191" y="992403"/>
            <a:ext cx="828581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/>
              <a:t>Section A : Question Bank Problem No 10. Define Event and Activity   </a:t>
            </a:r>
          </a:p>
          <a:p>
            <a:r>
              <a:rPr lang="en-US" sz="2400" b="1" dirty="0"/>
              <a:t>Solution : 1. Event</a:t>
            </a:r>
          </a:p>
          <a:p>
            <a:endParaRPr lang="en-IN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BAF081-D733-E5AB-1E77-91FFE97F625B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5/14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073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852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IN" b="1" dirty="0"/>
            </a:b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4DBC1CE-3672-3059-8450-F7F1D7139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85" y="66911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3DF37CC-FD95-3CAC-E377-811BF3345FA0}"/>
              </a:ext>
            </a:extLst>
          </p:cNvPr>
          <p:cNvSpPr txBox="1"/>
          <p:nvPr/>
        </p:nvSpPr>
        <p:spPr>
          <a:xfrm>
            <a:off x="509666" y="739868"/>
            <a:ext cx="8229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2. Activity</a:t>
            </a:r>
          </a:p>
          <a:p>
            <a:pPr>
              <a:buNone/>
            </a:pPr>
            <a:r>
              <a:rPr lang="en-US" sz="2400" dirty="0"/>
              <a:t>An </a:t>
            </a:r>
            <a:r>
              <a:rPr lang="en-US" sz="2400" b="1" dirty="0"/>
              <a:t>Activity</a:t>
            </a:r>
            <a:r>
              <a:rPr lang="en-US" sz="2400" dirty="0"/>
              <a:t> is a task or work element that must be performed to complete a project.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It </a:t>
            </a:r>
            <a:r>
              <a:rPr lang="en-US" sz="2400" b="1" dirty="0"/>
              <a:t>consumes time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It may require </a:t>
            </a:r>
            <a:r>
              <a:rPr lang="en-US" sz="2400" b="1" dirty="0"/>
              <a:t>resources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It is represented by an </a:t>
            </a:r>
            <a:r>
              <a:rPr lang="en-US" sz="2400" b="1" dirty="0"/>
              <a:t>arrow</a:t>
            </a:r>
            <a:r>
              <a:rPr lang="en-US" sz="2400" dirty="0"/>
              <a:t> in a network diagram (in Activity-on-Arrow method)</a:t>
            </a:r>
          </a:p>
          <a:p>
            <a:pPr>
              <a:buNone/>
            </a:pPr>
            <a:r>
              <a:rPr lang="en-US" sz="2400" dirty="0"/>
              <a:t>An activity connects two events.</a:t>
            </a:r>
          </a:p>
          <a:p>
            <a:pPr>
              <a:buNone/>
            </a:pPr>
            <a:r>
              <a:rPr lang="en-US" sz="2400" b="1" dirty="0"/>
              <a:t>Example:</a:t>
            </a:r>
            <a:br>
              <a:rPr lang="en-US" sz="2400" dirty="0"/>
            </a:br>
            <a:r>
              <a:rPr lang="en-US" sz="2400" dirty="0"/>
              <a:t>“Construction of foundation” taking 5 days is an </a:t>
            </a:r>
            <a:r>
              <a:rPr lang="en-US" sz="2400" b="1" dirty="0"/>
              <a:t>activity</a:t>
            </a:r>
            <a:r>
              <a:rPr lang="en-US" sz="2400" dirty="0"/>
              <a:t>.</a:t>
            </a:r>
          </a:p>
          <a:p>
            <a:pPr>
              <a:buNone/>
            </a:pPr>
            <a:r>
              <a:rPr lang="en-US" sz="2400" b="1" dirty="0"/>
              <a:t>Simple Illustration </a:t>
            </a:r>
          </a:p>
          <a:p>
            <a:pPr>
              <a:buNone/>
            </a:pPr>
            <a:r>
              <a:rPr lang="en-US" sz="2400" dirty="0"/>
              <a:t>Event (1) —— Activity A (5 days) ——&gt; Event (2)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Event (1) = Start of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Activity A = Work being done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Event (2) = Completion of that work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4D5D361-CBFE-98C9-F849-0FF82DF04AA4}"/>
              </a:ext>
            </a:extLst>
          </p:cNvPr>
          <p:cNvSpPr txBox="1">
            <a:spLocks/>
          </p:cNvSpPr>
          <p:nvPr/>
        </p:nvSpPr>
        <p:spPr>
          <a:xfrm>
            <a:off x="0" y="1143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/>
              <a:t>CRICAL PATH METHOD (CPM) AND PROGRAMME EVALUATION REVIEW TECHNIQUES (PERT)</a:t>
            </a:r>
            <a:br>
              <a:rPr lang="en-US" sz="2800"/>
            </a:br>
            <a:endParaRPr 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8EC72F-5BE8-A039-5E07-E39A9553FFBE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6/14</a:t>
            </a:r>
            <a:endParaRPr lang="en-US" sz="1400" b="1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30911-1A5B-ED83-9267-2EC28939B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27831DC6-E458-4CBD-3B3D-8BBAA762E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85" y="66911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93264D4-39B4-02F7-56CF-A3ED20377DD1}"/>
              </a:ext>
            </a:extLst>
          </p:cNvPr>
          <p:cNvSpPr txBox="1"/>
          <p:nvPr/>
        </p:nvSpPr>
        <p:spPr>
          <a:xfrm>
            <a:off x="0" y="883093"/>
            <a:ext cx="85256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400" b="1" dirty="0"/>
              <a:t>Section A : Question Bank Problem No 12 : </a:t>
            </a:r>
            <a:r>
              <a:rPr lang="en-US" sz="2400" b="1" dirty="0"/>
              <a:t>Write the Number of Time Estimates involved in PERT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EE70D1-F519-809D-B928-2CDFF5106386}"/>
              </a:ext>
            </a:extLst>
          </p:cNvPr>
          <p:cNvSpPr txBox="1"/>
          <p:nvPr/>
        </p:nvSpPr>
        <p:spPr>
          <a:xfrm>
            <a:off x="202368" y="2402932"/>
            <a:ext cx="873926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/>
              <a:t>They are: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Optimistic Time (to)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The minimum possible time required to complete an activity (if everything goes well).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Most Likely Time (tm)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The normal or most probable time required under usual working conditions.</a:t>
            </a:r>
          </a:p>
          <a:p>
            <a:pPr>
              <a:buFont typeface="+mj-lt"/>
              <a:buAutoNum type="arabicPeriod"/>
            </a:pPr>
            <a:r>
              <a:rPr lang="en-US" sz="2000" b="1" dirty="0"/>
              <a:t>Pessimistic Time (</a:t>
            </a:r>
            <a:r>
              <a:rPr lang="en-US" sz="2000" b="1" dirty="0" err="1"/>
              <a:t>tp</a:t>
            </a:r>
            <a:r>
              <a:rPr lang="en-US" sz="2000" b="1" dirty="0"/>
              <a:t>)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The maximum possible time required (if unfavorable conditions occur).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E3A1115-3581-50B9-EBC8-8E0EEE4F1A2F}"/>
              </a:ext>
            </a:extLst>
          </p:cNvPr>
          <p:cNvSpPr txBox="1"/>
          <p:nvPr/>
        </p:nvSpPr>
        <p:spPr>
          <a:xfrm>
            <a:off x="211737" y="5287939"/>
            <a:ext cx="852565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Therefore, the number of time estimates involved in PERT is:</a:t>
            </a:r>
          </a:p>
          <a:p>
            <a:pPr>
              <a:buNone/>
            </a:pPr>
            <a:r>
              <a:rPr lang="en-US" sz="2000" b="1" dirty="0"/>
              <a:t>Three (3)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659FE3-52A6-AAB6-62B6-262F39C7EF3A}"/>
              </a:ext>
            </a:extLst>
          </p:cNvPr>
          <p:cNvSpPr txBox="1"/>
          <p:nvPr/>
        </p:nvSpPr>
        <p:spPr>
          <a:xfrm>
            <a:off x="211736" y="1629674"/>
            <a:ext cx="85275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/>
              <a:t>Solution : </a:t>
            </a:r>
            <a:r>
              <a:rPr lang="en-US" sz="2000" dirty="0"/>
              <a:t>In </a:t>
            </a:r>
            <a:r>
              <a:rPr lang="en-US" sz="2000" b="1" dirty="0"/>
              <a:t>PERT (Program Evaluation and Review Technique)</a:t>
            </a:r>
            <a:r>
              <a:rPr lang="en-US" sz="2000" dirty="0"/>
              <a:t>, there are </a:t>
            </a:r>
            <a:r>
              <a:rPr lang="en-US" sz="2000" b="1" dirty="0"/>
              <a:t>three  time estimates</a:t>
            </a:r>
            <a:r>
              <a:rPr lang="en-US" sz="2000" dirty="0"/>
              <a:t> involved for each activity.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6F482-EB4C-9576-C488-BCD6BA996814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7/14</a:t>
            </a:r>
            <a:endParaRPr lang="en-US" sz="1400" b="1" dirty="0"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F5513B-08D7-F0EE-103A-A9537BFA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1361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36442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IN" b="1" dirty="0"/>
            </a:br>
            <a:endParaRPr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6FD91A1-4028-70A9-3132-D500F1641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389" y="274638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BFC6412D-B82A-82A3-8373-EC77F72B2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605" y="1979317"/>
            <a:ext cx="703038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C7E15B-A433-76BC-54B3-0610FFEFBA23}"/>
              </a:ext>
            </a:extLst>
          </p:cNvPr>
          <p:cNvSpPr txBox="1"/>
          <p:nvPr/>
        </p:nvSpPr>
        <p:spPr>
          <a:xfrm>
            <a:off x="254834" y="1028187"/>
            <a:ext cx="8229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400" b="1" dirty="0"/>
              <a:t>Section A : Question Bank Problem No 13 : Write </a:t>
            </a:r>
            <a:r>
              <a:rPr lang="en-US" sz="2400" b="1" dirty="0"/>
              <a:t>Formula for Earliest Start (ES) and Earliest Finish (EF) </a:t>
            </a:r>
          </a:p>
          <a:p>
            <a:pPr>
              <a:buNone/>
            </a:pPr>
            <a:r>
              <a:rPr lang="en-US" sz="2400" b="1" dirty="0"/>
              <a:t>Solution :  </a:t>
            </a:r>
            <a:r>
              <a:rPr lang="en-US" sz="2400" i="1" dirty="0"/>
              <a:t>(In CPM / PERT – Forward Pass Calculation)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E15FBBA-D9B8-1CEC-09A1-1F0293D60963}"/>
                  </a:ext>
                </a:extLst>
              </p:cNvPr>
              <p:cNvSpPr txBox="1"/>
              <p:nvPr/>
            </p:nvSpPr>
            <p:spPr>
              <a:xfrm>
                <a:off x="254834" y="1915744"/>
                <a:ext cx="8431966" cy="16291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endParaRPr lang="en-IN" sz="2400" dirty="0"/>
              </a:p>
              <a:p>
                <a:pPr>
                  <a:buNone/>
                </a:pPr>
                <a:r>
                  <a:rPr lang="en-IN" sz="2400" dirty="0"/>
                  <a:t>Let: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ar-AE" sz="2400" dirty="0"/>
                  <a:t>= </a:t>
                </a:r>
                <a:r>
                  <a:rPr lang="en-IN" sz="2400" dirty="0"/>
                  <a:t>Duration of activity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ar-AE" sz="2400" dirty="0"/>
                  <a:t>= </a:t>
                </a:r>
                <a:r>
                  <a:rPr lang="en-IN" sz="2400" dirty="0"/>
                  <a:t>Earliest occurrence time of event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IN" sz="2400" dirty="0"/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ar-AE" sz="2400" dirty="0"/>
                  <a:t>= </a:t>
                </a:r>
                <a:r>
                  <a:rPr lang="en-IN" sz="2400" dirty="0"/>
                  <a:t>Earliest occurrence time of event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IN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E15FBBA-D9B8-1CEC-09A1-1F0293D609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834" y="1915744"/>
                <a:ext cx="8431966" cy="1629164"/>
              </a:xfrm>
              <a:prstGeom prst="rect">
                <a:avLst/>
              </a:prstGeom>
              <a:blipFill>
                <a:blip r:embed="rId3"/>
                <a:stretch>
                  <a:fillRect l="-1157" b="-59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B5459C-55C2-15E4-A0DB-9C47B58005CC}"/>
                  </a:ext>
                </a:extLst>
              </p:cNvPr>
              <p:cNvSpPr txBox="1"/>
              <p:nvPr/>
            </p:nvSpPr>
            <p:spPr>
              <a:xfrm>
                <a:off x="179883" y="3721544"/>
                <a:ext cx="8889166" cy="18158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800" b="1" dirty="0"/>
                  <a:t>1. Earliest Start (ES)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IN" sz="2800" b="0"/>
                        <m:t>𝐄𝐒</m:t>
                      </m:r>
                      <m:r>
                        <a:rPr lang="en-IN" sz="2800" b="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sz="28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800" b="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ar-AE" sz="2800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ar-AE" sz="2800" b="0" dirty="0"/>
              </a:p>
              <a:p>
                <a:pPr>
                  <a:buNone/>
                </a:pPr>
                <a:r>
                  <a:rPr lang="en-IN" sz="2800" dirty="0"/>
                  <a:t>👉 The earliest start time of an activity is equal to the </a:t>
                </a:r>
                <a:r>
                  <a:rPr lang="en-IN" sz="2800" b="1" dirty="0"/>
                  <a:t>earliest occurrence time of its starting event</a:t>
                </a:r>
                <a:r>
                  <a:rPr lang="en-IN" sz="2800" dirty="0"/>
                  <a:t>.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AB5459C-55C2-15E4-A0DB-9C47B58005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883" y="3721544"/>
                <a:ext cx="8889166" cy="1815882"/>
              </a:xfrm>
              <a:prstGeom prst="rect">
                <a:avLst/>
              </a:prstGeom>
              <a:blipFill>
                <a:blip r:embed="rId4"/>
                <a:stretch>
                  <a:fillRect l="-1440" t="-3020" b="-872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916C01ED-D92D-6B02-ECBA-2BEB984645FE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8/14</a:t>
            </a:r>
            <a:endParaRPr lang="en-US" sz="1400" b="1" dirty="0">
              <a:effectLst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74DAE9E-49C6-06F5-52FE-8F92350C6097}"/>
              </a:ext>
            </a:extLst>
          </p:cNvPr>
          <p:cNvSpPr txBox="1">
            <a:spLocks/>
          </p:cNvSpPr>
          <p:nvPr/>
        </p:nvSpPr>
        <p:spPr>
          <a:xfrm>
            <a:off x="0" y="1143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/>
              <a:t>CRICAL PATH METHOD (CPM) AND PROGRAMME EVALUATION REVIEW TECHNIQUES (PERT)</a:t>
            </a:r>
            <a:br>
              <a:rPr lang="en-US" sz="2800"/>
            </a:br>
            <a:endParaRPr lang="en-US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D9DCE39-C738-DA6D-7F15-8048AE705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687" y="0"/>
            <a:ext cx="1246411" cy="753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D5A77B8-137F-6971-6369-92DFBD9954BF}"/>
                  </a:ext>
                </a:extLst>
              </p:cNvPr>
              <p:cNvSpPr txBox="1"/>
              <p:nvPr/>
            </p:nvSpPr>
            <p:spPr>
              <a:xfrm>
                <a:off x="149902" y="956390"/>
                <a:ext cx="8409482" cy="8607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2. Earliest Finish (EF)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b="0"/>
                      <m:t>𝐄𝐅</m:t>
                    </m:r>
                    <m:r>
                      <a:rPr lang="en-IN" sz="2400" b="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400" b="0" i="1">
                        <a:latin typeface="Cambria Math" panose="02040503050406030204" pitchFamily="18" charset="0"/>
                      </a:rPr>
                      <m:t>𝐸𝑆</m:t>
                    </m:r>
                    <m:r>
                      <a:rPr lang="en-IN" sz="2400" b="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2400" dirty="0"/>
                  <a:t>  </a:t>
                </a:r>
                <a:r>
                  <a:rPr lang="en-IN" sz="2400" dirty="0"/>
                  <a:t>or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IN" sz="2400" b="0"/>
                      <m:t>𝐄𝐅</m:t>
                    </m:r>
                    <m:r>
                      <a:rPr lang="en-IN" sz="2400" b="0" i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ar-AE" sz="2400" b="0" i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ar-AE" sz="2400" b="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endParaRPr lang="ar-AE" sz="2400" b="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D5A77B8-137F-6971-6369-92DFBD995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902" y="956390"/>
                <a:ext cx="8409482" cy="860748"/>
              </a:xfrm>
              <a:prstGeom prst="rect">
                <a:avLst/>
              </a:prstGeom>
              <a:blipFill>
                <a:blip r:embed="rId3"/>
                <a:stretch>
                  <a:fillRect l="-1160" t="-5674" b="-1276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FE6E9B08-C35C-A434-A26B-238DB84D7912}"/>
              </a:ext>
            </a:extLst>
          </p:cNvPr>
          <p:cNvSpPr txBox="1"/>
          <p:nvPr/>
        </p:nvSpPr>
        <p:spPr>
          <a:xfrm>
            <a:off x="97436" y="2015855"/>
            <a:ext cx="8686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👉 The earliest finish time is equal to </a:t>
            </a:r>
            <a:r>
              <a:rPr lang="en-US" sz="2400" b="1" dirty="0"/>
              <a:t>Earliest Start + Duration of the activity</a:t>
            </a:r>
            <a:r>
              <a:rPr lang="en-US" sz="2400" dirty="0"/>
              <a:t>.</a:t>
            </a:r>
            <a:endParaRPr lang="en-IN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9EE95C7-BD78-6628-F8EC-367C3E7878F5}"/>
                  </a:ext>
                </a:extLst>
              </p:cNvPr>
              <p:cNvSpPr txBox="1"/>
              <p:nvPr/>
            </p:nvSpPr>
            <p:spPr>
              <a:xfrm>
                <a:off x="202368" y="2844196"/>
                <a:ext cx="8581868" cy="16258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2400" b="1" dirty="0"/>
                  <a:t>Note</a:t>
                </a:r>
              </a:p>
              <a:p>
                <a:pPr>
                  <a:buNone/>
                </a:pPr>
                <a:r>
                  <a:rPr lang="en-IN" sz="2400" dirty="0"/>
                  <a:t>For forward pass calculation: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ar-AE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ar-AE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IN" sz="2400" i="0">
                          <a:latin typeface="Cambria Math" panose="02040503050406030204" pitchFamily="18" charset="0"/>
                        </a:rPr>
                        <m:t>max</m:t>
                      </m:r>
                      <m:r>
                        <a:rPr lang="en-IN" sz="2400" i="0">
                          <a:latin typeface="Cambria Math" panose="02040503050406030204" pitchFamily="18" charset="0"/>
                        </a:rPr>
                        <m:t>⁡</m:t>
                      </m:r>
                      <m:d>
                        <m:dPr>
                          <m:ctrlPr>
                            <a:rPr lang="ar-A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ar-AE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ar-AE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ar-AE" sz="2400" i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ar-AE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ar-AE" sz="2400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sz="2400" dirty="0"/>
              </a:p>
              <a:p>
                <a:pPr>
                  <a:buNone/>
                </a:pPr>
                <a:r>
                  <a:rPr lang="ar-AE" sz="2400" dirty="0"/>
                  <a:t>(</a:t>
                </a:r>
                <a:r>
                  <a:rPr lang="en-IN" sz="2400" dirty="0"/>
                  <a:t>Take maximum value if more than one activity leads to the event.)</a:t>
                </a:r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9EE95C7-BD78-6628-F8EC-367C3E787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68" y="2844196"/>
                <a:ext cx="8581868" cy="1625830"/>
              </a:xfrm>
              <a:prstGeom prst="rect">
                <a:avLst/>
              </a:prstGeom>
              <a:blipFill>
                <a:blip r:embed="rId4"/>
                <a:stretch>
                  <a:fillRect l="-1136" t="-3008" b="-78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B06AA53F-A79E-6A4D-B490-B2A58C468824}"/>
              </a:ext>
            </a:extLst>
          </p:cNvPr>
          <p:cNvSpPr txBox="1"/>
          <p:nvPr/>
        </p:nvSpPr>
        <p:spPr>
          <a:xfrm>
            <a:off x="254834" y="6158884"/>
            <a:ext cx="87392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/>
              <a:t>18/02/2026</a:t>
            </a:r>
            <a:r>
              <a:rPr lang="en-IN" dirty="0"/>
              <a:t> RESOURECE MANAGEMENT TECHNIQUES |CPM AND PERT </a:t>
            </a:r>
          </a:p>
          <a:p>
            <a:r>
              <a:rPr lang="en-US" sz="1400" b="1" dirty="0"/>
              <a:t>|  Dr. K.M. MANIKANDAN    9/14</a:t>
            </a:r>
            <a:endParaRPr lang="en-US" sz="1400" b="1" dirty="0">
              <a:effectLst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7E82EBC-5820-9FA9-60DE-6FCCA121F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43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CRICAL PATH METHOD (CPM) AND PROGRAMME EVALUATION REVIEW TECHNIQUES (PERT)</a:t>
            </a:r>
            <a:br>
              <a:rPr lang="en-US" sz="2800" dirty="0"/>
            </a:b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1650</Words>
  <Application>Microsoft Office PowerPoint</Application>
  <PresentationFormat>On-screen Show (4:3)</PresentationFormat>
  <Paragraphs>200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Book Antiqua</vt:lpstr>
      <vt:lpstr>Calibri</vt:lpstr>
      <vt:lpstr>Cambria Math</vt:lpstr>
      <vt:lpstr>Times New Roman</vt:lpstr>
      <vt:lpstr>Office Theme</vt:lpstr>
      <vt:lpstr>PowerPoint Presentation</vt:lpstr>
      <vt:lpstr>CRICAL PATH METHOD (CPM) AND PROGRAMME EVALUATION REVIEW TECHNIQUES (PERT) </vt:lpstr>
      <vt:lpstr>CRICAL PATH METHOD (CPM) AND PROGRAMME EVALUATION REVIEW TECHNIQUES (PERT) </vt:lpstr>
      <vt:lpstr>CRICAL PATH METHOD (CPM) AND PROGRAMME EVALUATION REVIEW TECHNIQUES (PERT) </vt:lpstr>
      <vt:lpstr>CRICAL PATH METHOD (CPM) AND PROGRAMME EVALUATION REVIEW TECHNIQUES (PERT) </vt:lpstr>
      <vt:lpstr> </vt:lpstr>
      <vt:lpstr>CRICAL PATH METHOD (CPM) AND PROGRAMME EVALUATION REVIEW TECHNIQUES (PERT) </vt:lpstr>
      <vt:lpstr> </vt:lpstr>
      <vt:lpstr>CRICAL PATH METHOD (CPM) AND PROGRAMME EVALUATION REVIEW TECHNIQUES (PERT) </vt:lpstr>
      <vt:lpstr>CRICAL PATH METHOD (CPM) AND PROGRAMME EVALUATION REVIEW TECHNIQUES (PERT) </vt:lpstr>
      <vt:lpstr>PowerPoint Presentation</vt:lpstr>
      <vt:lpstr>  </vt:lpstr>
      <vt:lpstr>CRICAL PATH METHOD (CPM) AND PROGRAMME EVALUATION REVIEW TECHNIQUES (PERT) 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Admin</cp:lastModifiedBy>
  <cp:revision>33</cp:revision>
  <dcterms:created xsi:type="dcterms:W3CDTF">2013-01-27T09:14:16Z</dcterms:created>
  <dcterms:modified xsi:type="dcterms:W3CDTF">2026-02-17T01:25:52Z</dcterms:modified>
  <cp:category/>
</cp:coreProperties>
</file>