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73" r:id="rId2"/>
    <p:sldId id="285" r:id="rId3"/>
    <p:sldId id="257" r:id="rId4"/>
    <p:sldId id="286" r:id="rId5"/>
    <p:sldId id="287" r:id="rId6"/>
    <p:sldId id="258" r:id="rId7"/>
    <p:sldId id="275" r:id="rId8"/>
    <p:sldId id="259" r:id="rId9"/>
    <p:sldId id="260" r:id="rId10"/>
    <p:sldId id="261" r:id="rId11"/>
    <p:sldId id="26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600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98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     </a:t>
            </a:r>
            <a:r>
              <a:rPr lang="en-US" sz="2400" b="1" dirty="0">
                <a:solidFill>
                  <a:schemeClr val="tx1"/>
                </a:solidFill>
              </a:rPr>
              <a:t>21UCL302: RESOURCE MANAGEMENT TECHNIQUES </a:t>
            </a:r>
            <a:r>
              <a:rPr lang="en-US" b="1" dirty="0">
                <a:solidFill>
                  <a:schemeClr val="tx1"/>
                </a:solidFill>
              </a:rPr>
              <a:t>Unit IV :  Topic: CRICAL PATH METHOD (CPM) AND PROGRAMME EVALUATION REVIEW TECHNIQUES (PERT)</a:t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K.M. MANIKANDAN</a:t>
            </a:r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&amp; Head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br>
              <a:rPr lang="en-US" sz="1350" dirty="0"/>
            </a:br>
            <a:endParaRPr lang="en-IN" sz="13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F8BDAD-F86E-E86C-9CE3-D22F0CDCC0AD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1/12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981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5BB4B0C1-9B6A-F91C-B2A3-537699C93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6" y="0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8541A30-7DCC-D227-94BE-954467D5B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C1DF7D-D44B-BFD6-01B0-2783A971CAB1}"/>
                  </a:ext>
                </a:extLst>
              </p:cNvPr>
              <p:cNvSpPr txBox="1"/>
              <p:nvPr/>
            </p:nvSpPr>
            <p:spPr>
              <a:xfrm>
                <a:off x="434715" y="1060790"/>
                <a:ext cx="8229600" cy="22554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000" dirty="0"/>
                  <a:t>This is a </a:t>
                </a:r>
                <a:r>
                  <a:rPr lang="en-IN" sz="2000" b="1" dirty="0"/>
                  <a:t>PERT Network Problem</a:t>
                </a:r>
                <a:r>
                  <a:rPr lang="en-IN" sz="2000" dirty="0"/>
                  <a:t>.</a:t>
                </a:r>
              </a:p>
              <a:p>
                <a:pPr>
                  <a:buNone/>
                </a:pPr>
                <a:r>
                  <a:rPr lang="en-IN" sz="2000" dirty="0"/>
                  <a:t>We use the standard PERT formulas: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ar-AE" sz="20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ar-AE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4</m:t>
                          </m:r>
                          <m:sSub>
                            <m:sSubPr>
                              <m:ctrlPr>
                                <a:rPr lang="ar-AE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ar-AE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 sz="20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num>
                        <m:den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ar-AE" sz="2000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2000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sz="20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sub>
                                  </m:sSub>
                                  <m:r>
                                    <a:rPr lang="ar-AE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ar-AE" sz="2000" i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ar-AE" sz="2000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ar-AE" sz="2000" dirty="0"/>
              </a:p>
              <a:p>
                <a:pPr>
                  <a:buNone/>
                </a:pPr>
                <a:r>
                  <a:rPr lang="en-IN" sz="2000" dirty="0"/>
                  <a:t>Where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ar-AE" sz="2000" dirty="0"/>
                  <a:t>= </a:t>
                </a:r>
                <a:r>
                  <a:rPr lang="en-IN" sz="2000" dirty="0"/>
                  <a:t>Optimistic time ,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ar-AE" sz="2000" dirty="0"/>
                  <a:t>= </a:t>
                </a:r>
                <a:r>
                  <a:rPr lang="en-IN" sz="2000" dirty="0"/>
                  <a:t>Most likely time,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ar-AE" sz="2000" dirty="0"/>
                  <a:t>= </a:t>
                </a:r>
                <a:r>
                  <a:rPr lang="en-IN" sz="2000" dirty="0"/>
                  <a:t>Pessimistic time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C1DF7D-D44B-BFD6-01B0-2783A971C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5" y="1060790"/>
                <a:ext cx="8229600" cy="2255426"/>
              </a:xfrm>
              <a:prstGeom prst="rect">
                <a:avLst/>
              </a:prstGeom>
              <a:blipFill>
                <a:blip r:embed="rId4"/>
                <a:stretch>
                  <a:fillRect l="-741" t="-1351" b="-297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39E9DE-622A-7C00-E086-CDFBEBD5351D}"/>
                  </a:ext>
                </a:extLst>
              </p:cNvPr>
              <p:cNvSpPr txBox="1"/>
              <p:nvPr/>
            </p:nvSpPr>
            <p:spPr>
              <a:xfrm>
                <a:off x="434715" y="3425252"/>
                <a:ext cx="6805534" cy="9215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AutoNum type="alphaLcParenBoth"/>
                </a:pPr>
                <a:r>
                  <a:rPr lang="en-IN" sz="2000" b="1" dirty="0"/>
                  <a:t>Expected Duration of Each Activity  </a:t>
                </a:r>
              </a:p>
              <a:p>
                <a:r>
                  <a:rPr lang="en-IN" sz="2000" b="1" dirty="0"/>
                  <a:t>1–2 Activity 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83</m:t>
                    </m:r>
                  </m:oMath>
                </a14:m>
                <a:r>
                  <a:rPr lang="en-US" sz="2000" dirty="0"/>
                  <a:t> ;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ar-AE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39E9DE-622A-7C00-E086-CDFBEBD53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5" y="3425252"/>
                <a:ext cx="6805534" cy="921534"/>
              </a:xfrm>
              <a:prstGeom prst="rect">
                <a:avLst/>
              </a:prstGeom>
              <a:blipFill>
                <a:blip r:embed="rId5"/>
                <a:stretch>
                  <a:fillRect l="-985" t="-4636" b="-33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B5943A-FF62-31A3-9A77-E84980AE2662}"/>
                  </a:ext>
                </a:extLst>
              </p:cNvPr>
              <p:cNvSpPr txBox="1"/>
              <p:nvPr/>
            </p:nvSpPr>
            <p:spPr>
              <a:xfrm>
                <a:off x="434715" y="4346786"/>
                <a:ext cx="6205928" cy="5513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US" sz="2000" b="1" dirty="0"/>
                  <a:t>1-3 </a:t>
                </a:r>
                <a:r>
                  <a:rPr lang="en-IN" sz="2000" b="1" dirty="0"/>
                  <a:t>Activity 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17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, 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ar-AE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B5943A-FF62-31A3-9A77-E84980AE26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5" y="4346786"/>
                <a:ext cx="6205928" cy="551305"/>
              </a:xfrm>
              <a:prstGeom prst="rect">
                <a:avLst/>
              </a:prstGeom>
              <a:blipFill>
                <a:blip r:embed="rId6"/>
                <a:stretch>
                  <a:fillRect l="-982" b="-77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59DBD02-D9A9-8B9E-C37D-75FBCBDA2EAA}"/>
                  </a:ext>
                </a:extLst>
              </p:cNvPr>
              <p:cNvSpPr txBox="1"/>
              <p:nvPr/>
            </p:nvSpPr>
            <p:spPr>
              <a:xfrm>
                <a:off x="434715" y="4778378"/>
                <a:ext cx="6490741" cy="10727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ar-AE" sz="2000" b="1" dirty="0"/>
                  <a:t>1</a:t>
                </a:r>
                <a:r>
                  <a:rPr lang="en-US" sz="2000" b="1" dirty="0"/>
                  <a:t> – 4 </a:t>
                </a:r>
                <a:r>
                  <a:rPr lang="en-IN" sz="2000" b="1" dirty="0"/>
                  <a:t>Activity :</a:t>
                </a:r>
                <a:r>
                  <a:rPr lang="en-US" sz="20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5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ar-AE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ar-AE" sz="2000" i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ar-AE" sz="2000" dirty="0"/>
              </a:p>
              <a:p>
                <a:pPr>
                  <a:buNone/>
                </a:pPr>
                <a:r>
                  <a:rPr lang="en-US" sz="2000" b="1" dirty="0"/>
                  <a:t>2 – 4 </a:t>
                </a:r>
                <a:r>
                  <a:rPr lang="en-IN" sz="2000" b="1" dirty="0"/>
                  <a:t>Activity :</a:t>
                </a:r>
                <a:r>
                  <a:rPr lang="en-US" sz="2000" b="1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9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55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9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endParaRPr lang="ar-AE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59DBD02-D9A9-8B9E-C37D-75FBCBDA2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15" y="4778378"/>
                <a:ext cx="6490741" cy="1072730"/>
              </a:xfrm>
              <a:prstGeom prst="rect">
                <a:avLst/>
              </a:prstGeom>
              <a:blipFill>
                <a:blip r:embed="rId7"/>
                <a:stretch>
                  <a:fillRect l="-939" b="-34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0B8D1439-04C3-11FE-CEC1-D9CDE3DBF7F6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10/12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FD7A5A0-6552-25A1-A747-C9EE37491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389" y="27463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9571B9-3A4C-45C4-FF1F-ECC28AD6358A}"/>
                  </a:ext>
                </a:extLst>
              </p:cNvPr>
              <p:cNvSpPr txBox="1"/>
              <p:nvPr/>
            </p:nvSpPr>
            <p:spPr>
              <a:xfrm>
                <a:off x="149902" y="1031777"/>
                <a:ext cx="8536898" cy="14692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US" sz="2000" b="1" dirty="0"/>
                  <a:t>2 -5 Activity 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8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33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,   </m:t>
                    </m:r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1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endParaRPr lang="ar-AE" sz="2000" dirty="0"/>
              </a:p>
              <a:p>
                <a:r>
                  <a:rPr lang="ar-AE" sz="2000" b="1" dirty="0"/>
                  <a:t>3</a:t>
                </a:r>
                <a:r>
                  <a:rPr lang="en-US" sz="2000" b="1" dirty="0"/>
                  <a:t> – 4 Activity : 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r>
                  <a:rPr lang="en-US" sz="2000" dirty="0"/>
                  <a:t> 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endParaRPr lang="ar-AE" sz="2000" dirty="0"/>
              </a:p>
              <a:p>
                <a:r>
                  <a:rPr lang="ar-AE" sz="2000" b="1" dirty="0"/>
                  <a:t>4</a:t>
                </a:r>
                <a:r>
                  <a:rPr lang="en-US" sz="2000" b="1" dirty="0"/>
                  <a:t> – 5 Activity 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4</m:t>
                        </m:r>
                        <m:d>
                          <m:dPr>
                            <m:ctrlPr>
                              <a:rPr lang="ar-AE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000" i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d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4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83</m:t>
                    </m:r>
                  </m:oMath>
                </a14:m>
                <a:r>
                  <a:rPr lang="en-US" sz="2000" dirty="0"/>
                  <a:t> ,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ar-AE" sz="20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sz="200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ar-AE" sz="2000" i="0">
                        <a:latin typeface="Cambria Math" panose="02040503050406030204" pitchFamily="18" charset="0"/>
                      </a:rPr>
                      <m:t>69</m:t>
                    </m:r>
                  </m:oMath>
                </a14:m>
                <a:endParaRPr lang="ar-AE" sz="2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9571B9-3A4C-45C4-FF1F-ECC28AD635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02" y="1031777"/>
                <a:ext cx="8536898" cy="1469248"/>
              </a:xfrm>
              <a:prstGeom prst="rect">
                <a:avLst/>
              </a:prstGeom>
              <a:blipFill>
                <a:blip r:embed="rId3"/>
                <a:stretch>
                  <a:fillRect l="-786" b="-207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F7D5142B-85F7-140E-7A29-ADF0F098AF82}"/>
              </a:ext>
            </a:extLst>
          </p:cNvPr>
          <p:cNvSpPr txBox="1"/>
          <p:nvPr/>
        </p:nvSpPr>
        <p:spPr>
          <a:xfrm>
            <a:off x="149901" y="2501025"/>
            <a:ext cx="643078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Critical Path Calculation (Using Expected Times)</a:t>
            </a:r>
          </a:p>
          <a:p>
            <a:pPr>
              <a:buNone/>
            </a:pPr>
            <a:r>
              <a:rPr lang="en-US" sz="2000" dirty="0"/>
              <a:t>Possible paths:   1–2–4–5 ,  = 3.83 + 9.17 + 4.83 = </a:t>
            </a:r>
            <a:r>
              <a:rPr lang="en-US" sz="2000" b="1" dirty="0"/>
              <a:t>17.83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1–2–5  ,  = 3.83 + 8.33 = = 12.16</a:t>
            </a:r>
          </a:p>
          <a:p>
            <a:pPr>
              <a:buNone/>
            </a:pPr>
            <a:r>
              <a:rPr lang="en-US" sz="2000" dirty="0"/>
              <a:t>1–3–4–5,   = 4.17 + 3.00 + 4.83 = = 12.00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42A5D7-313E-4847-4DFA-BCAE3EDBE7A8}"/>
                  </a:ext>
                </a:extLst>
              </p:cNvPr>
              <p:cNvSpPr txBox="1"/>
              <p:nvPr/>
            </p:nvSpPr>
            <p:spPr>
              <a:xfrm>
                <a:off x="254834" y="3911826"/>
                <a:ext cx="7390150" cy="5741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000" b="1" dirty="0"/>
                  <a:t>Critical Path :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latin typeface="Cambria Math" panose="02040503050406030204" pitchFamily="18" charset="0"/>
                      </a:rPr>
                      <m:t>  </m:t>
                    </m:r>
                    <m:borderBox>
                      <m:borderBox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ar-AE" sz="2000" b="0" i="1">
                            <a:latin typeface="Cambria Math" panose="02040503050406030204" pitchFamily="18" charset="0"/>
                          </a:rPr>
                          <m:t>–</m:t>
                        </m:r>
                        <m:r>
                          <a:rPr lang="ar-AE" sz="2000" b="0" i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ar-AE" sz="2000" b="0" i="1">
                            <a:latin typeface="Cambria Math" panose="02040503050406030204" pitchFamily="18" charset="0"/>
                          </a:rPr>
                          <m:t>–</m:t>
                        </m:r>
                        <m:r>
                          <a:rPr lang="ar-AE" sz="2000" b="0" i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ar-AE" sz="2000" b="0" i="1">
                            <a:latin typeface="Cambria Math" panose="02040503050406030204" pitchFamily="18" charset="0"/>
                          </a:rPr>
                          <m:t>–</m:t>
                        </m:r>
                        <m:r>
                          <a:rPr lang="ar-AE" sz="2000" b="0" i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borderBox>
                  </m:oMath>
                </a14:m>
                <a:r>
                  <a:rPr lang="en-US" sz="2000" b="0" dirty="0"/>
                  <a:t>   </a:t>
                </a:r>
                <a:r>
                  <a:rPr lang="en-IN" sz="2000" b="1" dirty="0"/>
                  <a:t>Expected Project Duration = 17.83 weeks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D42A5D7-313E-4847-4DFA-BCAE3EDBE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4" y="3911826"/>
                <a:ext cx="7390150" cy="574132"/>
              </a:xfrm>
              <a:prstGeom prst="rect">
                <a:avLst/>
              </a:prstGeom>
              <a:blipFill>
                <a:blip r:embed="rId4"/>
                <a:stretch>
                  <a:fillRect l="-908" b="-638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3A02DC-D3F8-80A7-FE93-BB8B7230ABAF}"/>
                  </a:ext>
                </a:extLst>
              </p:cNvPr>
              <p:cNvSpPr txBox="1"/>
              <p:nvPr/>
            </p:nvSpPr>
            <p:spPr>
              <a:xfrm>
                <a:off x="254834" y="4563078"/>
                <a:ext cx="7262734" cy="7491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000" b="1" dirty="0"/>
                  <a:t>(c) Expected Variance of Project Length</a:t>
                </a:r>
              </a:p>
              <a:p>
                <a:pPr>
                  <a:buNone/>
                </a:pPr>
                <a:r>
                  <a:rPr lang="en-IN" sz="2000" dirty="0"/>
                  <a:t>Add variances only along critical path: </a:t>
                </a:r>
                <a14:m>
                  <m:oMath xmlns:m="http://schemas.openxmlformats.org/officeDocument/2006/math">
                    <m:r>
                      <a:rPr lang="en-IN" sz="2000"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20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00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000" i="0">
                        <a:latin typeface="Cambria Math" panose="02040503050406030204" pitchFamily="18" charset="0"/>
                      </a:rPr>
                      <m:t>69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borderBox>
                      <m:borderBox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r>
                          <a:rPr lang="ar-AE" sz="2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AE" sz="200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2000">
                            <a:latin typeface="Cambria Math" panose="02040503050406030204" pitchFamily="18" charset="0"/>
                          </a:rPr>
                          <m:t>19</m:t>
                        </m:r>
                      </m:e>
                    </m:borderBox>
                  </m:oMath>
                </a14:m>
                <a:endParaRPr lang="ar-AE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33A02DC-D3F8-80A7-FE93-BB8B7230A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4" y="4563078"/>
                <a:ext cx="7262734" cy="749116"/>
              </a:xfrm>
              <a:prstGeom prst="rect">
                <a:avLst/>
              </a:prstGeom>
              <a:blipFill>
                <a:blip r:embed="rId5"/>
                <a:stretch>
                  <a:fillRect l="-924" t="-4918" b="-131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9C08245F-F0AC-813E-8620-83039651F135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11/12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D18A5E-A963-037B-CB8D-FCC4630779F9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12/12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471AEF1D-F9BB-D50B-3C84-FE7C41D29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CD9FA49-7376-EAF8-D6F3-090C3B3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D0541B7-F431-9E8B-8645-AC11ADF5E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225834"/>
              </p:ext>
            </p:extLst>
          </p:nvPr>
        </p:nvGraphicFramePr>
        <p:xfrm>
          <a:off x="457196" y="2254794"/>
          <a:ext cx="8229603" cy="1097280"/>
        </p:xfrm>
        <a:graphic>
          <a:graphicData uri="http://schemas.openxmlformats.org/drawingml/2006/table">
            <a:tbl>
              <a:tblPr/>
              <a:tblGrid>
                <a:gridCol w="1273259">
                  <a:extLst>
                    <a:ext uri="{9D8B030D-6E8A-4147-A177-3AD203B41FA5}">
                      <a16:colId xmlns:a16="http://schemas.microsoft.com/office/drawing/2014/main" val="4137845736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3982222008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762162849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3001317149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2526046484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3496991882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440530502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437101384"/>
                    </a:ext>
                  </a:extLst>
                </a:gridCol>
                <a:gridCol w="869543">
                  <a:extLst>
                    <a:ext uri="{9D8B030D-6E8A-4147-A177-3AD203B41FA5}">
                      <a16:colId xmlns:a16="http://schemas.microsoft.com/office/drawing/2014/main" val="34773339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Activity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1 - 2</a:t>
                      </a:r>
                      <a:endParaRPr lang="en-IN" sz="2000" dirty="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1 - 3</a:t>
                      </a:r>
                      <a:endParaRPr lang="en-IN" sz="2000" dirty="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2 - 4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3 - 4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– 5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4 - 5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4 - 6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5 - 6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068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Duration (in days)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en-IN" sz="2000" dirty="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en-IN" sz="2000" dirty="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en-IN" sz="200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ctr">
                        <a:buNone/>
                      </a:pPr>
                      <a:r>
                        <a:rPr lang="en-I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IN" sz="2000" dirty="0">
                        <a:effectLst/>
                      </a:endParaRPr>
                    </a:p>
                  </a:txBody>
                  <a:tcPr marL="73025" marR="730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072851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F01BB7C-1F5A-27A2-7CA9-ADA86ECB24F2}"/>
              </a:ext>
            </a:extLst>
          </p:cNvPr>
          <p:cNvSpPr txBox="1"/>
          <p:nvPr/>
        </p:nvSpPr>
        <p:spPr>
          <a:xfrm>
            <a:off x="254834" y="1128676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Unit IV:  Section B Q No. 09 .</a:t>
            </a:r>
          </a:p>
          <a:p>
            <a:pPr algn="just" rtl="0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Draw the network and determine the critical path for the given data :</a:t>
            </a:r>
            <a:endParaRPr lang="en-US" sz="2000" b="1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BD076C-C9F9-5A4C-CA00-C59BF712F8D8}"/>
              </a:ext>
            </a:extLst>
          </p:cNvPr>
          <p:cNvSpPr txBox="1"/>
          <p:nvPr/>
        </p:nvSpPr>
        <p:spPr>
          <a:xfrm>
            <a:off x="457196" y="3649079"/>
            <a:ext cx="80572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Find the total float , free float and Independent float of each activity. </a:t>
            </a:r>
            <a:endParaRPr lang="en-IN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5B71F4-068B-285B-0783-475F8A499AC4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2/12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6976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BC6D31-BF63-2DC5-4EF3-E7FC6CA97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589" y="92076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1B51C1D-E0F7-27B1-6DD8-78257C3863C0}"/>
              </a:ext>
            </a:extLst>
          </p:cNvPr>
          <p:cNvSpPr txBox="1"/>
          <p:nvPr/>
        </p:nvSpPr>
        <p:spPr>
          <a:xfrm>
            <a:off x="532151" y="10949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Solution : Given Data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D392A92-1FE8-24F9-DFD0-CAFC66CB9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416308"/>
              </p:ext>
            </p:extLst>
          </p:nvPr>
        </p:nvGraphicFramePr>
        <p:xfrm>
          <a:off x="532150" y="1545728"/>
          <a:ext cx="2675746" cy="3870960"/>
        </p:xfrm>
        <a:graphic>
          <a:graphicData uri="http://schemas.openxmlformats.org/drawingml/2006/table">
            <a:tbl>
              <a:tblPr/>
              <a:tblGrid>
                <a:gridCol w="1337873">
                  <a:extLst>
                    <a:ext uri="{9D8B030D-6E8A-4147-A177-3AD203B41FA5}">
                      <a16:colId xmlns:a16="http://schemas.microsoft.com/office/drawing/2014/main" val="1259180335"/>
                    </a:ext>
                  </a:extLst>
                </a:gridCol>
                <a:gridCol w="1337873">
                  <a:extLst>
                    <a:ext uri="{9D8B030D-6E8A-4147-A177-3AD203B41FA5}">
                      <a16:colId xmlns:a16="http://schemas.microsoft.com/office/drawing/2014/main" val="3355300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Activity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Duration (Days)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225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1–2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503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1–3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957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2–4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130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0648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589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7764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650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5–6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513178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3D07F27-381F-8067-752E-C38F216D4BD4}"/>
              </a:ext>
            </a:extLst>
          </p:cNvPr>
          <p:cNvSpPr txBox="1"/>
          <p:nvPr/>
        </p:nvSpPr>
        <p:spPr>
          <a:xfrm>
            <a:off x="3361546" y="993876"/>
            <a:ext cx="428718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Step 1: Forward Pass (Earliest Event Times)</a:t>
            </a:r>
          </a:p>
          <a:p>
            <a:pPr>
              <a:buNone/>
            </a:pPr>
            <a:r>
              <a:rPr lang="en-US" sz="2000" dirty="0"/>
              <a:t>Start event 1 at time </a:t>
            </a:r>
            <a:r>
              <a:rPr lang="en-US" sz="2000" b="1" dirty="0"/>
              <a:t>0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Event 1</a:t>
            </a:r>
          </a:p>
          <a:p>
            <a:pPr>
              <a:buNone/>
            </a:pPr>
            <a:r>
              <a:rPr lang="en-US" sz="2000" dirty="0"/>
              <a:t>E₁ = 0  </a:t>
            </a:r>
          </a:p>
          <a:p>
            <a:pPr>
              <a:buNone/>
            </a:pPr>
            <a:r>
              <a:rPr lang="en-US" sz="2000" b="1" dirty="0"/>
              <a:t>1–2 (6)   </a:t>
            </a:r>
            <a:r>
              <a:rPr lang="en-US" sz="2000" dirty="0"/>
              <a:t>E₂ = 0 + 6 = </a:t>
            </a:r>
            <a:r>
              <a:rPr lang="en-US" sz="2000" b="1" dirty="0"/>
              <a:t>6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1–3 (5)  ,  </a:t>
            </a:r>
            <a:r>
              <a:rPr lang="en-US" sz="2000" dirty="0"/>
              <a:t>E₃ = 0 + 5 = </a:t>
            </a:r>
            <a:r>
              <a:rPr lang="en-US" sz="2000" b="1" dirty="0"/>
              <a:t>5  </a:t>
            </a:r>
          </a:p>
          <a:p>
            <a:pPr>
              <a:buNone/>
            </a:pPr>
            <a:r>
              <a:rPr lang="en-US" sz="2000" b="1" dirty="0"/>
              <a:t>2–4 (10)   </a:t>
            </a:r>
            <a:r>
              <a:rPr lang="en-US" sz="2000" dirty="0"/>
              <a:t>Finish = 6 + 10 = </a:t>
            </a:r>
            <a:r>
              <a:rPr lang="en-US" sz="2000" b="1" dirty="0"/>
              <a:t>16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3–4 (3)   </a:t>
            </a:r>
            <a:r>
              <a:rPr lang="en-US" sz="2000" dirty="0"/>
              <a:t>Finish = 5 + 3 = </a:t>
            </a:r>
            <a:r>
              <a:rPr lang="en-US" sz="2000" b="1" dirty="0"/>
              <a:t>8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E₄ = max(16, 8) = </a:t>
            </a:r>
            <a:r>
              <a:rPr lang="en-US" sz="2000" b="1" dirty="0"/>
              <a:t>16 , </a:t>
            </a:r>
          </a:p>
          <a:p>
            <a:pPr>
              <a:buNone/>
            </a:pPr>
            <a:r>
              <a:rPr lang="en-US" sz="2000" b="1" dirty="0"/>
              <a:t> 3–5 (4)  </a:t>
            </a:r>
            <a:r>
              <a:rPr lang="en-US" sz="2000" dirty="0"/>
              <a:t>Finish = 5 + 4 = </a:t>
            </a:r>
            <a:r>
              <a:rPr lang="en-US" sz="2000" b="1" dirty="0"/>
              <a:t>9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4–5 (6)   </a:t>
            </a:r>
            <a:r>
              <a:rPr lang="en-US" sz="2000" dirty="0"/>
              <a:t>Finish = 16 + 6 = </a:t>
            </a:r>
            <a:r>
              <a:rPr lang="en-US" sz="2000" b="1" dirty="0"/>
              <a:t>22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E₅ = max(9, 22) = </a:t>
            </a:r>
            <a:r>
              <a:rPr lang="en-US" sz="2000" b="1" dirty="0"/>
              <a:t>22, </a:t>
            </a:r>
          </a:p>
          <a:p>
            <a:pPr>
              <a:buNone/>
            </a:pPr>
            <a:r>
              <a:rPr lang="en-US" sz="2000" b="1" dirty="0"/>
              <a:t> 4–6 (2)  </a:t>
            </a:r>
            <a:r>
              <a:rPr lang="en-US" sz="2000" dirty="0"/>
              <a:t>Finish = 16 + 2 = </a:t>
            </a:r>
            <a:r>
              <a:rPr lang="en-US" sz="2000" b="1" dirty="0"/>
              <a:t>18</a:t>
            </a:r>
            <a:endParaRPr lang="en-US" sz="2000" dirty="0"/>
          </a:p>
          <a:p>
            <a:pPr>
              <a:buNone/>
            </a:pPr>
            <a:r>
              <a:rPr lang="en-US" sz="2000" b="1" dirty="0"/>
              <a:t>5–6 (9) , </a:t>
            </a:r>
            <a:r>
              <a:rPr lang="en-US" sz="2000" dirty="0"/>
              <a:t>Finish = 22 + 9 = </a:t>
            </a:r>
            <a:r>
              <a:rPr lang="en-US" sz="2000" b="1" dirty="0"/>
              <a:t>31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E₆ = max(18, 31) = </a:t>
            </a:r>
            <a:r>
              <a:rPr lang="en-US" sz="2000" b="1" dirty="0"/>
              <a:t>31</a:t>
            </a:r>
            <a:endParaRPr lang="en-US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FA3397-01F8-EB21-F7CA-2E5A99273314}"/>
              </a:ext>
            </a:extLst>
          </p:cNvPr>
          <p:cNvSpPr txBox="1"/>
          <p:nvPr/>
        </p:nvSpPr>
        <p:spPr>
          <a:xfrm>
            <a:off x="3361546" y="5927032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1" dirty="0"/>
              <a:t>Project Duration </a:t>
            </a:r>
            <a:r>
              <a:rPr lang="en-IN" sz="2000" dirty="0"/>
              <a:t>= </a:t>
            </a:r>
            <a:r>
              <a:rPr lang="en-IN" sz="2000" b="1" dirty="0"/>
              <a:t>31 Days</a:t>
            </a:r>
            <a:endParaRPr lang="en-IN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9EE8BC-BA93-7B68-9AB8-2C5E40AC37E6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3/12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6EB3C59-704C-DB24-90B3-FB3648028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BD95FC25-44B4-969E-3B68-9199D0A7C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069058-F96A-117F-4775-3F91E0D01215}"/>
              </a:ext>
            </a:extLst>
          </p:cNvPr>
          <p:cNvSpPr txBox="1"/>
          <p:nvPr/>
        </p:nvSpPr>
        <p:spPr>
          <a:xfrm>
            <a:off x="397240" y="975297"/>
            <a:ext cx="61684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400" b="1" dirty="0"/>
              <a:t>Step 2: Backward Pass (Latest Event Times)</a:t>
            </a:r>
          </a:p>
          <a:p>
            <a:pPr>
              <a:buNone/>
            </a:pPr>
            <a:r>
              <a:rPr lang="en-IN" sz="2400" dirty="0"/>
              <a:t>L₆ = 31  </a:t>
            </a:r>
          </a:p>
          <a:p>
            <a:pPr>
              <a:buNone/>
            </a:pPr>
            <a:r>
              <a:rPr lang="en-IN" sz="2400" b="1" dirty="0"/>
              <a:t>5–6 (9)  ,  </a:t>
            </a:r>
            <a:r>
              <a:rPr lang="en-IN" sz="2400" dirty="0"/>
              <a:t>L₅ = 31 − 9 = </a:t>
            </a:r>
            <a:r>
              <a:rPr lang="en-IN" sz="2400" b="1" dirty="0"/>
              <a:t>22</a:t>
            </a:r>
            <a:endParaRPr lang="en-IN" sz="2400" dirty="0"/>
          </a:p>
          <a:p>
            <a:pPr>
              <a:buNone/>
            </a:pPr>
            <a:r>
              <a:rPr lang="en-IN" sz="2400" b="1" dirty="0"/>
              <a:t>4–6 (2),  </a:t>
            </a:r>
            <a:r>
              <a:rPr lang="en-IN" sz="2400" dirty="0"/>
              <a:t>Possible L₄ = 31 − 2 = 29</a:t>
            </a:r>
          </a:p>
          <a:p>
            <a:pPr>
              <a:buNone/>
            </a:pPr>
            <a:r>
              <a:rPr lang="en-IN" sz="2400" b="1" dirty="0"/>
              <a:t>4–5 (6)  </a:t>
            </a:r>
            <a:r>
              <a:rPr lang="en-IN" sz="2400" dirty="0"/>
              <a:t>Possible L₄ = 22 − 6 = 16</a:t>
            </a:r>
          </a:p>
          <a:p>
            <a:pPr>
              <a:buNone/>
            </a:pPr>
            <a:r>
              <a:rPr lang="en-IN" sz="2400" dirty="0"/>
              <a:t>L₄ = min(29,16) = </a:t>
            </a:r>
            <a:r>
              <a:rPr lang="en-IN" sz="2400" b="1" dirty="0"/>
              <a:t>16</a:t>
            </a:r>
            <a:endParaRPr lang="en-IN" sz="2400" dirty="0"/>
          </a:p>
          <a:p>
            <a:pPr>
              <a:buNone/>
            </a:pPr>
            <a:r>
              <a:rPr lang="en-IN" sz="2400" b="1" dirty="0"/>
              <a:t>3–5 (4) , </a:t>
            </a:r>
            <a:r>
              <a:rPr lang="en-IN" sz="2400" dirty="0"/>
              <a:t>Possible L₃ = 22 − 4 = 18</a:t>
            </a:r>
          </a:p>
          <a:p>
            <a:pPr>
              <a:buNone/>
            </a:pPr>
            <a:r>
              <a:rPr lang="en-IN" sz="2400" b="1" dirty="0"/>
              <a:t>3–4 (3), </a:t>
            </a:r>
            <a:r>
              <a:rPr lang="en-IN" sz="2400" dirty="0"/>
              <a:t>Possible L₃ = 16 − 3 = 13</a:t>
            </a:r>
          </a:p>
          <a:p>
            <a:pPr>
              <a:buNone/>
            </a:pPr>
            <a:r>
              <a:rPr lang="en-IN" sz="2400" dirty="0"/>
              <a:t>L₃ = min(18,13) = </a:t>
            </a:r>
            <a:r>
              <a:rPr lang="en-IN" sz="2400" b="1" dirty="0"/>
              <a:t>13</a:t>
            </a:r>
            <a:endParaRPr lang="en-IN" sz="2400" dirty="0"/>
          </a:p>
          <a:p>
            <a:pPr>
              <a:buNone/>
            </a:pPr>
            <a:r>
              <a:rPr lang="en-IN" sz="2400" b="1" dirty="0"/>
              <a:t>2–4 (10),   </a:t>
            </a:r>
            <a:r>
              <a:rPr lang="en-IN" sz="2400" dirty="0"/>
              <a:t>L₂ = 16 − 10 = </a:t>
            </a:r>
            <a:r>
              <a:rPr lang="en-IN" sz="2400" b="1" dirty="0"/>
              <a:t>6</a:t>
            </a:r>
            <a:endParaRPr lang="en-IN" sz="2400" dirty="0"/>
          </a:p>
          <a:p>
            <a:pPr>
              <a:buNone/>
            </a:pPr>
            <a:r>
              <a:rPr lang="en-IN" sz="2400" b="1" dirty="0"/>
              <a:t>1–2 (6),  </a:t>
            </a:r>
            <a:r>
              <a:rPr lang="en-IN" sz="2400" dirty="0"/>
              <a:t>Possible L₁ = 6 − 6 = 0</a:t>
            </a:r>
          </a:p>
          <a:p>
            <a:pPr>
              <a:buNone/>
            </a:pPr>
            <a:r>
              <a:rPr lang="en-IN" sz="2400" b="1" dirty="0"/>
              <a:t>1–3 (5) , </a:t>
            </a:r>
            <a:r>
              <a:rPr lang="en-IN" sz="2400" dirty="0"/>
              <a:t>Possible L₁ = 13 − 5 = 8</a:t>
            </a:r>
          </a:p>
          <a:p>
            <a:pPr>
              <a:buNone/>
            </a:pPr>
            <a:r>
              <a:rPr lang="en-IN" sz="2400" dirty="0"/>
              <a:t>L₁ = min(0,8) = </a:t>
            </a:r>
            <a:r>
              <a:rPr lang="en-IN" sz="2400" b="1" dirty="0"/>
              <a:t>0</a:t>
            </a:r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AFC357-D94C-A9FD-6055-1C790E03701E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4/12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643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81464-BAD8-DFBB-040C-A43244A4A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E90A0C53-104F-E768-617E-DD170D913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09DC20B-4520-BC0C-89E5-CC6CCCBA7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49CF9C-417C-3D0A-8D14-913BBD350431}"/>
              </a:ext>
            </a:extLst>
          </p:cNvPr>
          <p:cNvSpPr txBox="1"/>
          <p:nvPr/>
        </p:nvSpPr>
        <p:spPr>
          <a:xfrm>
            <a:off x="254834" y="106153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Step 3: ES, EF, LS, LF of Activities</a:t>
            </a:r>
            <a:endParaRPr lang="en-IN" sz="2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2B961E9-558E-4135-20BF-ACBFF3949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42765"/>
              </p:ext>
            </p:extLst>
          </p:nvPr>
        </p:nvGraphicFramePr>
        <p:xfrm>
          <a:off x="254834" y="1784010"/>
          <a:ext cx="8229600" cy="356616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146649425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1778389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6022362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80157337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8199896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5880832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Activity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Dur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EF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LF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6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1–2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298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1–3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244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881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364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294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185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4–6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29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759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5–6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26710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E495708-6C2E-5524-0F31-6233AA41EB73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5/12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073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52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IN" b="1" dirty="0"/>
            </a:b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4DBC1CE-3672-3059-8450-F7F1D7139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5" y="66911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4D5D361-CBFE-98C9-F849-0FF82DF04AA4}"/>
              </a:ext>
            </a:extLst>
          </p:cNvPr>
          <p:cNvSpPr txBox="1">
            <a:spLocks/>
          </p:cNvSpPr>
          <p:nvPr/>
        </p:nvSpPr>
        <p:spPr>
          <a:xfrm>
            <a:off x="0" y="1143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/>
              <a:t>CRICAL PATH METHOD (CPM) AND PROGRAMME EVALUATION REVIEW TECHNIQUES (PERT)</a:t>
            </a:r>
            <a:br>
              <a:rPr lang="en-US" sz="2800"/>
            </a:br>
            <a:endParaRPr 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74F94E-D43A-1C37-73C1-F76C737FDB46}"/>
              </a:ext>
            </a:extLst>
          </p:cNvPr>
          <p:cNvSpPr txBox="1"/>
          <p:nvPr/>
        </p:nvSpPr>
        <p:spPr>
          <a:xfrm>
            <a:off x="457200" y="781196"/>
            <a:ext cx="82296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000" b="1" dirty="0"/>
              <a:t>Step 4: Floats</a:t>
            </a:r>
          </a:p>
          <a:p>
            <a:pPr>
              <a:buNone/>
            </a:pPr>
            <a:r>
              <a:rPr lang="en-IN" sz="2000" b="1" dirty="0"/>
              <a:t>Formulas  :   Total Float (TF)</a:t>
            </a:r>
            <a:r>
              <a:rPr lang="en-IN" sz="2000" dirty="0"/>
              <a:t> = LS − ES = LF − EF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000" b="1" dirty="0"/>
              <a:t>Free Float (FF)</a:t>
            </a:r>
            <a:r>
              <a:rPr lang="en-IN" sz="2000" dirty="0"/>
              <a:t> = Eⱼ − EF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000" b="1" dirty="0"/>
              <a:t>Independent Float (IF)</a:t>
            </a:r>
            <a:r>
              <a:rPr lang="en-IN" sz="2000" dirty="0"/>
              <a:t> = Eⱼ − Lᵢ − Duration (if negative → 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41370-4942-2CBA-E427-702153BD82DB}"/>
              </a:ext>
            </a:extLst>
          </p:cNvPr>
          <p:cNvSpPr txBox="1"/>
          <p:nvPr/>
        </p:nvSpPr>
        <p:spPr>
          <a:xfrm>
            <a:off x="457200" y="210463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/>
              <a:t>Float Table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831D3AE-2661-C925-7BE7-2DE92E470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901857"/>
              </p:ext>
            </p:extLst>
          </p:nvPr>
        </p:nvGraphicFramePr>
        <p:xfrm>
          <a:off x="457200" y="2430163"/>
          <a:ext cx="8229600" cy="356616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96550558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76255573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97066683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306083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Activity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TF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FF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787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1–2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10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1–3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931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2–4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993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3–4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54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3–5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5754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4–5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011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4–6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2913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5–6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56359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C005EA2-1126-8547-D9CD-3153312D411C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6/12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30911-1A5B-ED83-9267-2EC28939B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7831DC6-E458-4CBD-3B3D-8BBAA762E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5" y="66911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26F482-EB4C-9576-C488-BCD6BA996814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7/12</a:t>
            </a:r>
            <a:endParaRPr lang="en-US" sz="1400" b="1" dirty="0"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F5513B-08D7-F0EE-103A-A9537BFA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1361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545A21-801A-6E73-79E4-0046B55FE504}"/>
              </a:ext>
            </a:extLst>
          </p:cNvPr>
          <p:cNvSpPr txBox="1"/>
          <p:nvPr/>
        </p:nvSpPr>
        <p:spPr>
          <a:xfrm>
            <a:off x="254834" y="1056648"/>
            <a:ext cx="86343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Critical Path :  </a:t>
            </a:r>
            <a:r>
              <a:rPr lang="en-US" sz="2000" dirty="0"/>
              <a:t>Activities with </a:t>
            </a:r>
            <a:r>
              <a:rPr lang="en-US" sz="2000" b="1" dirty="0"/>
              <a:t>Zero Total Float</a:t>
            </a:r>
            <a:r>
              <a:rPr lang="en-US" sz="2000" dirty="0"/>
              <a:t>:</a:t>
            </a:r>
          </a:p>
          <a:p>
            <a:pPr>
              <a:buNone/>
            </a:pPr>
            <a:r>
              <a:rPr lang="en-US" sz="2000" dirty="0"/>
              <a:t>1–2 → 2–4 → 4–5 → 5–6</a:t>
            </a:r>
          </a:p>
          <a:p>
            <a:pPr>
              <a:buNone/>
            </a:pPr>
            <a:r>
              <a:rPr lang="en-US" sz="2000" b="1" dirty="0"/>
              <a:t>Critical Path = 1–2–4–5–6 ; Project Duration = 31 Days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8588853-5CCC-B266-100C-E5DB7152F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34" y="2199649"/>
            <a:ext cx="8589362" cy="394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42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N" b="1" dirty="0"/>
            </a:b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6FD91A1-4028-70A9-3132-D500F1641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389" y="27463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74DAE9E-49C6-06F5-52FE-8F92350C6097}"/>
              </a:ext>
            </a:extLst>
          </p:cNvPr>
          <p:cNvSpPr txBox="1">
            <a:spLocks/>
          </p:cNvSpPr>
          <p:nvPr/>
        </p:nvSpPr>
        <p:spPr>
          <a:xfrm>
            <a:off x="0" y="1143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/>
              <a:t>CRICAL PATH METHOD (CPM) AND PROGRAMME EVALUATION REVIEW TECHNIQUES (PERT)</a:t>
            </a:r>
            <a:br>
              <a:rPr lang="en-US" sz="2800"/>
            </a:br>
            <a:endParaRPr lang="en-US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8CD766-F0C7-6D57-2DE7-9420E37C14A1}"/>
              </a:ext>
            </a:extLst>
          </p:cNvPr>
          <p:cNvSpPr txBox="1"/>
          <p:nvPr/>
        </p:nvSpPr>
        <p:spPr>
          <a:xfrm>
            <a:off x="254834" y="947123"/>
            <a:ext cx="8229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Unit IV:  Section B Q No.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10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84D748E1-900E-5272-8B43-67868C8F21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4477399"/>
                  </p:ext>
                </p:extLst>
              </p:nvPr>
            </p:nvGraphicFramePr>
            <p:xfrm>
              <a:off x="457200" y="3070465"/>
              <a:ext cx="5329004" cy="3193352"/>
            </p:xfrm>
            <a:graphic>
              <a:graphicData uri="http://schemas.openxmlformats.org/drawingml/2006/table">
                <a:tbl>
                  <a:tblPr/>
                  <a:tblGrid>
                    <a:gridCol w="1928781">
                      <a:extLst>
                        <a:ext uri="{9D8B030D-6E8A-4147-A177-3AD203B41FA5}">
                          <a16:colId xmlns:a16="http://schemas.microsoft.com/office/drawing/2014/main" val="3799188569"/>
                        </a:ext>
                      </a:extLst>
                    </a:gridCol>
                    <a:gridCol w="1212946">
                      <a:extLst>
                        <a:ext uri="{9D8B030D-6E8A-4147-A177-3AD203B41FA5}">
                          <a16:colId xmlns:a16="http://schemas.microsoft.com/office/drawing/2014/main" val="3954679681"/>
                        </a:ext>
                      </a:extLst>
                    </a:gridCol>
                    <a:gridCol w="1133407">
                      <a:extLst>
                        <a:ext uri="{9D8B030D-6E8A-4147-A177-3AD203B41FA5}">
                          <a16:colId xmlns:a16="http://schemas.microsoft.com/office/drawing/2014/main" val="2389841633"/>
                        </a:ext>
                      </a:extLst>
                    </a:gridCol>
                    <a:gridCol w="1053870">
                      <a:extLst>
                        <a:ext uri="{9D8B030D-6E8A-4147-A177-3AD203B41FA5}">
                          <a16:colId xmlns:a16="http://schemas.microsoft.com/office/drawing/2014/main" val="581096565"/>
                        </a:ext>
                      </a:extLst>
                    </a:gridCol>
                  </a:tblGrid>
                  <a:tr h="354934">
                    <a:tc>
                      <a:txBody>
                        <a:bodyPr/>
                        <a:lstStyle/>
                        <a:p>
                          <a:pPr algn="just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Activity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 rtl="0" font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sz="2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font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sz="2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 rtl="0" fontAlgn="ctr"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sz="20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23668328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01780398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3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97250351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3649705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 – 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11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9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8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5247133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 – 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8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52518060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 – 4 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38455391"/>
                      </a:ext>
                    </a:extLst>
                  </a:tr>
                  <a:tr h="335116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 – 5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7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690919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84D748E1-900E-5272-8B43-67868C8F21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04477399"/>
                  </p:ext>
                </p:extLst>
              </p:nvPr>
            </p:nvGraphicFramePr>
            <p:xfrm>
              <a:off x="457200" y="3070465"/>
              <a:ext cx="5329004" cy="3193352"/>
            </p:xfrm>
            <a:graphic>
              <a:graphicData uri="http://schemas.openxmlformats.org/drawingml/2006/table">
                <a:tbl>
                  <a:tblPr/>
                  <a:tblGrid>
                    <a:gridCol w="1928781">
                      <a:extLst>
                        <a:ext uri="{9D8B030D-6E8A-4147-A177-3AD203B41FA5}">
                          <a16:colId xmlns:a16="http://schemas.microsoft.com/office/drawing/2014/main" val="3799188569"/>
                        </a:ext>
                      </a:extLst>
                    </a:gridCol>
                    <a:gridCol w="1212946">
                      <a:extLst>
                        <a:ext uri="{9D8B030D-6E8A-4147-A177-3AD203B41FA5}">
                          <a16:colId xmlns:a16="http://schemas.microsoft.com/office/drawing/2014/main" val="3954679681"/>
                        </a:ext>
                      </a:extLst>
                    </a:gridCol>
                    <a:gridCol w="1133407">
                      <a:extLst>
                        <a:ext uri="{9D8B030D-6E8A-4147-A177-3AD203B41FA5}">
                          <a16:colId xmlns:a16="http://schemas.microsoft.com/office/drawing/2014/main" val="2389841633"/>
                        </a:ext>
                      </a:extLst>
                    </a:gridCol>
                    <a:gridCol w="1053870">
                      <a:extLst>
                        <a:ext uri="{9D8B030D-6E8A-4147-A177-3AD203B41FA5}">
                          <a16:colId xmlns:a16="http://schemas.microsoft.com/office/drawing/2014/main" val="581096565"/>
                        </a:ext>
                      </a:extLst>
                    </a:gridCol>
                  </a:tblGrid>
                  <a:tr h="419672">
                    <a:tc>
                      <a:txBody>
                        <a:bodyPr/>
                        <a:lstStyle/>
                        <a:p>
                          <a:pPr algn="just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Activity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59799" t="-4348" r="-180905" b="-68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77957" t="-4348" r="-93548" b="-68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6358" t="-4348" r="-578" b="-6869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2366832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60178039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3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9725035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 – 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364970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 – 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11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9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8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35247133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 – 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12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8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6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5251806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 – 4 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3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3845539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4 – 5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7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5</a:t>
                          </a:r>
                          <a:endParaRPr lang="en-IN" sz="200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>
                            <a:buNone/>
                          </a:pPr>
                          <a:r>
                            <a:rPr lang="en-IN" sz="20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Times New Roman" panose="02020603050405020304" pitchFamily="18" charset="0"/>
                            </a:rPr>
                            <a:t>2</a:t>
                          </a:r>
                          <a:endParaRPr lang="en-IN" sz="2000" dirty="0">
                            <a:effectLst/>
                          </a:endParaRPr>
                        </a:p>
                      </a:txBody>
                      <a:tcPr marL="73025" marR="73025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6909198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D5180D1-7F45-7CAE-7A87-BBDD00D0BDAD}"/>
              </a:ext>
            </a:extLst>
          </p:cNvPr>
          <p:cNvSpPr txBox="1"/>
          <p:nvPr/>
        </p:nvSpPr>
        <p:spPr>
          <a:xfrm>
            <a:off x="359766" y="1341069"/>
            <a:ext cx="8634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Construct the network for the project whose activities and the three times estimates of these activities (in weeks) are given below . Compute</a:t>
            </a:r>
            <a:endParaRPr lang="en-IN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99EF53-49BE-8C0E-9BC8-1BEAF27AD437}"/>
              </a:ext>
            </a:extLst>
          </p:cNvPr>
          <p:cNvSpPr txBox="1"/>
          <p:nvPr/>
        </p:nvSpPr>
        <p:spPr>
          <a:xfrm>
            <a:off x="359766" y="1985040"/>
            <a:ext cx="802723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(a) Expected duration of each activity.</a:t>
            </a:r>
            <a:endParaRPr lang="en-US" sz="2000" b="0" dirty="0">
              <a:effectLst/>
            </a:endParaRPr>
          </a:p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(b) Expected variance of each activity.</a:t>
            </a:r>
            <a:endParaRPr lang="en-US" sz="2000" b="0" dirty="0">
              <a:effectLst/>
            </a:endParaRPr>
          </a:p>
          <a:p>
            <a:pPr algn="just" rtl="0">
              <a:buNone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(c) Expected variance of the project length.</a:t>
            </a:r>
            <a:endParaRPr lang="en-US" sz="2000" b="0" dirty="0"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54BE0A3-D4A0-A900-FB07-974AD845D27A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8/12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D9DCE39-C738-DA6D-7F15-8048AE705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0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7E82EBC-5820-9FA9-60DE-6FCCA121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31408-6D18-81C6-3D08-D900CEC1C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734" y="1341710"/>
            <a:ext cx="8009687" cy="481717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D9BE17-BABF-70A7-B8E1-470D0C0AD480}"/>
              </a:ext>
            </a:extLst>
          </p:cNvPr>
          <p:cNvSpPr txBox="1"/>
          <p:nvPr/>
        </p:nvSpPr>
        <p:spPr>
          <a:xfrm>
            <a:off x="254834" y="947123"/>
            <a:ext cx="8229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buNone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Solution 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606A9D-E087-09DE-20BB-7EA2FC0AF5EA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19/02/2026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9/12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1315</Words>
  <Application>Microsoft Office PowerPoint</Application>
  <PresentationFormat>On-screen Show (4:3)</PresentationFormat>
  <Paragraphs>274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Book Antiqua</vt:lpstr>
      <vt:lpstr>Calibri</vt:lpstr>
      <vt:lpstr>Cambria Math</vt:lpstr>
      <vt:lpstr>Times New Roman</vt:lpstr>
      <vt:lpstr>Office Theme</vt:lpstr>
      <vt:lpstr>PowerPoint Presentation</vt:lpstr>
      <vt:lpstr>CRICAL PATH METHOD (CPM) AND PROGRAMME EVALUATION REVIEW TECHNIQUES (PERT) </vt:lpstr>
      <vt:lpstr>CRICAL PATH METHOD (CPM) AND PROGRAMME EVALUATION REVIEW TECHNIQUES (PERT) </vt:lpstr>
      <vt:lpstr>CRICAL PATH METHOD (CPM) AND PROGRAMME EVALUATION REVIEW TECHNIQUES (PERT) </vt:lpstr>
      <vt:lpstr>CRICAL PATH METHOD (CPM) AND PROGRAMME EVALUATION REVIEW TECHNIQUES (PERT) </vt:lpstr>
      <vt:lpstr> </vt:lpstr>
      <vt:lpstr>CRICAL PATH METHOD (CPM) AND PROGRAMME EVALUATION REVIEW TECHNIQUES (PERT) </vt:lpstr>
      <vt:lpstr> </vt:lpstr>
      <vt:lpstr>CRICAL PATH METHOD (CPM) AND PROGRAMME EVALUATION REVIEW TECHNIQUES (PERT) </vt:lpstr>
      <vt:lpstr>CRICAL PATH METHOD (CPM) AND PROGRAMME EVALUATION REVIEW TECHNIQUES (PERT) 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Admin</cp:lastModifiedBy>
  <cp:revision>38</cp:revision>
  <dcterms:created xsi:type="dcterms:W3CDTF">2013-01-27T09:14:16Z</dcterms:created>
  <dcterms:modified xsi:type="dcterms:W3CDTF">2026-02-18T01:08:07Z</dcterms:modified>
  <cp:category/>
</cp:coreProperties>
</file>