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60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4630400" cy="8229600"/>
  <p:notesSz cx="8229600" cy="14630400"/>
  <p:embeddedFontLst>
    <p:embeddedFont>
      <p:font typeface="Arial Black" panose="020B0A04020102020204" pitchFamily="34" charset="0"/>
      <p:bold r:id="rId1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55" d="100"/>
          <a:sy n="55" d="100"/>
        </p:scale>
        <p:origin x="65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11191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32D07-7777-29CA-D209-CE498B7E69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28800" y="1346836"/>
            <a:ext cx="10972800" cy="2865120"/>
          </a:xfrm>
        </p:spPr>
        <p:txBody>
          <a:bodyPr anchor="b"/>
          <a:lstStyle>
            <a:lvl1pPr algn="ctr">
              <a:defRPr sz="7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F8F842-FC2E-4669-7E73-748F085248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8800" y="4322446"/>
            <a:ext cx="10972800" cy="1986914"/>
          </a:xfrm>
        </p:spPr>
        <p:txBody>
          <a:bodyPr/>
          <a:lstStyle>
            <a:lvl1pPr marL="0" indent="0" algn="ctr">
              <a:buNone/>
              <a:defRPr sz="2880"/>
            </a:lvl1pPr>
            <a:lvl2pPr marL="548640" indent="0" algn="ctr">
              <a:buNone/>
              <a:defRPr sz="2400"/>
            </a:lvl2pPr>
            <a:lvl3pPr marL="1097280" indent="0" algn="ctr">
              <a:buNone/>
              <a:defRPr sz="2160"/>
            </a:lvl3pPr>
            <a:lvl4pPr marL="1645920" indent="0" algn="ctr">
              <a:buNone/>
              <a:defRPr sz="1920"/>
            </a:lvl4pPr>
            <a:lvl5pPr marL="2194560" indent="0" algn="ctr">
              <a:buNone/>
              <a:defRPr sz="1920"/>
            </a:lvl5pPr>
            <a:lvl6pPr marL="2743200" indent="0" algn="ctr">
              <a:buNone/>
              <a:defRPr sz="1920"/>
            </a:lvl6pPr>
            <a:lvl7pPr marL="3291840" indent="0" algn="ctr">
              <a:buNone/>
              <a:defRPr sz="1920"/>
            </a:lvl7pPr>
            <a:lvl8pPr marL="3840480" indent="0" algn="ctr">
              <a:buNone/>
              <a:defRPr sz="1920"/>
            </a:lvl8pPr>
            <a:lvl9pPr marL="4389120" indent="0" algn="ctr">
              <a:buNone/>
              <a:defRPr sz="192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F2044A-9250-6BCC-7B37-73DAB5E44D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D1F7F-D578-4D4C-A032-CA9785C5CD90}" type="datetimeFigureOut">
              <a:rPr lang="en-US" smtClean="0"/>
              <a:t>3/18/2026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8F0A53-3FC9-4777-7D07-C1D26BEBF1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9CD489-03DB-731B-7623-DB630D0EE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07F43-32BA-4FE3-83A8-4181E0678F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636165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AAEE5-8332-AB30-CCAD-EF327CDBB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117E0B-358A-ADF5-A71F-74303580B2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477417-2A01-5EBD-D112-FD7CED97C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D1F7F-D578-4D4C-A032-CA9785C5CD90}" type="datetimeFigureOut">
              <a:rPr lang="en-US" smtClean="0"/>
              <a:t>3/18/2026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ACB4FA-3C34-5909-6AB8-62FDC5D7F4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E77EA0-FDEB-7069-51DE-ABEFF60E8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07F43-32BA-4FE3-83A8-4181E0678F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80080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1148C1-7B35-A526-6BDD-017133B7AE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0469880" y="438150"/>
            <a:ext cx="3154680" cy="697420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849646-5A3D-DAC2-0DB5-E8688DBB75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05840" y="438150"/>
            <a:ext cx="9281160" cy="697420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3291E9-D2B9-30F5-FA57-9B131131E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D1F7F-D578-4D4C-A032-CA9785C5CD90}" type="datetimeFigureOut">
              <a:rPr lang="en-US" smtClean="0"/>
              <a:t>3/18/2026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D228A2-85C6-C507-33B5-5435D96F91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762C66-4392-6AA3-7A4F-005E9F7CDD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07F43-32BA-4FE3-83A8-4181E0678F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123349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47686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02528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0920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60561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58908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77259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86416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9962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F06AB-BE80-42F0-58B5-FA1568F0A9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6360E0-187D-ED27-9C41-79C9CB67CE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6D0A61-5DEA-449D-442E-6EF9F8150E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D1F7F-D578-4D4C-A032-CA9785C5CD90}" type="datetimeFigureOut">
              <a:rPr lang="en-US" smtClean="0"/>
              <a:t>3/18/2026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55E2E-3E75-2A03-125F-8B8B43954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5BA6E1-8D0F-CC81-E9E4-1D6D517CA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07F43-32BA-4FE3-83A8-4181E0678F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132655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01602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97796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EB53E2-C33A-B953-665E-11DB02DC8D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8220" y="2051686"/>
            <a:ext cx="12618720" cy="3423284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D21888-8FD4-2D1D-FA72-9837918BE0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8220" y="5507356"/>
            <a:ext cx="12618720" cy="1800224"/>
          </a:xfrm>
        </p:spPr>
        <p:txBody>
          <a:bodyPr/>
          <a:lstStyle>
            <a:lvl1pPr marL="0" indent="0">
              <a:buNone/>
              <a:defRPr sz="2880">
                <a:solidFill>
                  <a:schemeClr val="tx1">
                    <a:tint val="75000"/>
                  </a:schemeClr>
                </a:solidFill>
              </a:defRPr>
            </a:lvl1pPr>
            <a:lvl2pPr marL="54864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D6D800-D276-B79D-8ACB-4D922A1A7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D1F7F-D578-4D4C-A032-CA9785C5CD90}" type="datetimeFigureOut">
              <a:rPr lang="en-US" smtClean="0"/>
              <a:t>3/18/2026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7C5744-D507-3CB2-6720-AB82838E5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5545A0-B8F7-9339-C8C7-AA9A3B9EE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07F43-32BA-4FE3-83A8-4181E0678F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002176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5B4443-0F5A-A88F-4C6F-CC5DCBC96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EFD92D-3F8E-E520-A771-56F04C52CE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05840" y="2190750"/>
            <a:ext cx="6217920" cy="52216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B5BCA3-D946-49F3-55BC-63870BAF8C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06640" y="2190750"/>
            <a:ext cx="6217920" cy="52216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D7300F-11E4-9DF7-5B90-8B04F3A358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D1F7F-D578-4D4C-A032-CA9785C5CD90}" type="datetimeFigureOut">
              <a:rPr lang="en-US" smtClean="0"/>
              <a:t>3/18/2026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3ACAB6-3F28-2E27-FC37-836CE238D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A144AA-40F7-0F31-EDEC-F9674C374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07F43-32BA-4FE3-83A8-4181E0678F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716893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8DCF3-70C0-576B-A3C3-3A499F4B0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438150"/>
            <a:ext cx="12618720" cy="159067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5BD5C1-9668-AEA6-B45D-72FCE1A914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7746" y="2017396"/>
            <a:ext cx="6189344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2BF053-7B20-1962-5064-5B75BF7E45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07746" y="3006090"/>
            <a:ext cx="6189344" cy="44215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1FE7A9-883D-9898-CB9D-2DC4588D02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406640" y="2017396"/>
            <a:ext cx="6219826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9A7ADC8-5BA0-8092-3563-6194CB97EA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406640" y="3006090"/>
            <a:ext cx="6219826" cy="44215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7CF192-0C6E-C48C-6447-C0603CF3F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D1F7F-D578-4D4C-A032-CA9785C5CD90}" type="datetimeFigureOut">
              <a:rPr lang="en-US" smtClean="0"/>
              <a:t>3/18/2026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E762A4-2DFB-C6B1-21AF-F60E15C0FC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88FD6E-D379-82DE-CD7B-982CA2FD1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07F43-32BA-4FE3-83A8-4181E0678F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172876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84118D-44C7-2078-349B-D52BD1536D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BD2BAB-61B4-DAC8-04DB-46CD0BF6B3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D1F7F-D578-4D4C-A032-CA9785C5CD90}" type="datetimeFigureOut">
              <a:rPr lang="en-US" smtClean="0"/>
              <a:t>3/18/2026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036D89-EABE-1D5A-BA9F-AD86F3F65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BEBD8C-02CC-CAFE-7CAE-9C3B918C6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07F43-32BA-4FE3-83A8-4181E0678F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978013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ED21001-7425-E2C2-A2FB-1056E8E577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D1F7F-D578-4D4C-A032-CA9785C5CD90}" type="datetimeFigureOut">
              <a:rPr lang="en-US" smtClean="0"/>
              <a:t>3/18/2026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95A2C6-5A82-3AFE-0048-CDA767EEFA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13D8C9-C62F-36E4-2DB9-DB33524C4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07F43-32BA-4FE3-83A8-4181E0678F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926239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2A39FD-E119-1120-11BD-675A2C7C36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65D2C4-3A88-3084-E91C-987496A764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9826" y="1184911"/>
            <a:ext cx="7406640" cy="5848350"/>
          </a:xfrm>
        </p:spPr>
        <p:txBody>
          <a:bodyPr/>
          <a:lstStyle>
            <a:lvl1pPr>
              <a:defRPr sz="3840"/>
            </a:lvl1pPr>
            <a:lvl2pPr>
              <a:defRPr sz="3360"/>
            </a:lvl2pPr>
            <a:lvl3pPr>
              <a:defRPr sz="288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E83D0E-620B-E728-B3E5-CC2258A1FC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029698-3BC0-9343-D443-EA2B3D3342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D1F7F-D578-4D4C-A032-CA9785C5CD90}" type="datetimeFigureOut">
              <a:rPr lang="en-US" smtClean="0"/>
              <a:t>3/18/2026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AD9BA3-10CE-4334-7489-EEA105F61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65FCED-68FC-6613-8596-2E8E5FEBE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07F43-32BA-4FE3-83A8-4181E0678F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116308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78B73F-19C9-4814-D475-A2F160F6F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B6878C-7648-DDA5-74D5-909D0DA76F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19826" y="1184911"/>
            <a:ext cx="7406640" cy="5848350"/>
          </a:xfrm>
        </p:spPr>
        <p:txBody>
          <a:bodyPr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04E1A4-90EA-B652-2295-E7B11E8D9A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DD8E8C-7BAB-B0E4-C906-4F25D606C0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D1F7F-D578-4D4C-A032-CA9785C5CD90}" type="datetimeFigureOut">
              <a:rPr lang="en-US" smtClean="0"/>
              <a:t>3/18/2026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746FBD-3ECA-44BC-BD0F-187AE691D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C70F17-BBE8-40B0-0A7D-315CD2F653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07F43-32BA-4FE3-83A8-4181E0678F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858530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FDF77E9-7CD8-1A0F-7495-8DE9011EB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840" y="438150"/>
            <a:ext cx="12618720" cy="1590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0AE601-3B4A-A38E-502F-FAD16A30D7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5840" y="2190750"/>
            <a:ext cx="12618720" cy="52216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6A9446-464A-4ED5-2EC1-73C277FC35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5840" y="7627621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DD1F7F-D578-4D4C-A032-CA9785C5CD90}" type="datetimeFigureOut">
              <a:rPr lang="en-US" smtClean="0"/>
              <a:t>3/18/2026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29BCC7-AB97-8BD7-EDC8-30365D89EC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46320" y="7627621"/>
            <a:ext cx="493776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4F2953-439D-C132-50A7-83A3AF4E64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32720" y="7627621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307F43-32BA-4FE3-83A8-4181E0678F8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657A446-0A28-4833-F6C9-712BE47120FD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236138" y="61061"/>
            <a:ext cx="1938651" cy="177937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8AF2006-0E5B-CA24-CF74-4C581DC5C643}"/>
              </a:ext>
            </a:extLst>
          </p:cNvPr>
          <p:cNvSpPr txBox="1"/>
          <p:nvPr userDrawn="1"/>
        </p:nvSpPr>
        <p:spPr>
          <a:xfrm>
            <a:off x="381000" y="7450368"/>
            <a:ext cx="17937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 Black" panose="020B0A04020102020204" pitchFamily="34" charset="0"/>
              </a:rPr>
              <a:t>21.02.2026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FD34D5-4594-A95F-2D5B-CA9711248CBE}"/>
              </a:ext>
            </a:extLst>
          </p:cNvPr>
          <p:cNvSpPr txBox="1"/>
          <p:nvPr userDrawn="1"/>
        </p:nvSpPr>
        <p:spPr>
          <a:xfrm>
            <a:off x="1760837" y="7481146"/>
            <a:ext cx="111087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 Black" panose="020B0A04020102020204" pitchFamily="34" charset="0"/>
              </a:rPr>
              <a:t>23ENG101 |Communicative English/ Spelling and Importance of Punctuation / </a:t>
            </a:r>
            <a:r>
              <a:rPr lang="en-US" sz="1600" dirty="0" err="1">
                <a:latin typeface="Arial Black" panose="020B0A04020102020204" pitchFamily="34" charset="0"/>
              </a:rPr>
              <a:t>R.N.Raja</a:t>
            </a:r>
            <a:r>
              <a:rPr lang="en-US" sz="1600" dirty="0">
                <a:latin typeface="Arial Black" panose="020B0A04020102020204" pitchFamily="34" charset="0"/>
              </a:rPr>
              <a:t> Ravi Shanker</a:t>
            </a:r>
          </a:p>
        </p:txBody>
      </p:sp>
    </p:spTree>
    <p:extLst>
      <p:ext uri="{BB962C8B-B14F-4D97-AF65-F5344CB8AC3E}">
        <p14:creationId xmlns:p14="http://schemas.microsoft.com/office/powerpoint/2010/main" val="3111350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</p:sldLayoutIdLst>
  <p:hf sldNum="0" hdr="0" ftr="0" dt="0"/>
  <p:txStyles>
    <p:titleStyle>
      <a:lvl1pPr algn="l" defTabSz="1097280" rtl="0" eaLnBrk="1" latinLnBrk="0" hangingPunct="1">
        <a:lnSpc>
          <a:spcPct val="90000"/>
        </a:lnSpc>
        <a:spcBef>
          <a:spcPct val="0"/>
        </a:spcBef>
        <a:buNone/>
        <a:defRPr sz="52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109728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627520" y="781986"/>
            <a:ext cx="8145379" cy="7311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5200"/>
              </a:lnSpc>
            </a:pPr>
            <a:r>
              <a:rPr lang="en-US" sz="4000" dirty="0">
                <a:solidFill>
                  <a:srgbClr val="1F1E1E"/>
                </a:solidFill>
                <a:latin typeface="Arial Black" panose="020B0A04020102020204" pitchFamily="34" charset="0"/>
                <a:ea typeface="Sora Semi Bold" pitchFamily="34" charset="-122"/>
                <a:cs typeface="Sora Semi Bold" pitchFamily="34" charset="-120"/>
              </a:rPr>
              <a:t>Spelling and Importance of Punctuation</a:t>
            </a:r>
            <a:endParaRPr lang="en-US" sz="4000" dirty="0">
              <a:latin typeface="Arial Black" panose="020B0A04020102020204" pitchFamily="34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06517" y="1974652"/>
            <a:ext cx="3479006" cy="3983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800" dirty="0">
                <a:solidFill>
                  <a:srgbClr val="1F1E1E"/>
                </a:solidFill>
                <a:latin typeface="Arial Black" panose="020B0A04020102020204" pitchFamily="34" charset="0"/>
                <a:ea typeface="Sora Semi Bold" pitchFamily="34" charset="-122"/>
                <a:cs typeface="Sora Semi Bold" pitchFamily="34" charset="-120"/>
              </a:rPr>
              <a:t>Previous Class Recap</a:t>
            </a:r>
            <a:endParaRPr lang="en-US" sz="2800" dirty="0">
              <a:latin typeface="Arial Black" panose="020B0A04020102020204" pitchFamily="34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706517" y="2561153"/>
            <a:ext cx="4305895" cy="3120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600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Quick review of Tenses and Verb Forms:</a:t>
            </a:r>
            <a:endParaRPr lang="en-US" sz="1600" dirty="0">
              <a:latin typeface="Arial Black" panose="020B0A04020102020204" pitchFamily="34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706517" y="3042523"/>
            <a:ext cx="4305895" cy="244780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450"/>
              </a:lnSpc>
              <a:buSzPct val="100000"/>
              <a:buChar char="•"/>
            </a:pPr>
            <a:r>
              <a:rPr lang="en-US" sz="1600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Past, present, and future tense structures</a:t>
            </a:r>
            <a:endParaRPr lang="en-US" sz="1600" dirty="0">
              <a:latin typeface="Arial Black" panose="020B0A04020102020204" pitchFamily="34" charset="0"/>
            </a:endParaRPr>
          </a:p>
          <a:p>
            <a:pPr marL="342900" indent="-342900" algn="l">
              <a:lnSpc>
                <a:spcPts val="2450"/>
              </a:lnSpc>
              <a:buSzPct val="100000"/>
              <a:buChar char="•"/>
            </a:pPr>
            <a:r>
              <a:rPr lang="en-US" sz="1600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Helping verbs and auxiliary combinations</a:t>
            </a:r>
            <a:endParaRPr lang="en-US" sz="1600" dirty="0">
              <a:latin typeface="Arial Black" panose="020B0A04020102020204" pitchFamily="34" charset="0"/>
            </a:endParaRPr>
          </a:p>
          <a:p>
            <a:pPr marL="342900" indent="-342900" algn="l">
              <a:lnSpc>
                <a:spcPts val="2450"/>
              </a:lnSpc>
              <a:buSzPct val="100000"/>
              <a:buChar char="•"/>
            </a:pPr>
            <a:r>
              <a:rPr lang="en-US" sz="1600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Subject-verb agreement rules</a:t>
            </a:r>
            <a:endParaRPr lang="en-US" sz="1600" dirty="0">
              <a:latin typeface="Arial Black" panose="020B0A04020102020204" pitchFamily="34" charset="0"/>
            </a:endParaRPr>
          </a:p>
          <a:p>
            <a:pPr marL="342900" indent="-342900" algn="l">
              <a:lnSpc>
                <a:spcPts val="2450"/>
              </a:lnSpc>
              <a:buSzPct val="100000"/>
              <a:buChar char="•"/>
            </a:pPr>
            <a:r>
              <a:rPr lang="en-US" sz="1600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Perfect and progressive forms</a:t>
            </a:r>
            <a:endParaRPr lang="en-US" sz="1600" dirty="0">
              <a:latin typeface="Arial Black" panose="020B0A04020102020204" pitchFamily="34" charset="0"/>
            </a:endParaRPr>
          </a:p>
          <a:p>
            <a:pPr marL="342900" indent="-342900" algn="l">
              <a:lnSpc>
                <a:spcPts val="2450"/>
              </a:lnSpc>
              <a:buSzPct val="100000"/>
              <a:buChar char="•"/>
            </a:pPr>
            <a:r>
              <a:rPr lang="en-US" sz="1600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Common tense errors to avoid</a:t>
            </a:r>
            <a:endParaRPr lang="en-US" sz="1600" dirty="0">
              <a:latin typeface="Arial Black" panose="020B0A04020102020204" pitchFamily="34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706517" y="5659636"/>
            <a:ext cx="4305895" cy="15603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600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These verb forms set the foundation for proper sentence structure, which connects directly to today's focus on spelling accuracy and punctuation precision.</a:t>
            </a:r>
            <a:endParaRPr lang="en-US" sz="1600" dirty="0">
              <a:latin typeface="Arial Black" panose="020B0A04020102020204" pitchFamily="34" charset="0"/>
            </a:endParaRPr>
          </a:p>
        </p:txBody>
      </p:sp>
      <p:pic>
        <p:nvPicPr>
          <p:cNvPr id="7" name="Image 0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512475" y="2289901"/>
            <a:ext cx="8418909" cy="459586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9692CB4-AD3F-EB6E-5E1B-FF7384AE405E}"/>
              </a:ext>
            </a:extLst>
          </p:cNvPr>
          <p:cNvSpPr txBox="1"/>
          <p:nvPr/>
        </p:nvSpPr>
        <p:spPr>
          <a:xfrm>
            <a:off x="13033154" y="7481146"/>
            <a:ext cx="8464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 Black" panose="020B0A04020102020204" pitchFamily="34" charset="0"/>
              </a:rPr>
              <a:t>1/10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684508" y="486855"/>
            <a:ext cx="7261384" cy="5670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450"/>
              </a:lnSpc>
              <a:buNone/>
            </a:pPr>
            <a:r>
              <a:rPr lang="en-US" sz="4000" dirty="0">
                <a:solidFill>
                  <a:srgbClr val="1F1E1E"/>
                </a:solidFill>
                <a:latin typeface="Arial Black" panose="020B0A04020102020204" pitchFamily="34" charset="0"/>
                <a:ea typeface="Sora Semi Bold" pitchFamily="34" charset="-122"/>
                <a:cs typeface="Sora Semi Bold" pitchFamily="34" charset="-120"/>
              </a:rPr>
              <a:t>Answer Key and Key Takeaways</a:t>
            </a:r>
            <a:endParaRPr lang="en-US" sz="4000" dirty="0">
              <a:latin typeface="Arial Black" panose="020B0A04020102020204" pitchFamily="34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1053108" y="1741574"/>
            <a:ext cx="2722602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800" dirty="0">
                <a:solidFill>
                  <a:srgbClr val="1F1E1E"/>
                </a:solidFill>
                <a:latin typeface="Arial Black" panose="020B0A04020102020204" pitchFamily="34" charset="0"/>
                <a:ea typeface="Sora Semi Bold" pitchFamily="34" charset="-122"/>
                <a:cs typeface="Sora Semi Bold" pitchFamily="34" charset="-120"/>
              </a:rPr>
              <a:t>Answers</a:t>
            </a:r>
            <a:endParaRPr lang="en-US" sz="2800" dirty="0">
              <a:latin typeface="Arial Black" panose="020B0A04020102020204" pitchFamily="34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1053108" y="2219015"/>
            <a:ext cx="4110038" cy="113454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950"/>
              </a:lnSpc>
              <a:buSzPct val="100000"/>
              <a:buFont typeface="+mj-lt"/>
              <a:buAutoNum type="arabicPeriod"/>
            </a:pPr>
            <a:r>
              <a:rPr lang="en-US" sz="1600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principle</a:t>
            </a:r>
            <a:endParaRPr lang="en-US" sz="1600" dirty="0">
              <a:latin typeface="Arial Black" panose="020B0A04020102020204" pitchFamily="34" charset="0"/>
            </a:endParaRPr>
          </a:p>
          <a:p>
            <a:pPr marL="342900" indent="-342900" algn="l">
              <a:lnSpc>
                <a:spcPts val="1950"/>
              </a:lnSpc>
              <a:buSzPct val="100000"/>
              <a:buFont typeface="+mj-lt"/>
              <a:buAutoNum type="arabicPeriod" startAt="2"/>
            </a:pPr>
            <a:r>
              <a:rPr lang="en-US" sz="1600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"Our team will deliver the project on Friday."</a:t>
            </a:r>
            <a:endParaRPr lang="en-US" sz="1600" dirty="0">
              <a:latin typeface="Arial Black" panose="020B0A04020102020204" pitchFamily="34" charset="0"/>
            </a:endParaRPr>
          </a:p>
          <a:p>
            <a:pPr marL="342900" indent="-342900" algn="l">
              <a:lnSpc>
                <a:spcPts val="1950"/>
              </a:lnSpc>
              <a:buSzPct val="100000"/>
              <a:buFont typeface="+mj-lt"/>
              <a:buAutoNum type="arabicPeriod" startAt="3"/>
            </a:pPr>
            <a:r>
              <a:rPr lang="en-US" sz="1600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(B) It's ready</a:t>
            </a:r>
            <a:endParaRPr lang="en-US" sz="1600" dirty="0">
              <a:latin typeface="Arial Black" panose="020B0A04020102020204" pitchFamily="34" charset="0"/>
            </a:endParaRPr>
          </a:p>
          <a:p>
            <a:pPr marL="342900" indent="-342900" algn="l">
              <a:lnSpc>
                <a:spcPts val="1950"/>
              </a:lnSpc>
              <a:buSzPct val="100000"/>
              <a:buFont typeface="+mj-lt"/>
              <a:buAutoNum type="arabicPeriod" startAt="4"/>
            </a:pPr>
            <a:r>
              <a:rPr lang="en-US" sz="1600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"Please submit your report by 5 PM."</a:t>
            </a:r>
            <a:endParaRPr lang="en-US" sz="1600" dirty="0">
              <a:latin typeface="Arial Black" panose="020B0A04020102020204" pitchFamily="34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1053108" y="3944659"/>
            <a:ext cx="2722602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800" dirty="0">
                <a:solidFill>
                  <a:srgbClr val="1F1E1E"/>
                </a:solidFill>
                <a:latin typeface="Arial Black" panose="020B0A04020102020204" pitchFamily="34" charset="0"/>
                <a:ea typeface="Sora Semi Bold" pitchFamily="34" charset="-122"/>
                <a:cs typeface="Sora Semi Bold" pitchFamily="34" charset="-120"/>
              </a:rPr>
              <a:t>Key Takeaways</a:t>
            </a:r>
            <a:endParaRPr lang="en-US" sz="2800" dirty="0">
              <a:latin typeface="Arial Black" panose="020B0A04020102020204" pitchFamily="34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1053108" y="4453583"/>
            <a:ext cx="4110038" cy="138219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950"/>
              </a:lnSpc>
              <a:buSzPct val="100000"/>
              <a:buChar char="•"/>
            </a:pPr>
            <a:r>
              <a:rPr lang="en-US" sz="1600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Spelling errors reduce professional credibility</a:t>
            </a:r>
            <a:endParaRPr lang="en-US" sz="1600" dirty="0">
              <a:latin typeface="Arial Black" panose="020B0A04020102020204" pitchFamily="34" charset="0"/>
            </a:endParaRPr>
          </a:p>
          <a:p>
            <a:pPr marL="342900" indent="-342900" algn="l">
              <a:lnSpc>
                <a:spcPts val="1950"/>
              </a:lnSpc>
              <a:buSzPct val="100000"/>
              <a:buChar char="•"/>
            </a:pPr>
            <a:r>
              <a:rPr lang="en-US" sz="1600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Punctuation clarifies technical meaning</a:t>
            </a:r>
            <a:endParaRPr lang="en-US" sz="1600" dirty="0">
              <a:latin typeface="Arial Black" panose="020B0A04020102020204" pitchFamily="34" charset="0"/>
            </a:endParaRPr>
          </a:p>
          <a:p>
            <a:pPr marL="342900" indent="-342900" algn="l">
              <a:lnSpc>
                <a:spcPts val="1950"/>
              </a:lnSpc>
              <a:buSzPct val="100000"/>
              <a:buChar char="•"/>
            </a:pPr>
            <a:r>
              <a:rPr lang="en-US" sz="1600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Practice improves accuracy over time</a:t>
            </a:r>
            <a:endParaRPr lang="en-US" sz="1600" dirty="0">
              <a:latin typeface="Arial Black" panose="020B0A04020102020204" pitchFamily="34" charset="0"/>
            </a:endParaRPr>
          </a:p>
          <a:p>
            <a:pPr marL="342900" indent="-342900" algn="l">
              <a:lnSpc>
                <a:spcPts val="1950"/>
              </a:lnSpc>
              <a:buSzPct val="100000"/>
              <a:buChar char="•"/>
            </a:pPr>
            <a:r>
              <a:rPr lang="en-US" sz="1600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Always proofread before submission</a:t>
            </a:r>
            <a:endParaRPr lang="en-US" sz="1600" dirty="0">
              <a:latin typeface="Arial Black" panose="020B0A04020102020204" pitchFamily="34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1053108" y="6621780"/>
            <a:ext cx="4110038" cy="495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600" b="1" dirty="0">
                <a:solidFill>
                  <a:srgbClr val="DA1B2E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Master the fundamentals, and your technical expertise will shine through clearly.</a:t>
            </a:r>
            <a:endParaRPr lang="en-US" sz="1600" dirty="0">
              <a:latin typeface="Arial Black" panose="020B0A04020102020204" pitchFamily="34" charset="0"/>
            </a:endParaRPr>
          </a:p>
        </p:txBody>
      </p:sp>
      <p:pic>
        <p:nvPicPr>
          <p:cNvPr id="8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1294" y="2270522"/>
            <a:ext cx="7993499" cy="446139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E93EAB2-DB34-0B46-8F0C-33D880AC420F}"/>
              </a:ext>
            </a:extLst>
          </p:cNvPr>
          <p:cNvSpPr txBox="1"/>
          <p:nvPr/>
        </p:nvSpPr>
        <p:spPr>
          <a:xfrm>
            <a:off x="13033154" y="7481146"/>
            <a:ext cx="8464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 Black" panose="020B0A04020102020204" pitchFamily="34" charset="0"/>
              </a:rPr>
              <a:t>10/10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576190" y="493345"/>
            <a:ext cx="5771793" cy="5173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050"/>
              </a:lnSpc>
              <a:buNone/>
            </a:pPr>
            <a:r>
              <a:rPr lang="en-US" sz="4000" dirty="0">
                <a:solidFill>
                  <a:srgbClr val="1F1E1E"/>
                </a:solidFill>
                <a:latin typeface="Arial Black" panose="020B0A04020102020204" pitchFamily="34" charset="0"/>
                <a:ea typeface="Sora Semi Bold" pitchFamily="34" charset="-122"/>
                <a:cs typeface="Sora Semi Bold" pitchFamily="34" charset="-120"/>
              </a:rPr>
              <a:t>Design Thinking Alignment</a:t>
            </a:r>
            <a:endParaRPr lang="en-US" sz="4000" dirty="0">
              <a:latin typeface="Arial Black" panose="020B0A04020102020204" pitchFamily="34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1533779" y="1643219"/>
            <a:ext cx="3748564" cy="6511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600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Spelling and punctuation mastery follows the same problem-solving framework used in engineering design:</a:t>
            </a:r>
            <a:endParaRPr lang="en-US" sz="1600" dirty="0">
              <a:latin typeface="Arial Black" panose="020B0A04020102020204" pitchFamily="34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903410" y="2589076"/>
            <a:ext cx="157163" cy="1965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600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01</a:t>
            </a:r>
            <a:endParaRPr lang="en-US" sz="1600" dirty="0">
              <a:latin typeface="Arial Black" panose="020B0A04020102020204" pitchFamily="34" charset="0"/>
            </a:endParaRPr>
          </a:p>
        </p:txBody>
      </p:sp>
      <p:sp>
        <p:nvSpPr>
          <p:cNvPr id="6" name="Shape 3"/>
          <p:cNvSpPr/>
          <p:nvPr/>
        </p:nvSpPr>
        <p:spPr>
          <a:xfrm>
            <a:off x="903410" y="2988470"/>
            <a:ext cx="3560111" cy="45719"/>
          </a:xfrm>
          <a:prstGeom prst="rect">
            <a:avLst/>
          </a:prstGeom>
          <a:solidFill>
            <a:srgbClr val="DA1B2E"/>
          </a:solidFill>
          <a:ln/>
        </p:spPr>
      </p:sp>
      <p:sp>
        <p:nvSpPr>
          <p:cNvPr id="7" name="Text 4"/>
          <p:cNvSpPr/>
          <p:nvPr/>
        </p:nvSpPr>
        <p:spPr>
          <a:xfrm>
            <a:off x="903410" y="3146878"/>
            <a:ext cx="2069306" cy="2586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2000" dirty="0">
                <a:solidFill>
                  <a:srgbClr val="3B3535"/>
                </a:solidFill>
                <a:latin typeface="Arial Black" panose="020B0A04020102020204" pitchFamily="34" charset="0"/>
                <a:ea typeface="Sora Semi Bold" pitchFamily="34" charset="-122"/>
                <a:cs typeface="Sora Semi Bold" pitchFamily="34" charset="-120"/>
              </a:rPr>
              <a:t>Empathize</a:t>
            </a:r>
            <a:endParaRPr lang="en-US" sz="2000" dirty="0">
              <a:latin typeface="Arial Black" panose="020B0A04020102020204" pitchFamily="34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903410" y="3517819"/>
            <a:ext cx="3731538" cy="2170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600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Understand communication barriers</a:t>
            </a:r>
            <a:endParaRPr lang="en-US" sz="1600" dirty="0">
              <a:latin typeface="Arial Black" panose="020B0A04020102020204" pitchFamily="34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903408" y="4251814"/>
            <a:ext cx="157163" cy="1965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600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02</a:t>
            </a:r>
            <a:endParaRPr lang="en-US" sz="1600" dirty="0">
              <a:latin typeface="Arial Black" panose="020B0A04020102020204" pitchFamily="34" charset="0"/>
            </a:endParaRPr>
          </a:p>
        </p:txBody>
      </p:sp>
      <p:sp>
        <p:nvSpPr>
          <p:cNvPr id="10" name="Shape 7"/>
          <p:cNvSpPr/>
          <p:nvPr/>
        </p:nvSpPr>
        <p:spPr>
          <a:xfrm flipV="1">
            <a:off x="903410" y="4571760"/>
            <a:ext cx="3560111" cy="45719"/>
          </a:xfrm>
          <a:prstGeom prst="rect">
            <a:avLst/>
          </a:prstGeom>
          <a:solidFill>
            <a:srgbClr val="DA1B2E"/>
          </a:solidFill>
          <a:ln/>
        </p:spPr>
      </p:sp>
      <p:sp>
        <p:nvSpPr>
          <p:cNvPr id="11" name="Text 8"/>
          <p:cNvSpPr/>
          <p:nvPr/>
        </p:nvSpPr>
        <p:spPr>
          <a:xfrm>
            <a:off x="903410" y="4775851"/>
            <a:ext cx="2069306" cy="2586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2000" dirty="0">
                <a:solidFill>
                  <a:srgbClr val="3B3535"/>
                </a:solidFill>
                <a:latin typeface="Arial Black" panose="020B0A04020102020204" pitchFamily="34" charset="0"/>
                <a:ea typeface="Sora Semi Bold" pitchFamily="34" charset="-122"/>
                <a:cs typeface="Sora Semi Bold" pitchFamily="34" charset="-120"/>
              </a:rPr>
              <a:t>Define</a:t>
            </a:r>
            <a:endParaRPr lang="en-US" sz="2000" dirty="0">
              <a:latin typeface="Arial Black" panose="020B0A04020102020204" pitchFamily="34" charset="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903410" y="5161902"/>
            <a:ext cx="3731538" cy="2170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600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Identify specific grammar rules</a:t>
            </a:r>
            <a:endParaRPr lang="en-US" sz="1600" dirty="0">
              <a:latin typeface="Arial Black" panose="020B0A04020102020204" pitchFamily="34" charset="0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5399210" y="2586882"/>
            <a:ext cx="157163" cy="1965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600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03</a:t>
            </a:r>
            <a:endParaRPr lang="en-US" sz="1600" dirty="0">
              <a:latin typeface="Arial Black" panose="020B0A04020102020204" pitchFamily="34" charset="0"/>
            </a:endParaRPr>
          </a:p>
        </p:txBody>
      </p:sp>
      <p:sp>
        <p:nvSpPr>
          <p:cNvPr id="14" name="Shape 11"/>
          <p:cNvSpPr/>
          <p:nvPr/>
        </p:nvSpPr>
        <p:spPr>
          <a:xfrm>
            <a:off x="5399210" y="2999900"/>
            <a:ext cx="3646527" cy="45719"/>
          </a:xfrm>
          <a:prstGeom prst="rect">
            <a:avLst/>
          </a:prstGeom>
          <a:solidFill>
            <a:srgbClr val="DA1B2E"/>
          </a:solidFill>
          <a:ln/>
        </p:spPr>
      </p:sp>
      <p:sp>
        <p:nvSpPr>
          <p:cNvPr id="15" name="Text 12"/>
          <p:cNvSpPr/>
          <p:nvPr/>
        </p:nvSpPr>
        <p:spPr>
          <a:xfrm>
            <a:off x="5392781" y="3146878"/>
            <a:ext cx="2069306" cy="2586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2000" dirty="0">
                <a:solidFill>
                  <a:srgbClr val="3B3535"/>
                </a:solidFill>
                <a:latin typeface="Arial Black" panose="020B0A04020102020204" pitchFamily="34" charset="0"/>
                <a:ea typeface="Sora Semi Bold" pitchFamily="34" charset="-122"/>
                <a:cs typeface="Sora Semi Bold" pitchFamily="34" charset="-120"/>
              </a:rPr>
              <a:t>Ideate</a:t>
            </a:r>
            <a:endParaRPr lang="en-US" sz="2000" dirty="0">
              <a:latin typeface="Arial Black" panose="020B0A04020102020204" pitchFamily="34" charset="0"/>
            </a:endParaRPr>
          </a:p>
        </p:txBody>
      </p:sp>
      <p:sp>
        <p:nvSpPr>
          <p:cNvPr id="16" name="Text 13"/>
          <p:cNvSpPr/>
          <p:nvPr/>
        </p:nvSpPr>
        <p:spPr>
          <a:xfrm>
            <a:off x="5399210" y="3481456"/>
            <a:ext cx="3731538" cy="2170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600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Explore correction strategies</a:t>
            </a:r>
            <a:endParaRPr lang="en-US" sz="1600" dirty="0">
              <a:latin typeface="Arial Black" panose="020B0A04020102020204" pitchFamily="34" charset="0"/>
            </a:endParaRPr>
          </a:p>
        </p:txBody>
      </p:sp>
      <p:sp>
        <p:nvSpPr>
          <p:cNvPr id="17" name="Text 14"/>
          <p:cNvSpPr/>
          <p:nvPr/>
        </p:nvSpPr>
        <p:spPr>
          <a:xfrm>
            <a:off x="5314199" y="4211143"/>
            <a:ext cx="157163" cy="1965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600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04</a:t>
            </a:r>
            <a:endParaRPr lang="en-US" sz="1600" dirty="0">
              <a:latin typeface="Arial Black" panose="020B0A04020102020204" pitchFamily="34" charset="0"/>
            </a:endParaRPr>
          </a:p>
        </p:txBody>
      </p:sp>
      <p:sp>
        <p:nvSpPr>
          <p:cNvPr id="18" name="Shape 15"/>
          <p:cNvSpPr/>
          <p:nvPr/>
        </p:nvSpPr>
        <p:spPr>
          <a:xfrm>
            <a:off x="5314199" y="4606049"/>
            <a:ext cx="3731538" cy="45719"/>
          </a:xfrm>
          <a:prstGeom prst="rect">
            <a:avLst/>
          </a:prstGeom>
          <a:solidFill>
            <a:srgbClr val="DA1B2E"/>
          </a:solidFill>
          <a:ln/>
        </p:spPr>
      </p:sp>
      <p:sp>
        <p:nvSpPr>
          <p:cNvPr id="19" name="Text 16"/>
          <p:cNvSpPr/>
          <p:nvPr/>
        </p:nvSpPr>
        <p:spPr>
          <a:xfrm>
            <a:off x="5314199" y="4775851"/>
            <a:ext cx="2069306" cy="2586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2000" dirty="0">
                <a:solidFill>
                  <a:srgbClr val="3B3535"/>
                </a:solidFill>
                <a:latin typeface="Arial Black" panose="020B0A04020102020204" pitchFamily="34" charset="0"/>
                <a:ea typeface="Sora Semi Bold" pitchFamily="34" charset="-122"/>
                <a:cs typeface="Sora Semi Bold" pitchFamily="34" charset="-120"/>
              </a:rPr>
              <a:t>Prototype</a:t>
            </a:r>
            <a:endParaRPr lang="en-US" sz="2000" dirty="0">
              <a:latin typeface="Arial Black" panose="020B0A04020102020204" pitchFamily="34" charset="0"/>
            </a:endParaRPr>
          </a:p>
        </p:txBody>
      </p:sp>
      <p:sp>
        <p:nvSpPr>
          <p:cNvPr id="20" name="Text 17"/>
          <p:cNvSpPr/>
          <p:nvPr/>
        </p:nvSpPr>
        <p:spPr>
          <a:xfrm>
            <a:off x="5314199" y="5147710"/>
            <a:ext cx="5654278" cy="2170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600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Practice writing applications</a:t>
            </a:r>
            <a:endParaRPr lang="en-US" sz="1600" dirty="0">
              <a:latin typeface="Arial Black" panose="020B0A04020102020204" pitchFamily="34" charset="0"/>
            </a:endParaRPr>
          </a:p>
        </p:txBody>
      </p:sp>
      <p:sp>
        <p:nvSpPr>
          <p:cNvPr id="21" name="Text 18"/>
          <p:cNvSpPr/>
          <p:nvPr/>
        </p:nvSpPr>
        <p:spPr>
          <a:xfrm>
            <a:off x="903409" y="5906153"/>
            <a:ext cx="157163" cy="1965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600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05</a:t>
            </a:r>
            <a:endParaRPr lang="en-US" sz="1600" dirty="0">
              <a:latin typeface="Arial Black" panose="020B0A04020102020204" pitchFamily="34" charset="0"/>
            </a:endParaRPr>
          </a:p>
        </p:txBody>
      </p:sp>
      <p:sp>
        <p:nvSpPr>
          <p:cNvPr id="22" name="Shape 19"/>
          <p:cNvSpPr/>
          <p:nvPr/>
        </p:nvSpPr>
        <p:spPr>
          <a:xfrm>
            <a:off x="903408" y="6223853"/>
            <a:ext cx="3560111" cy="53595"/>
          </a:xfrm>
          <a:prstGeom prst="rect">
            <a:avLst/>
          </a:prstGeom>
          <a:solidFill>
            <a:srgbClr val="DA1B2E"/>
          </a:solidFill>
          <a:ln/>
        </p:spPr>
      </p:sp>
      <p:sp>
        <p:nvSpPr>
          <p:cNvPr id="23" name="Text 20"/>
          <p:cNvSpPr/>
          <p:nvPr/>
        </p:nvSpPr>
        <p:spPr>
          <a:xfrm>
            <a:off x="903410" y="6362920"/>
            <a:ext cx="2069306" cy="2586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2000" dirty="0">
                <a:solidFill>
                  <a:srgbClr val="3B3535"/>
                </a:solidFill>
                <a:latin typeface="Arial Black" panose="020B0A04020102020204" pitchFamily="34" charset="0"/>
                <a:ea typeface="Sora Semi Bold" pitchFamily="34" charset="-122"/>
                <a:cs typeface="Sora Semi Bold" pitchFamily="34" charset="-120"/>
              </a:rPr>
              <a:t>Test</a:t>
            </a:r>
            <a:endParaRPr lang="en-US" sz="2000" dirty="0">
              <a:latin typeface="Arial Black" panose="020B0A04020102020204" pitchFamily="34" charset="0"/>
            </a:endParaRPr>
          </a:p>
        </p:txBody>
      </p:sp>
      <p:sp>
        <p:nvSpPr>
          <p:cNvPr id="24" name="Text 21"/>
          <p:cNvSpPr/>
          <p:nvPr/>
        </p:nvSpPr>
        <p:spPr>
          <a:xfrm>
            <a:off x="903408" y="6737417"/>
            <a:ext cx="5654397" cy="2170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600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Apply in real scenarios</a:t>
            </a:r>
            <a:endParaRPr lang="en-US" sz="1600" dirty="0">
              <a:latin typeface="Arial Black" panose="020B0A0402010202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133611D1-DB09-9B29-BE54-0B4015B17C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8058" y="1689904"/>
            <a:ext cx="5112215" cy="526456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DC2CF40-E97A-C162-876F-91C8CDE23AD0}"/>
              </a:ext>
            </a:extLst>
          </p:cNvPr>
          <p:cNvSpPr txBox="1"/>
          <p:nvPr/>
        </p:nvSpPr>
        <p:spPr>
          <a:xfrm>
            <a:off x="13033154" y="7481146"/>
            <a:ext cx="8464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 Black" panose="020B0A04020102020204" pitchFamily="34" charset="0"/>
              </a:rPr>
              <a:t>2/10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984545" y="7354"/>
            <a:ext cx="6661309" cy="7003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500"/>
              </a:lnSpc>
              <a:buNone/>
            </a:pPr>
            <a:r>
              <a:rPr lang="en-US" sz="4400" dirty="0">
                <a:solidFill>
                  <a:srgbClr val="1F1E1E"/>
                </a:solidFill>
                <a:latin typeface="Arial Black" panose="020B0A04020102020204" pitchFamily="34" charset="0"/>
                <a:ea typeface="Sora Semi Bold" pitchFamily="34" charset="-122"/>
                <a:cs typeface="Sora Semi Bold" pitchFamily="34" charset="-120"/>
              </a:rPr>
              <a:t>EMPATHY</a:t>
            </a:r>
          </a:p>
          <a:p>
            <a:pPr marL="0" indent="0" algn="ctr">
              <a:lnSpc>
                <a:spcPts val="5500"/>
              </a:lnSpc>
              <a:buNone/>
            </a:pPr>
            <a:r>
              <a:rPr lang="en-US" sz="4400" dirty="0">
                <a:solidFill>
                  <a:srgbClr val="1F1E1E"/>
                </a:solidFill>
                <a:latin typeface="Arial Black" panose="020B0A04020102020204" pitchFamily="34" charset="0"/>
                <a:ea typeface="Sora Semi Bold" pitchFamily="34" charset="-122"/>
                <a:cs typeface="Sora Semi Bold" pitchFamily="34" charset="-120"/>
              </a:rPr>
              <a:t>Why This Topic Matters ?</a:t>
            </a:r>
            <a:endParaRPr lang="en-US" sz="4400" dirty="0">
              <a:latin typeface="Arial Black" panose="020B0A04020102020204" pitchFamily="34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907139" y="1670559"/>
            <a:ext cx="4261485" cy="84058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00" dirty="0">
                <a:solidFill>
                  <a:srgbClr val="1F1E1E"/>
                </a:solidFill>
                <a:latin typeface="Arial Black" panose="020B0A04020102020204" pitchFamily="34" charset="0"/>
                <a:ea typeface="Sora Semi Bold" pitchFamily="34" charset="-122"/>
                <a:cs typeface="Sora Semi Bold" pitchFamily="34" charset="-120"/>
              </a:rPr>
              <a:t>Problems When Rules Are Ignored</a:t>
            </a:r>
            <a:endParaRPr lang="en-US" sz="2600" dirty="0">
              <a:latin typeface="Arial Black" panose="020B0A04020102020204" pitchFamily="34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907139" y="2720333"/>
            <a:ext cx="4261485" cy="33318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650"/>
              </a:lnSpc>
              <a:buSzPct val="100000"/>
              <a:buChar char="•"/>
            </a:pPr>
            <a:r>
              <a:rPr lang="en-US" sz="1650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Professional emails misinterpreted or rejected</a:t>
            </a:r>
            <a:endParaRPr lang="en-US" sz="1650" dirty="0">
              <a:latin typeface="Arial Black" panose="020B0A04020102020204" pitchFamily="34" charset="0"/>
            </a:endParaRPr>
          </a:p>
          <a:p>
            <a:pPr marL="342900" indent="-342900" algn="l">
              <a:lnSpc>
                <a:spcPts val="2650"/>
              </a:lnSpc>
              <a:buSzPct val="100000"/>
              <a:buChar char="•"/>
            </a:pPr>
            <a:r>
              <a:rPr lang="en-US" sz="1650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Technical reports lose credibility</a:t>
            </a:r>
            <a:endParaRPr lang="en-US" sz="1650" dirty="0">
              <a:latin typeface="Arial Black" panose="020B0A04020102020204" pitchFamily="34" charset="0"/>
            </a:endParaRPr>
          </a:p>
          <a:p>
            <a:pPr marL="342900" indent="-342900" algn="l">
              <a:lnSpc>
                <a:spcPts val="2650"/>
              </a:lnSpc>
              <a:buSzPct val="100000"/>
              <a:buChar char="•"/>
            </a:pPr>
            <a:r>
              <a:rPr lang="en-US" sz="1650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Job interviews affected by poor written communication</a:t>
            </a:r>
            <a:endParaRPr lang="en-US" sz="1650" dirty="0">
              <a:latin typeface="Arial Black" panose="020B0A04020102020204" pitchFamily="34" charset="0"/>
            </a:endParaRPr>
          </a:p>
          <a:p>
            <a:pPr marL="342900" indent="-342900" algn="l">
              <a:lnSpc>
                <a:spcPts val="2650"/>
              </a:lnSpc>
              <a:buSzPct val="100000"/>
              <a:buChar char="•"/>
            </a:pPr>
            <a:r>
              <a:rPr lang="en-US" sz="1650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Academic papers penalized in evaluations</a:t>
            </a:r>
            <a:endParaRPr lang="en-US" sz="1650" dirty="0">
              <a:latin typeface="Arial Black" panose="020B0A04020102020204" pitchFamily="34" charset="0"/>
            </a:endParaRPr>
          </a:p>
          <a:p>
            <a:pPr marL="342900" indent="-342900" algn="l">
              <a:lnSpc>
                <a:spcPts val="2650"/>
              </a:lnSpc>
              <a:buSzPct val="100000"/>
              <a:buChar char="•"/>
            </a:pPr>
            <a:r>
              <a:rPr lang="en-US" sz="1650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Team collaboration hampered by unclear documentation</a:t>
            </a:r>
            <a:endParaRPr lang="en-US" sz="1650" dirty="0">
              <a:latin typeface="Arial Black" panose="020B0A04020102020204" pitchFamily="34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907139" y="6240416"/>
            <a:ext cx="4261485" cy="6753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b="1" dirty="0">
                <a:solidFill>
                  <a:srgbClr val="DA1B2E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Real impact:</a:t>
            </a:r>
            <a:r>
              <a:rPr lang="en-US" sz="1650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 A single spelling error can undermine years of technical expertise.</a:t>
            </a:r>
            <a:endParaRPr lang="en-US" sz="1650" dirty="0">
              <a:latin typeface="Arial Black" panose="020B0A04020102020204" pitchFamily="34" charset="0"/>
            </a:endParaRPr>
          </a:p>
        </p:txBody>
      </p:sp>
      <p:pic>
        <p:nvPicPr>
          <p:cNvPr id="6" name="Image 0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695595" y="2001017"/>
            <a:ext cx="8359259" cy="47585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215EE86-FFEE-ECDF-2322-625CF29259DB}"/>
              </a:ext>
            </a:extLst>
          </p:cNvPr>
          <p:cNvSpPr txBox="1"/>
          <p:nvPr/>
        </p:nvSpPr>
        <p:spPr>
          <a:xfrm>
            <a:off x="13033154" y="7481146"/>
            <a:ext cx="8464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 Black" panose="020B0A04020102020204" pitchFamily="34" charset="0"/>
              </a:rPr>
              <a:t>3/10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369058" y="510549"/>
            <a:ext cx="5892284" cy="6823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350"/>
              </a:lnSpc>
              <a:buNone/>
            </a:pPr>
            <a:r>
              <a:rPr lang="en-US" sz="4250" dirty="0">
                <a:solidFill>
                  <a:srgbClr val="1F1E1E"/>
                </a:solidFill>
                <a:latin typeface="Arial Black" panose="020B0A04020102020204" pitchFamily="34" charset="0"/>
                <a:ea typeface="Sora Semi Bold" pitchFamily="34" charset="-122"/>
                <a:cs typeface="Sora Semi Bold" pitchFamily="34" charset="-120"/>
              </a:rPr>
              <a:t>Concept Explanation</a:t>
            </a:r>
            <a:endParaRPr lang="en-US" sz="4250" dirty="0">
              <a:latin typeface="Arial Black" panose="020B0A04020102020204" pitchFamily="34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26043" y="1683356"/>
            <a:ext cx="4283393" cy="8186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200"/>
              </a:lnSpc>
              <a:buNone/>
            </a:pPr>
            <a:r>
              <a:rPr lang="en-US" sz="2550" dirty="0">
                <a:solidFill>
                  <a:srgbClr val="1F1E1E"/>
                </a:solidFill>
                <a:latin typeface="Arial Black" panose="020B0A04020102020204" pitchFamily="34" charset="0"/>
                <a:ea typeface="Sora Semi Bold" pitchFamily="34" charset="-122"/>
                <a:cs typeface="Sora Semi Bold" pitchFamily="34" charset="-120"/>
              </a:rPr>
              <a:t>Spelling and Punctuation Defined</a:t>
            </a:r>
            <a:endParaRPr lang="en-US" sz="2550" dirty="0">
              <a:latin typeface="Arial Black" panose="020B0A04020102020204" pitchFamily="34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726043" y="2700626"/>
            <a:ext cx="4283393" cy="9740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These are the foundational elements that transform random words into clear, professional communication:</a:t>
            </a:r>
            <a:endParaRPr lang="en-US" sz="1600" dirty="0">
              <a:latin typeface="Arial Black" panose="020B0A04020102020204" pitchFamily="34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726043" y="3853389"/>
            <a:ext cx="4283393" cy="35244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50"/>
              </a:lnSpc>
              <a:buSzPct val="100000"/>
              <a:buChar char="•"/>
            </a:pPr>
            <a:r>
              <a:rPr lang="en-US" sz="1600" b="1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Spelling:</a:t>
            </a:r>
            <a:r>
              <a:rPr lang="en-US" sz="1600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 Correct arrangement of letters in words</a:t>
            </a:r>
            <a:endParaRPr lang="en-US" sz="1600" dirty="0">
              <a:latin typeface="Arial Black" panose="020B0A04020102020204" pitchFamily="34" charset="0"/>
            </a:endParaRPr>
          </a:p>
          <a:p>
            <a:pPr marL="342900" indent="-342900" algn="l">
              <a:lnSpc>
                <a:spcPts val="2550"/>
              </a:lnSpc>
              <a:buSzPct val="100000"/>
              <a:buChar char="•"/>
            </a:pPr>
            <a:r>
              <a:rPr lang="en-US" sz="1600" b="1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Punctuation:</a:t>
            </a:r>
            <a:r>
              <a:rPr lang="en-US" sz="1600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 Marks that structure sentences and clarify meaning</a:t>
            </a:r>
            <a:endParaRPr lang="en-US" sz="1600" dirty="0">
              <a:latin typeface="Arial Black" panose="020B0A04020102020204" pitchFamily="34" charset="0"/>
            </a:endParaRPr>
          </a:p>
          <a:p>
            <a:pPr marL="342900" indent="-342900" algn="l">
              <a:lnSpc>
                <a:spcPts val="2550"/>
              </a:lnSpc>
              <a:buSzPct val="100000"/>
              <a:buChar char="•"/>
            </a:pPr>
            <a:r>
              <a:rPr lang="en-US" sz="1600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Both essential for professional credibility</a:t>
            </a:r>
            <a:endParaRPr lang="en-US" sz="1600" dirty="0">
              <a:latin typeface="Arial Black" panose="020B0A04020102020204" pitchFamily="34" charset="0"/>
            </a:endParaRPr>
          </a:p>
          <a:p>
            <a:pPr marL="342900" indent="-342900" algn="l">
              <a:lnSpc>
                <a:spcPts val="2550"/>
              </a:lnSpc>
              <a:buSzPct val="100000"/>
              <a:buChar char="•"/>
            </a:pPr>
            <a:r>
              <a:rPr lang="en-US" sz="1600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Applied in all technical documentation</a:t>
            </a:r>
            <a:endParaRPr lang="en-US" sz="1600" dirty="0">
              <a:latin typeface="Arial Black" panose="020B0A04020102020204" pitchFamily="34" charset="0"/>
            </a:endParaRPr>
          </a:p>
          <a:p>
            <a:pPr marL="342900" indent="-342900" algn="l">
              <a:lnSpc>
                <a:spcPts val="2550"/>
              </a:lnSpc>
              <a:buSzPct val="100000"/>
              <a:buChar char="•"/>
            </a:pPr>
            <a:r>
              <a:rPr lang="en-US" sz="1600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Critical for clear engineering specifications</a:t>
            </a:r>
            <a:endParaRPr lang="en-US" sz="1600" dirty="0">
              <a:latin typeface="Arial Black" panose="020B0A04020102020204" pitchFamily="34" charset="0"/>
            </a:endParaRPr>
          </a:p>
        </p:txBody>
      </p:sp>
      <p:pic>
        <p:nvPicPr>
          <p:cNvPr id="6" name="Image 0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523071" y="2176252"/>
            <a:ext cx="8388787" cy="45794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DB58E66-E71D-A899-8122-197E36A91F94}"/>
              </a:ext>
            </a:extLst>
          </p:cNvPr>
          <p:cNvSpPr txBox="1"/>
          <p:nvPr/>
        </p:nvSpPr>
        <p:spPr>
          <a:xfrm>
            <a:off x="13033154" y="7481146"/>
            <a:ext cx="8464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 Black" panose="020B0A04020102020204" pitchFamily="34" charset="0"/>
              </a:rPr>
              <a:t>4/10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760692" y="474285"/>
            <a:ext cx="5109015" cy="4266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350"/>
              </a:lnSpc>
              <a:buNone/>
            </a:pPr>
            <a:r>
              <a:rPr lang="en-US" sz="4400" dirty="0">
                <a:solidFill>
                  <a:srgbClr val="1F1E1E"/>
                </a:solidFill>
                <a:latin typeface="Arial Black" panose="020B0A04020102020204" pitchFamily="34" charset="0"/>
                <a:ea typeface="Sora Semi Bold" pitchFamily="34" charset="-122"/>
                <a:cs typeface="Sora Semi Bold" pitchFamily="34" charset="-120"/>
              </a:rPr>
              <a:t>Core Rules: Part 1</a:t>
            </a:r>
            <a:endParaRPr lang="en-US" sz="4400" dirty="0">
              <a:latin typeface="Arial Black" panose="020B0A04020102020204" pitchFamily="34" charset="0"/>
            </a:endParaRPr>
          </a:p>
        </p:txBody>
      </p:sp>
      <p:sp>
        <p:nvSpPr>
          <p:cNvPr id="3" name="Shape 1"/>
          <p:cNvSpPr/>
          <p:nvPr/>
        </p:nvSpPr>
        <p:spPr>
          <a:xfrm>
            <a:off x="981075" y="1512451"/>
            <a:ext cx="4627483" cy="925711"/>
          </a:xfrm>
          <a:prstGeom prst="roundRect">
            <a:avLst>
              <a:gd name="adj" fmla="val 7902"/>
            </a:avLst>
          </a:prstGeom>
          <a:solidFill>
            <a:srgbClr val="FFFFFF"/>
          </a:solidFill>
          <a:ln/>
        </p:spPr>
      </p:sp>
      <p:sp>
        <p:nvSpPr>
          <p:cNvPr id="4" name="Shape 2"/>
          <p:cNvSpPr/>
          <p:nvPr/>
        </p:nvSpPr>
        <p:spPr>
          <a:xfrm>
            <a:off x="981075" y="1497211"/>
            <a:ext cx="4627483" cy="60960"/>
          </a:xfrm>
          <a:prstGeom prst="roundRect">
            <a:avLst>
              <a:gd name="adj" fmla="val 89367"/>
            </a:avLst>
          </a:prstGeom>
          <a:solidFill>
            <a:srgbClr val="DA1B2E"/>
          </a:solidFill>
          <a:ln/>
        </p:spPr>
      </p:sp>
      <p:sp>
        <p:nvSpPr>
          <p:cNvPr id="7" name="Text 5"/>
          <p:cNvSpPr/>
          <p:nvPr/>
        </p:nvSpPr>
        <p:spPr>
          <a:xfrm>
            <a:off x="1125974" y="1836658"/>
            <a:ext cx="2554508" cy="2132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2400" dirty="0">
                <a:solidFill>
                  <a:srgbClr val="3B3535"/>
                </a:solidFill>
                <a:latin typeface="Arial Black" panose="020B0A04020102020204" pitchFamily="34" charset="0"/>
                <a:ea typeface="Sora Semi Bold" pitchFamily="34" charset="-122"/>
                <a:cs typeface="Sora Semi Bold" pitchFamily="34" charset="-120"/>
              </a:rPr>
              <a:t>Capitalization</a:t>
            </a:r>
            <a:endParaRPr lang="en-US" sz="2400" dirty="0">
              <a:latin typeface="Arial Black" panose="020B0A04020102020204" pitchFamily="34" charset="0"/>
            </a:endParaRPr>
          </a:p>
        </p:txBody>
      </p:sp>
      <p:sp>
        <p:nvSpPr>
          <p:cNvPr id="8" name="Text 6"/>
          <p:cNvSpPr/>
          <p:nvPr/>
        </p:nvSpPr>
        <p:spPr>
          <a:xfrm>
            <a:off x="1125974" y="2127528"/>
            <a:ext cx="4193712" cy="1657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1600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First word, proper nouns, titles</a:t>
            </a:r>
            <a:endParaRPr lang="en-US" sz="1600" dirty="0">
              <a:latin typeface="Arial Black" panose="020B0A04020102020204" pitchFamily="34" charset="0"/>
            </a:endParaRPr>
          </a:p>
        </p:txBody>
      </p:sp>
      <p:sp>
        <p:nvSpPr>
          <p:cNvPr id="9" name="Shape 7"/>
          <p:cNvSpPr/>
          <p:nvPr/>
        </p:nvSpPr>
        <p:spPr>
          <a:xfrm>
            <a:off x="981075" y="2710339"/>
            <a:ext cx="4627483" cy="925711"/>
          </a:xfrm>
          <a:prstGeom prst="roundRect">
            <a:avLst>
              <a:gd name="adj" fmla="val 7902"/>
            </a:avLst>
          </a:prstGeom>
          <a:solidFill>
            <a:srgbClr val="FFFFFF"/>
          </a:solidFill>
          <a:ln/>
        </p:spPr>
        <p:txBody>
          <a:bodyPr/>
          <a:lstStyle/>
          <a:p>
            <a:endParaRPr lang="en-US" dirty="0"/>
          </a:p>
        </p:txBody>
      </p:sp>
      <p:sp>
        <p:nvSpPr>
          <p:cNvPr id="10" name="Shape 8"/>
          <p:cNvSpPr/>
          <p:nvPr/>
        </p:nvSpPr>
        <p:spPr>
          <a:xfrm>
            <a:off x="981075" y="2695099"/>
            <a:ext cx="4627483" cy="60960"/>
          </a:xfrm>
          <a:prstGeom prst="roundRect">
            <a:avLst>
              <a:gd name="adj" fmla="val 89367"/>
            </a:avLst>
          </a:prstGeom>
          <a:solidFill>
            <a:srgbClr val="DA1B2E"/>
          </a:solidFill>
          <a:ln/>
        </p:spPr>
      </p:sp>
      <p:sp>
        <p:nvSpPr>
          <p:cNvPr id="13" name="Text 11"/>
          <p:cNvSpPr/>
          <p:nvPr/>
        </p:nvSpPr>
        <p:spPr>
          <a:xfrm>
            <a:off x="1125974" y="3034546"/>
            <a:ext cx="2554508" cy="2132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2400" dirty="0">
                <a:solidFill>
                  <a:srgbClr val="3B3535"/>
                </a:solidFill>
                <a:latin typeface="Arial Black" panose="020B0A04020102020204" pitchFamily="34" charset="0"/>
                <a:ea typeface="Sora Semi Bold" pitchFamily="34" charset="-122"/>
                <a:cs typeface="Sora Semi Bold" pitchFamily="34" charset="-120"/>
              </a:rPr>
              <a:t>Period Usage</a:t>
            </a:r>
            <a:endParaRPr lang="en-US" sz="2400" dirty="0">
              <a:latin typeface="Arial Black" panose="020B0A04020102020204" pitchFamily="34" charset="0"/>
            </a:endParaRPr>
          </a:p>
        </p:txBody>
      </p:sp>
      <p:sp>
        <p:nvSpPr>
          <p:cNvPr id="14" name="Text 12"/>
          <p:cNvSpPr/>
          <p:nvPr/>
        </p:nvSpPr>
        <p:spPr>
          <a:xfrm>
            <a:off x="1125974" y="3325416"/>
            <a:ext cx="4193712" cy="1657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1600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End declarative statements</a:t>
            </a:r>
            <a:endParaRPr lang="en-US" sz="1600" dirty="0">
              <a:latin typeface="Arial Black" panose="020B0A04020102020204" pitchFamily="34" charset="0"/>
            </a:endParaRPr>
          </a:p>
        </p:txBody>
      </p:sp>
      <p:sp>
        <p:nvSpPr>
          <p:cNvPr id="15" name="Shape 13"/>
          <p:cNvSpPr/>
          <p:nvPr/>
        </p:nvSpPr>
        <p:spPr>
          <a:xfrm>
            <a:off x="981075" y="3908227"/>
            <a:ext cx="4627483" cy="925711"/>
          </a:xfrm>
          <a:prstGeom prst="roundRect">
            <a:avLst>
              <a:gd name="adj" fmla="val 7902"/>
            </a:avLst>
          </a:prstGeom>
          <a:solidFill>
            <a:srgbClr val="FFFFFF"/>
          </a:solidFill>
          <a:ln/>
        </p:spPr>
      </p:sp>
      <p:sp>
        <p:nvSpPr>
          <p:cNvPr id="16" name="Shape 14"/>
          <p:cNvSpPr/>
          <p:nvPr/>
        </p:nvSpPr>
        <p:spPr>
          <a:xfrm>
            <a:off x="981075" y="3892987"/>
            <a:ext cx="4627483" cy="60960"/>
          </a:xfrm>
          <a:prstGeom prst="roundRect">
            <a:avLst>
              <a:gd name="adj" fmla="val 89367"/>
            </a:avLst>
          </a:prstGeom>
          <a:solidFill>
            <a:srgbClr val="DA1B2E"/>
          </a:solidFill>
          <a:ln/>
        </p:spPr>
      </p:sp>
      <p:sp>
        <p:nvSpPr>
          <p:cNvPr id="19" name="Text 17"/>
          <p:cNvSpPr/>
          <p:nvPr/>
        </p:nvSpPr>
        <p:spPr>
          <a:xfrm>
            <a:off x="1125974" y="4232434"/>
            <a:ext cx="2554508" cy="2132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2400" dirty="0">
                <a:solidFill>
                  <a:srgbClr val="3B3535"/>
                </a:solidFill>
                <a:latin typeface="Arial Black" panose="020B0A04020102020204" pitchFamily="34" charset="0"/>
                <a:ea typeface="Sora Semi Bold" pitchFamily="34" charset="-122"/>
                <a:cs typeface="Sora Semi Bold" pitchFamily="34" charset="-120"/>
              </a:rPr>
              <a:t>Comma Rules</a:t>
            </a:r>
            <a:endParaRPr lang="en-US" sz="2400" dirty="0">
              <a:latin typeface="Arial Black" panose="020B0A04020102020204" pitchFamily="34" charset="0"/>
            </a:endParaRPr>
          </a:p>
        </p:txBody>
      </p:sp>
      <p:sp>
        <p:nvSpPr>
          <p:cNvPr id="20" name="Text 18"/>
          <p:cNvSpPr/>
          <p:nvPr/>
        </p:nvSpPr>
        <p:spPr>
          <a:xfrm>
            <a:off x="1125974" y="4523304"/>
            <a:ext cx="4193712" cy="1657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1600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Separate list items, clauses</a:t>
            </a:r>
            <a:endParaRPr lang="en-US" sz="1600" dirty="0">
              <a:latin typeface="Arial Black" panose="020B0A04020102020204" pitchFamily="34" charset="0"/>
            </a:endParaRPr>
          </a:p>
        </p:txBody>
      </p:sp>
      <p:sp>
        <p:nvSpPr>
          <p:cNvPr id="21" name="Shape 19"/>
          <p:cNvSpPr/>
          <p:nvPr/>
        </p:nvSpPr>
        <p:spPr>
          <a:xfrm>
            <a:off x="981075" y="5106114"/>
            <a:ext cx="4627483" cy="925711"/>
          </a:xfrm>
          <a:prstGeom prst="roundRect">
            <a:avLst>
              <a:gd name="adj" fmla="val 7902"/>
            </a:avLst>
          </a:prstGeom>
          <a:solidFill>
            <a:srgbClr val="FFFFFF"/>
          </a:solidFill>
          <a:ln/>
        </p:spPr>
      </p:sp>
      <p:sp>
        <p:nvSpPr>
          <p:cNvPr id="22" name="Shape 20"/>
          <p:cNvSpPr/>
          <p:nvPr/>
        </p:nvSpPr>
        <p:spPr>
          <a:xfrm>
            <a:off x="981075" y="5090874"/>
            <a:ext cx="4627483" cy="60960"/>
          </a:xfrm>
          <a:prstGeom prst="roundRect">
            <a:avLst>
              <a:gd name="adj" fmla="val 89367"/>
            </a:avLst>
          </a:prstGeom>
          <a:solidFill>
            <a:srgbClr val="DA1B2E"/>
          </a:solidFill>
          <a:ln/>
        </p:spPr>
      </p:sp>
      <p:sp>
        <p:nvSpPr>
          <p:cNvPr id="25" name="Text 23"/>
          <p:cNvSpPr/>
          <p:nvPr/>
        </p:nvSpPr>
        <p:spPr>
          <a:xfrm>
            <a:off x="1125974" y="5430322"/>
            <a:ext cx="2554508" cy="2132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2400" dirty="0">
                <a:solidFill>
                  <a:srgbClr val="3B3535"/>
                </a:solidFill>
                <a:latin typeface="Arial Black" panose="020B0A04020102020204" pitchFamily="34" charset="0"/>
                <a:ea typeface="Sora Semi Bold" pitchFamily="34" charset="-122"/>
                <a:cs typeface="Sora Semi Bold" pitchFamily="34" charset="-120"/>
              </a:rPr>
              <a:t>Quotation Marks</a:t>
            </a:r>
            <a:endParaRPr lang="en-US" sz="2400" dirty="0">
              <a:latin typeface="Arial Black" panose="020B0A04020102020204" pitchFamily="34" charset="0"/>
            </a:endParaRPr>
          </a:p>
        </p:txBody>
      </p:sp>
      <p:sp>
        <p:nvSpPr>
          <p:cNvPr id="26" name="Text 24"/>
          <p:cNvSpPr/>
          <p:nvPr/>
        </p:nvSpPr>
        <p:spPr>
          <a:xfrm>
            <a:off x="1125974" y="5721191"/>
            <a:ext cx="4193712" cy="1657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1600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Direct speech, specific terms</a:t>
            </a:r>
            <a:endParaRPr lang="en-US" sz="1600" dirty="0">
              <a:latin typeface="Arial Black" panose="020B0A04020102020204" pitchFamily="34" charset="0"/>
            </a:endParaRPr>
          </a:p>
        </p:txBody>
      </p:sp>
      <p:sp>
        <p:nvSpPr>
          <p:cNvPr id="27" name="Shape 25"/>
          <p:cNvSpPr/>
          <p:nvPr/>
        </p:nvSpPr>
        <p:spPr>
          <a:xfrm>
            <a:off x="981075" y="6304002"/>
            <a:ext cx="4627483" cy="925711"/>
          </a:xfrm>
          <a:prstGeom prst="roundRect">
            <a:avLst>
              <a:gd name="adj" fmla="val 7902"/>
            </a:avLst>
          </a:prstGeom>
          <a:solidFill>
            <a:srgbClr val="FFFFFF"/>
          </a:solidFill>
          <a:ln/>
        </p:spPr>
      </p:sp>
      <p:sp>
        <p:nvSpPr>
          <p:cNvPr id="28" name="Shape 26"/>
          <p:cNvSpPr/>
          <p:nvPr/>
        </p:nvSpPr>
        <p:spPr>
          <a:xfrm>
            <a:off x="981075" y="6288762"/>
            <a:ext cx="4627483" cy="60960"/>
          </a:xfrm>
          <a:prstGeom prst="roundRect">
            <a:avLst>
              <a:gd name="adj" fmla="val 89367"/>
            </a:avLst>
          </a:prstGeom>
          <a:solidFill>
            <a:srgbClr val="DA1B2E"/>
          </a:solidFill>
          <a:ln/>
        </p:spPr>
      </p:sp>
      <p:sp>
        <p:nvSpPr>
          <p:cNvPr id="31" name="Text 29"/>
          <p:cNvSpPr/>
          <p:nvPr/>
        </p:nvSpPr>
        <p:spPr>
          <a:xfrm>
            <a:off x="1125974" y="6628209"/>
            <a:ext cx="2554508" cy="2132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2400" dirty="0">
                <a:solidFill>
                  <a:srgbClr val="3B3535"/>
                </a:solidFill>
                <a:latin typeface="Arial Black" panose="020B0A04020102020204" pitchFamily="34" charset="0"/>
                <a:ea typeface="Sora Semi Bold" pitchFamily="34" charset="-122"/>
                <a:cs typeface="Sora Semi Bold" pitchFamily="34" charset="-120"/>
              </a:rPr>
              <a:t>Apostrophes</a:t>
            </a:r>
            <a:endParaRPr lang="en-US" sz="2400" dirty="0">
              <a:latin typeface="Arial Black" panose="020B0A04020102020204" pitchFamily="34" charset="0"/>
            </a:endParaRPr>
          </a:p>
        </p:txBody>
      </p:sp>
      <p:sp>
        <p:nvSpPr>
          <p:cNvPr id="32" name="Text 30"/>
          <p:cNvSpPr/>
          <p:nvPr/>
        </p:nvSpPr>
        <p:spPr>
          <a:xfrm>
            <a:off x="1125974" y="6919079"/>
            <a:ext cx="4193712" cy="1657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1600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Contractions, possessives</a:t>
            </a:r>
            <a:endParaRPr lang="en-US" sz="1600" dirty="0">
              <a:latin typeface="Arial Black" panose="020B0A04020102020204" pitchFamily="34" charset="0"/>
            </a:endParaRPr>
          </a:p>
        </p:txBody>
      </p:sp>
      <p:pic>
        <p:nvPicPr>
          <p:cNvPr id="3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5849" y="1706999"/>
            <a:ext cx="6518186" cy="502311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9ECAC4F-D16D-2A4E-A252-7FDEE9E460EC}"/>
              </a:ext>
            </a:extLst>
          </p:cNvPr>
          <p:cNvSpPr txBox="1"/>
          <p:nvPr/>
        </p:nvSpPr>
        <p:spPr>
          <a:xfrm>
            <a:off x="13033154" y="7481146"/>
            <a:ext cx="8464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 Black" panose="020B0A04020102020204" pitchFamily="34" charset="0"/>
              </a:rPr>
              <a:t>5/10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464427" y="313168"/>
            <a:ext cx="5701546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600"/>
              </a:lnSpc>
              <a:buNone/>
            </a:pPr>
            <a:r>
              <a:rPr lang="en-US" sz="4400" dirty="0">
                <a:solidFill>
                  <a:srgbClr val="1F1E1E"/>
                </a:solidFill>
                <a:latin typeface="Arial Black" panose="020B0A04020102020204" pitchFamily="34" charset="0"/>
                <a:ea typeface="Sora Semi Bold" pitchFamily="34" charset="-122"/>
                <a:cs typeface="Sora Semi Bold" pitchFamily="34" charset="-120"/>
              </a:rPr>
              <a:t>Core Rules: Part 2</a:t>
            </a:r>
            <a:endParaRPr lang="en-US" sz="4400" dirty="0">
              <a:latin typeface="Arial Black" panose="020B0A04020102020204" pitchFamily="34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58309" y="1502092"/>
            <a:ext cx="4246126" cy="85510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50"/>
              </a:lnSpc>
              <a:buNone/>
            </a:pPr>
            <a:r>
              <a:rPr lang="en-US" sz="2400" dirty="0">
                <a:solidFill>
                  <a:srgbClr val="1F1E1E"/>
                </a:solidFill>
                <a:latin typeface="Arial Black" panose="020B0A04020102020204" pitchFamily="34" charset="0"/>
                <a:ea typeface="Sora Semi Bold" pitchFamily="34" charset="-122"/>
                <a:cs typeface="Sora Semi Bold" pitchFamily="34" charset="-120"/>
              </a:rPr>
              <a:t>Additional Rules and Examples</a:t>
            </a:r>
            <a:endParaRPr lang="en-US" sz="2400" dirty="0">
              <a:latin typeface="Arial Black" panose="020B0A04020102020204" pitchFamily="34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758309" y="2573774"/>
            <a:ext cx="4246126" cy="30008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600" b="1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Semicolon usage:</a:t>
            </a:r>
            <a:r>
              <a:rPr lang="en-US" sz="1600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 Connect related independent clauses</a:t>
            </a:r>
            <a:endParaRPr lang="en-US" sz="1600" dirty="0">
              <a:latin typeface="Arial Black" panose="020B0A04020102020204" pitchFamily="34" charset="0"/>
            </a:endParaRPr>
          </a:p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600" b="1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Colon introduction:</a:t>
            </a:r>
            <a:r>
              <a:rPr lang="en-US" sz="1600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 Present lists or explanations</a:t>
            </a:r>
            <a:endParaRPr lang="en-US" sz="1600" dirty="0">
              <a:latin typeface="Arial Black" panose="020B0A04020102020204" pitchFamily="34" charset="0"/>
            </a:endParaRPr>
          </a:p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600" b="1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Hyphen compounds:</a:t>
            </a:r>
            <a:r>
              <a:rPr lang="en-US" sz="1600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 Join multi-word modifiers</a:t>
            </a:r>
            <a:endParaRPr lang="en-US" sz="1600" dirty="0">
              <a:latin typeface="Arial Black" panose="020B0A04020102020204" pitchFamily="34" charset="0"/>
            </a:endParaRPr>
          </a:p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600" b="1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Exception cases:</a:t>
            </a:r>
            <a:r>
              <a:rPr lang="en-US" sz="1600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 Technical terms may follow special rules</a:t>
            </a:r>
            <a:endParaRPr lang="en-US" sz="1600" dirty="0">
              <a:latin typeface="Arial Black" panose="020B0A04020102020204" pitchFamily="34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758309" y="5791199"/>
            <a:ext cx="2893457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000" dirty="0">
                <a:solidFill>
                  <a:srgbClr val="1F1E1E"/>
                </a:solidFill>
                <a:latin typeface="Arial Black" panose="020B0A04020102020204" pitchFamily="34" charset="0"/>
                <a:ea typeface="Sora Semi Bold" pitchFamily="34" charset="-122"/>
                <a:cs typeface="Sora Semi Bold" pitchFamily="34" charset="-120"/>
              </a:rPr>
              <a:t>Workplace Example</a:t>
            </a:r>
            <a:endParaRPr lang="en-US" sz="2000" dirty="0">
              <a:latin typeface="Arial Black" panose="020B0A04020102020204" pitchFamily="34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758309" y="6364009"/>
            <a:ext cx="4246126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00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"The project deadline is </a:t>
            </a:r>
            <a:r>
              <a:rPr lang="en-US" sz="1600" b="1" dirty="0">
                <a:solidFill>
                  <a:srgbClr val="DA1B2E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Friday</a:t>
            </a:r>
            <a:r>
              <a:rPr lang="en-US" sz="1600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, not friday."</a:t>
            </a:r>
            <a:endParaRPr lang="en-US" sz="1600" dirty="0">
              <a:latin typeface="Arial Black" panose="020B0A04020102020204" pitchFamily="34" charset="0"/>
            </a:endParaRPr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0693" y="1941790"/>
            <a:ext cx="8338899" cy="46541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6AA63D5-3579-DCAB-6C9B-020E40E62403}"/>
              </a:ext>
            </a:extLst>
          </p:cNvPr>
          <p:cNvSpPr txBox="1"/>
          <p:nvPr/>
        </p:nvSpPr>
        <p:spPr>
          <a:xfrm>
            <a:off x="13033154" y="7481146"/>
            <a:ext cx="8464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 Black" panose="020B0A04020102020204" pitchFamily="34" charset="0"/>
              </a:rPr>
              <a:t>6/10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704117" y="384028"/>
            <a:ext cx="5222166" cy="13704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buNone/>
            </a:pPr>
            <a:r>
              <a:rPr lang="en-US" sz="4000" dirty="0">
                <a:solidFill>
                  <a:srgbClr val="1F1E1E"/>
                </a:solidFill>
                <a:latin typeface="Arial Black" panose="020B0A04020102020204" pitchFamily="34" charset="0"/>
                <a:ea typeface="Sora Semi Bold" pitchFamily="34" charset="-122"/>
                <a:cs typeface="Sora Semi Bold" pitchFamily="34" charset="-120"/>
              </a:rPr>
              <a:t>Classroom Activity</a:t>
            </a:r>
            <a:endParaRPr lang="en-US" sz="4000" dirty="0">
              <a:latin typeface="Arial Black" panose="020B0A04020102020204" pitchFamily="34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2585407" y="1124868"/>
            <a:ext cx="4730047" cy="16445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400" dirty="0">
                <a:solidFill>
                  <a:srgbClr val="1F1E1E"/>
                </a:solidFill>
                <a:latin typeface="Arial Black" panose="020B0A04020102020204" pitchFamily="34" charset="0"/>
                <a:ea typeface="Sora Semi Bold" pitchFamily="34" charset="-122"/>
                <a:cs typeface="Sora Semi Bold" pitchFamily="34" charset="-120"/>
              </a:rPr>
              <a:t>Spelling Correction Challenge</a:t>
            </a:r>
            <a:endParaRPr lang="en-US" sz="2400" dirty="0">
              <a:latin typeface="Arial Black" panose="020B0A04020102020204" pitchFamily="34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505232" y="2093269"/>
            <a:ext cx="4730047" cy="5419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1400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Interactive pair activity (10 minutes):</a:t>
            </a:r>
            <a:endParaRPr lang="en-US" sz="1400" dirty="0">
              <a:latin typeface="Arial Black" panose="020B0A04020102020204" pitchFamily="34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1279910" y="2520469"/>
            <a:ext cx="2610995" cy="6852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2000" dirty="0">
                <a:solidFill>
                  <a:srgbClr val="3B3535"/>
                </a:solidFill>
                <a:latin typeface="Arial Black" panose="020B0A04020102020204" pitchFamily="34" charset="0"/>
                <a:ea typeface="Sora Semi Bold" pitchFamily="34" charset="-122"/>
                <a:cs typeface="Sora Semi Bold" pitchFamily="34" charset="-120"/>
              </a:rPr>
              <a:t>Find the Errors</a:t>
            </a:r>
            <a:endParaRPr lang="en-US" sz="2000" dirty="0">
              <a:latin typeface="Arial Black" panose="020B0A04020102020204" pitchFamily="34" charset="0"/>
            </a:endParaRPr>
          </a:p>
        </p:txBody>
      </p:sp>
      <p:sp>
        <p:nvSpPr>
          <p:cNvPr id="8" name="Text 6"/>
          <p:cNvSpPr/>
          <p:nvPr/>
        </p:nvSpPr>
        <p:spPr>
          <a:xfrm>
            <a:off x="790547" y="2880957"/>
            <a:ext cx="4159419" cy="16259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1400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Identify spelling and punctuation mistakes in provided technical documents</a:t>
            </a:r>
            <a:endParaRPr lang="en-US" sz="1400" dirty="0">
              <a:latin typeface="Arial Black" panose="020B0A04020102020204" pitchFamily="34" charset="0"/>
            </a:endParaRPr>
          </a:p>
        </p:txBody>
      </p:sp>
      <p:sp>
        <p:nvSpPr>
          <p:cNvPr id="11" name="Text 9"/>
          <p:cNvSpPr/>
          <p:nvPr/>
        </p:nvSpPr>
        <p:spPr>
          <a:xfrm>
            <a:off x="1279910" y="3679674"/>
            <a:ext cx="2610995" cy="6852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2000" dirty="0">
                <a:solidFill>
                  <a:srgbClr val="3B3535"/>
                </a:solidFill>
                <a:latin typeface="Arial Black" panose="020B0A04020102020204" pitchFamily="34" charset="0"/>
                <a:ea typeface="Sora Semi Bold" pitchFamily="34" charset="-122"/>
                <a:cs typeface="Sora Semi Bold" pitchFamily="34" charset="-120"/>
              </a:rPr>
              <a:t>Correct Together</a:t>
            </a:r>
            <a:endParaRPr lang="en-US" sz="2000" dirty="0">
              <a:latin typeface="Arial Black" panose="020B0A04020102020204" pitchFamily="34" charset="0"/>
            </a:endParaRPr>
          </a:p>
        </p:txBody>
      </p:sp>
      <p:sp>
        <p:nvSpPr>
          <p:cNvPr id="12" name="Text 10"/>
          <p:cNvSpPr/>
          <p:nvPr/>
        </p:nvSpPr>
        <p:spPr>
          <a:xfrm>
            <a:off x="790547" y="4054078"/>
            <a:ext cx="4159419" cy="10839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1400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Work with your partner to fix all identified errors</a:t>
            </a:r>
            <a:endParaRPr lang="en-US" sz="1400" dirty="0">
              <a:latin typeface="Arial Black" panose="020B0A04020102020204" pitchFamily="34" charset="0"/>
            </a:endParaRPr>
          </a:p>
        </p:txBody>
      </p:sp>
      <p:sp>
        <p:nvSpPr>
          <p:cNvPr id="15" name="Text 13"/>
          <p:cNvSpPr/>
          <p:nvPr/>
        </p:nvSpPr>
        <p:spPr>
          <a:xfrm>
            <a:off x="1279910" y="4589430"/>
            <a:ext cx="2610995" cy="6852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2000" dirty="0">
                <a:solidFill>
                  <a:srgbClr val="3B3535"/>
                </a:solidFill>
                <a:latin typeface="Arial Black" panose="020B0A04020102020204" pitchFamily="34" charset="0"/>
                <a:ea typeface="Sora Semi Bold" pitchFamily="34" charset="-122"/>
                <a:cs typeface="Sora Semi Bold" pitchFamily="34" charset="-120"/>
              </a:rPr>
              <a:t>Explain Choices</a:t>
            </a:r>
            <a:endParaRPr lang="en-US" sz="2000" dirty="0">
              <a:latin typeface="Arial Black" panose="020B0A04020102020204" pitchFamily="34" charset="0"/>
            </a:endParaRPr>
          </a:p>
        </p:txBody>
      </p:sp>
      <p:sp>
        <p:nvSpPr>
          <p:cNvPr id="16" name="Text 14"/>
          <p:cNvSpPr/>
          <p:nvPr/>
        </p:nvSpPr>
        <p:spPr>
          <a:xfrm>
            <a:off x="790547" y="4932045"/>
            <a:ext cx="4159419" cy="10839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1400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Justify corrections using proper grammar rules</a:t>
            </a:r>
            <a:endParaRPr lang="en-US" sz="1400" dirty="0">
              <a:latin typeface="Arial Black" panose="020B0A04020102020204" pitchFamily="34" charset="0"/>
            </a:endParaRPr>
          </a:p>
        </p:txBody>
      </p:sp>
      <p:sp>
        <p:nvSpPr>
          <p:cNvPr id="18" name="Text 16"/>
          <p:cNvSpPr/>
          <p:nvPr/>
        </p:nvSpPr>
        <p:spPr>
          <a:xfrm>
            <a:off x="1661370" y="5473957"/>
            <a:ext cx="313166" cy="8219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buNone/>
            </a:pPr>
            <a:endParaRPr lang="en-US" sz="2400" dirty="0">
              <a:latin typeface="Arial Black" panose="020B0A04020102020204" pitchFamily="34" charset="0"/>
            </a:endParaRPr>
          </a:p>
        </p:txBody>
      </p:sp>
      <p:sp>
        <p:nvSpPr>
          <p:cNvPr id="19" name="Text 17"/>
          <p:cNvSpPr/>
          <p:nvPr/>
        </p:nvSpPr>
        <p:spPr>
          <a:xfrm>
            <a:off x="1279910" y="5501759"/>
            <a:ext cx="2610995" cy="6852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2000" dirty="0">
                <a:solidFill>
                  <a:srgbClr val="3B3535"/>
                </a:solidFill>
                <a:latin typeface="Arial Black" panose="020B0A04020102020204" pitchFamily="34" charset="0"/>
                <a:ea typeface="Sora Semi Bold" pitchFamily="34" charset="-122"/>
                <a:cs typeface="Sora Semi Bold" pitchFamily="34" charset="-120"/>
              </a:rPr>
              <a:t>Share Findings</a:t>
            </a:r>
            <a:endParaRPr lang="en-US" sz="2000" dirty="0">
              <a:latin typeface="Arial Black" panose="020B0A04020102020204" pitchFamily="34" charset="0"/>
            </a:endParaRPr>
          </a:p>
        </p:txBody>
      </p:sp>
      <p:sp>
        <p:nvSpPr>
          <p:cNvPr id="20" name="Text 18"/>
          <p:cNvSpPr/>
          <p:nvPr/>
        </p:nvSpPr>
        <p:spPr>
          <a:xfrm>
            <a:off x="790547" y="5810012"/>
            <a:ext cx="4159419" cy="10839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1400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Present corrections to the class with explanations</a:t>
            </a:r>
            <a:endParaRPr lang="en-US" sz="1400" dirty="0">
              <a:latin typeface="Arial Black" panose="020B0A04020102020204" pitchFamily="34" charset="0"/>
            </a:endParaRPr>
          </a:p>
        </p:txBody>
      </p:sp>
      <p:sp>
        <p:nvSpPr>
          <p:cNvPr id="23" name="Text 21"/>
          <p:cNvSpPr/>
          <p:nvPr/>
        </p:nvSpPr>
        <p:spPr>
          <a:xfrm>
            <a:off x="1279910" y="6379726"/>
            <a:ext cx="2610995" cy="6852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2000" dirty="0">
                <a:solidFill>
                  <a:srgbClr val="3B3535"/>
                </a:solidFill>
                <a:latin typeface="Arial Black" panose="020B0A04020102020204" pitchFamily="34" charset="0"/>
                <a:ea typeface="Sora Semi Bold" pitchFamily="34" charset="-122"/>
                <a:cs typeface="Sora Semi Bold" pitchFamily="34" charset="-120"/>
              </a:rPr>
              <a:t>Reflection</a:t>
            </a:r>
            <a:endParaRPr lang="en-US" sz="2000" dirty="0">
              <a:latin typeface="Arial Black" panose="020B0A04020102020204" pitchFamily="34" charset="0"/>
            </a:endParaRPr>
          </a:p>
        </p:txBody>
      </p:sp>
      <p:sp>
        <p:nvSpPr>
          <p:cNvPr id="24" name="Text 22"/>
          <p:cNvSpPr/>
          <p:nvPr/>
        </p:nvSpPr>
        <p:spPr>
          <a:xfrm>
            <a:off x="790547" y="6687979"/>
            <a:ext cx="4159419" cy="10839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1400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Discuss what makes certain errors difficult to catch</a:t>
            </a:r>
            <a:endParaRPr lang="en-US" sz="1400" dirty="0">
              <a:latin typeface="Arial Black" panose="020B0A04020102020204" pitchFamily="34" charset="0"/>
            </a:endParaRPr>
          </a:p>
        </p:txBody>
      </p:sp>
      <p:pic>
        <p:nvPicPr>
          <p:cNvPr id="2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7099" y="1786682"/>
            <a:ext cx="6620719" cy="5235644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E4C721AB-141F-9A58-161E-F7EB67868202}"/>
              </a:ext>
            </a:extLst>
          </p:cNvPr>
          <p:cNvSpPr txBox="1"/>
          <p:nvPr/>
        </p:nvSpPr>
        <p:spPr>
          <a:xfrm>
            <a:off x="13033154" y="7481146"/>
            <a:ext cx="8464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 Black" panose="020B0A04020102020204" pitchFamily="34" charset="0"/>
              </a:rPr>
              <a:t>7/10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780067" y="680708"/>
            <a:ext cx="3070265" cy="3780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950"/>
              </a:lnSpc>
              <a:buNone/>
            </a:pPr>
            <a:r>
              <a:rPr lang="en-US" sz="4000" dirty="0">
                <a:solidFill>
                  <a:srgbClr val="1F1E1E"/>
                </a:solidFill>
                <a:latin typeface="Arial Black" panose="020B0A04020102020204" pitchFamily="34" charset="0"/>
                <a:ea typeface="Sora Semi Bold" pitchFamily="34" charset="-122"/>
                <a:cs typeface="Sora Semi Bold" pitchFamily="34" charset="-120"/>
              </a:rPr>
              <a:t>Mind Map Summary</a:t>
            </a:r>
            <a:endParaRPr lang="en-US" sz="4000" dirty="0">
              <a:latin typeface="Arial Black" panose="020B0A04020102020204" pitchFamily="34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1268551" y="1753627"/>
            <a:ext cx="2356247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2800" dirty="0">
                <a:solidFill>
                  <a:srgbClr val="1F1E1E"/>
                </a:solidFill>
                <a:latin typeface="Arial Black" panose="020B0A04020102020204" pitchFamily="34" charset="0"/>
                <a:ea typeface="Sora Semi Bold" pitchFamily="34" charset="-122"/>
                <a:cs typeface="Sora Semi Bold" pitchFamily="34" charset="-120"/>
              </a:rPr>
              <a:t>Key Concepts at a Glance</a:t>
            </a:r>
            <a:endParaRPr lang="en-US" sz="2800" dirty="0">
              <a:latin typeface="Arial Black" panose="020B0A04020102020204" pitchFamily="34" charset="0"/>
            </a:endParaRPr>
          </a:p>
        </p:txBody>
      </p:sp>
      <p:sp>
        <p:nvSpPr>
          <p:cNvPr id="4" name="Shape 2"/>
          <p:cNvSpPr/>
          <p:nvPr/>
        </p:nvSpPr>
        <p:spPr>
          <a:xfrm>
            <a:off x="1268551" y="2394303"/>
            <a:ext cx="2739390" cy="807958"/>
          </a:xfrm>
          <a:prstGeom prst="roundRect">
            <a:avLst>
              <a:gd name="adj" fmla="val 9054"/>
            </a:avLst>
          </a:prstGeom>
          <a:solidFill>
            <a:srgbClr val="FFFFFF"/>
          </a:solidFill>
          <a:ln/>
        </p:spPr>
      </p:sp>
      <p:sp>
        <p:nvSpPr>
          <p:cNvPr id="5" name="Shape 3"/>
          <p:cNvSpPr/>
          <p:nvPr/>
        </p:nvSpPr>
        <p:spPr>
          <a:xfrm>
            <a:off x="1268551" y="2379063"/>
            <a:ext cx="2739390" cy="60960"/>
          </a:xfrm>
          <a:prstGeom prst="roundRect">
            <a:avLst>
              <a:gd name="adj" fmla="val 79183"/>
            </a:avLst>
          </a:prstGeom>
          <a:solidFill>
            <a:srgbClr val="DA1B2E"/>
          </a:solidFill>
          <a:ln/>
        </p:spPr>
      </p:sp>
      <p:sp>
        <p:nvSpPr>
          <p:cNvPr id="6" name="Shape 4"/>
          <p:cNvSpPr/>
          <p:nvPr/>
        </p:nvSpPr>
        <p:spPr>
          <a:xfrm>
            <a:off x="2465903" y="2222019"/>
            <a:ext cx="344686" cy="344686"/>
          </a:xfrm>
          <a:prstGeom prst="roundRect">
            <a:avLst>
              <a:gd name="adj" fmla="val 265285"/>
            </a:avLst>
          </a:prstGeom>
          <a:solidFill>
            <a:srgbClr val="DA1B2E"/>
          </a:solidFill>
          <a:ln/>
        </p:spPr>
      </p:sp>
      <p:sp>
        <p:nvSpPr>
          <p:cNvPr id="7" name="Text 5"/>
          <p:cNvSpPr/>
          <p:nvPr/>
        </p:nvSpPr>
        <p:spPr>
          <a:xfrm>
            <a:off x="2569249" y="2308221"/>
            <a:ext cx="137874" cy="1722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00"/>
              </a:lnSpc>
              <a:buNone/>
            </a:pPr>
            <a:r>
              <a:rPr lang="en-US" dirty="0">
                <a:solidFill>
                  <a:srgbClr val="FFFFFF"/>
                </a:solidFill>
                <a:latin typeface="Arial Black" panose="020B0A04020102020204" pitchFamily="34" charset="0"/>
                <a:ea typeface="Sora Semi Bold" pitchFamily="34" charset="-122"/>
                <a:cs typeface="Sora Semi Bold" pitchFamily="34" charset="-120"/>
              </a:rPr>
              <a:t>1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8" name="Text 6"/>
          <p:cNvSpPr/>
          <p:nvPr/>
        </p:nvSpPr>
        <p:spPr>
          <a:xfrm>
            <a:off x="1398686" y="2681601"/>
            <a:ext cx="1512213" cy="1889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2000" dirty="0">
                <a:solidFill>
                  <a:srgbClr val="3B3535"/>
                </a:solidFill>
                <a:latin typeface="Arial Black" panose="020B0A04020102020204" pitchFamily="34" charset="0"/>
                <a:ea typeface="Sora Semi Bold" pitchFamily="34" charset="-122"/>
                <a:cs typeface="Sora Semi Bold" pitchFamily="34" charset="-120"/>
              </a:rPr>
              <a:t>Spelling</a:t>
            </a:r>
            <a:endParaRPr lang="en-US" sz="2000" dirty="0">
              <a:latin typeface="Arial Black" panose="020B0A04020102020204" pitchFamily="34" charset="0"/>
            </a:endParaRPr>
          </a:p>
        </p:txBody>
      </p:sp>
      <p:sp>
        <p:nvSpPr>
          <p:cNvPr id="9" name="Text 7"/>
          <p:cNvSpPr/>
          <p:nvPr/>
        </p:nvSpPr>
        <p:spPr>
          <a:xfrm>
            <a:off x="1398686" y="2931513"/>
            <a:ext cx="2479119" cy="1406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100"/>
              </a:lnSpc>
              <a:buNone/>
            </a:pPr>
            <a:r>
              <a:rPr lang="en-US" sz="1400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Letters, patterns, prefixes, suffixes</a:t>
            </a:r>
            <a:endParaRPr lang="en-US" sz="1400" dirty="0">
              <a:latin typeface="Arial Black" panose="020B0A04020102020204" pitchFamily="34" charset="0"/>
            </a:endParaRPr>
          </a:p>
        </p:txBody>
      </p:sp>
      <p:sp>
        <p:nvSpPr>
          <p:cNvPr id="10" name="Shape 8"/>
          <p:cNvSpPr/>
          <p:nvPr/>
        </p:nvSpPr>
        <p:spPr>
          <a:xfrm>
            <a:off x="1268551" y="3435504"/>
            <a:ext cx="2739390" cy="807958"/>
          </a:xfrm>
          <a:prstGeom prst="roundRect">
            <a:avLst>
              <a:gd name="adj" fmla="val 9054"/>
            </a:avLst>
          </a:prstGeom>
          <a:solidFill>
            <a:srgbClr val="FFFFFF"/>
          </a:solidFill>
          <a:ln/>
        </p:spPr>
      </p:sp>
      <p:sp>
        <p:nvSpPr>
          <p:cNvPr id="11" name="Shape 9"/>
          <p:cNvSpPr/>
          <p:nvPr/>
        </p:nvSpPr>
        <p:spPr>
          <a:xfrm>
            <a:off x="1268551" y="3420264"/>
            <a:ext cx="2739390" cy="60960"/>
          </a:xfrm>
          <a:prstGeom prst="roundRect">
            <a:avLst>
              <a:gd name="adj" fmla="val 79183"/>
            </a:avLst>
          </a:prstGeom>
          <a:solidFill>
            <a:srgbClr val="DA1B2E"/>
          </a:solidFill>
          <a:ln/>
        </p:spPr>
      </p:sp>
      <p:sp>
        <p:nvSpPr>
          <p:cNvPr id="12" name="Shape 10"/>
          <p:cNvSpPr/>
          <p:nvPr/>
        </p:nvSpPr>
        <p:spPr>
          <a:xfrm>
            <a:off x="2465903" y="3263221"/>
            <a:ext cx="344686" cy="344686"/>
          </a:xfrm>
          <a:prstGeom prst="roundRect">
            <a:avLst>
              <a:gd name="adj" fmla="val 265285"/>
            </a:avLst>
          </a:prstGeom>
          <a:solidFill>
            <a:srgbClr val="DA1B2E"/>
          </a:solidFill>
          <a:ln/>
        </p:spPr>
      </p:sp>
      <p:sp>
        <p:nvSpPr>
          <p:cNvPr id="13" name="Text 11"/>
          <p:cNvSpPr/>
          <p:nvPr/>
        </p:nvSpPr>
        <p:spPr>
          <a:xfrm>
            <a:off x="2569249" y="3349422"/>
            <a:ext cx="137874" cy="1722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00"/>
              </a:lnSpc>
              <a:buNone/>
            </a:pPr>
            <a:r>
              <a:rPr lang="en-US" dirty="0">
                <a:solidFill>
                  <a:srgbClr val="FFFFFF"/>
                </a:solidFill>
                <a:latin typeface="Arial Black" panose="020B0A04020102020204" pitchFamily="34" charset="0"/>
                <a:ea typeface="Sora Semi Bold" pitchFamily="34" charset="-122"/>
                <a:cs typeface="Sora Semi Bold" pitchFamily="34" charset="-120"/>
              </a:rPr>
              <a:t>2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14" name="Text 12"/>
          <p:cNvSpPr/>
          <p:nvPr/>
        </p:nvSpPr>
        <p:spPr>
          <a:xfrm>
            <a:off x="1398686" y="3722802"/>
            <a:ext cx="1512213" cy="1889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2000" dirty="0">
                <a:solidFill>
                  <a:srgbClr val="3B3535"/>
                </a:solidFill>
                <a:latin typeface="Arial Black" panose="020B0A04020102020204" pitchFamily="34" charset="0"/>
                <a:ea typeface="Sora Semi Bold" pitchFamily="34" charset="-122"/>
                <a:cs typeface="Sora Semi Bold" pitchFamily="34" charset="-120"/>
              </a:rPr>
              <a:t>Punctuation</a:t>
            </a:r>
            <a:endParaRPr lang="en-US" sz="2000" dirty="0">
              <a:latin typeface="Arial Black" panose="020B0A04020102020204" pitchFamily="34" charset="0"/>
            </a:endParaRPr>
          </a:p>
        </p:txBody>
      </p:sp>
      <p:sp>
        <p:nvSpPr>
          <p:cNvPr id="15" name="Text 13"/>
          <p:cNvSpPr/>
          <p:nvPr/>
        </p:nvSpPr>
        <p:spPr>
          <a:xfrm>
            <a:off x="1398686" y="3972714"/>
            <a:ext cx="2479119" cy="1406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100"/>
              </a:lnSpc>
              <a:buNone/>
            </a:pPr>
            <a:r>
              <a:rPr lang="en-US" sz="1400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Periods, commas, semicolons, colons</a:t>
            </a:r>
            <a:endParaRPr lang="en-US" sz="1400" dirty="0">
              <a:latin typeface="Arial Black" panose="020B0A04020102020204" pitchFamily="34" charset="0"/>
            </a:endParaRPr>
          </a:p>
        </p:txBody>
      </p:sp>
      <p:sp>
        <p:nvSpPr>
          <p:cNvPr id="16" name="Shape 14"/>
          <p:cNvSpPr/>
          <p:nvPr/>
        </p:nvSpPr>
        <p:spPr>
          <a:xfrm>
            <a:off x="1268551" y="4476706"/>
            <a:ext cx="2739390" cy="807958"/>
          </a:xfrm>
          <a:prstGeom prst="roundRect">
            <a:avLst>
              <a:gd name="adj" fmla="val 9054"/>
            </a:avLst>
          </a:prstGeom>
          <a:solidFill>
            <a:srgbClr val="FFFFFF"/>
          </a:solidFill>
          <a:ln/>
        </p:spPr>
      </p:sp>
      <p:sp>
        <p:nvSpPr>
          <p:cNvPr id="17" name="Shape 15"/>
          <p:cNvSpPr/>
          <p:nvPr/>
        </p:nvSpPr>
        <p:spPr>
          <a:xfrm>
            <a:off x="1268551" y="4461466"/>
            <a:ext cx="2739390" cy="60960"/>
          </a:xfrm>
          <a:prstGeom prst="roundRect">
            <a:avLst>
              <a:gd name="adj" fmla="val 79183"/>
            </a:avLst>
          </a:prstGeom>
          <a:solidFill>
            <a:srgbClr val="DA1B2E"/>
          </a:solidFill>
          <a:ln/>
        </p:spPr>
      </p:sp>
      <p:sp>
        <p:nvSpPr>
          <p:cNvPr id="18" name="Shape 16"/>
          <p:cNvSpPr/>
          <p:nvPr/>
        </p:nvSpPr>
        <p:spPr>
          <a:xfrm>
            <a:off x="2465903" y="4304422"/>
            <a:ext cx="344686" cy="344686"/>
          </a:xfrm>
          <a:prstGeom prst="roundRect">
            <a:avLst>
              <a:gd name="adj" fmla="val 265285"/>
            </a:avLst>
          </a:prstGeom>
          <a:solidFill>
            <a:srgbClr val="DA1B2E"/>
          </a:solidFill>
          <a:ln/>
        </p:spPr>
      </p:sp>
      <p:sp>
        <p:nvSpPr>
          <p:cNvPr id="19" name="Text 17"/>
          <p:cNvSpPr/>
          <p:nvPr/>
        </p:nvSpPr>
        <p:spPr>
          <a:xfrm>
            <a:off x="2569249" y="4390624"/>
            <a:ext cx="137874" cy="1722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00"/>
              </a:lnSpc>
              <a:buNone/>
            </a:pPr>
            <a:r>
              <a:rPr lang="en-US" dirty="0">
                <a:solidFill>
                  <a:srgbClr val="FFFFFF"/>
                </a:solidFill>
                <a:latin typeface="Arial Black" panose="020B0A04020102020204" pitchFamily="34" charset="0"/>
                <a:ea typeface="Sora Semi Bold" pitchFamily="34" charset="-122"/>
                <a:cs typeface="Sora Semi Bold" pitchFamily="34" charset="-120"/>
              </a:rPr>
              <a:t>3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20" name="Text 18"/>
          <p:cNvSpPr/>
          <p:nvPr/>
        </p:nvSpPr>
        <p:spPr>
          <a:xfrm>
            <a:off x="1398686" y="4764004"/>
            <a:ext cx="1512213" cy="1889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2000" dirty="0">
                <a:solidFill>
                  <a:srgbClr val="3B3535"/>
                </a:solidFill>
                <a:latin typeface="Arial Black" panose="020B0A04020102020204" pitchFamily="34" charset="0"/>
                <a:ea typeface="Sora Semi Bold" pitchFamily="34" charset="-122"/>
                <a:cs typeface="Sora Semi Bold" pitchFamily="34" charset="-120"/>
              </a:rPr>
              <a:t>Rules</a:t>
            </a:r>
            <a:endParaRPr lang="en-US" sz="2000" dirty="0">
              <a:latin typeface="Arial Black" panose="020B0A04020102020204" pitchFamily="34" charset="0"/>
            </a:endParaRPr>
          </a:p>
        </p:txBody>
      </p:sp>
      <p:sp>
        <p:nvSpPr>
          <p:cNvPr id="21" name="Text 19"/>
          <p:cNvSpPr/>
          <p:nvPr/>
        </p:nvSpPr>
        <p:spPr>
          <a:xfrm>
            <a:off x="1398686" y="5013916"/>
            <a:ext cx="2479119" cy="1406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100"/>
              </a:lnSpc>
              <a:buNone/>
            </a:pPr>
            <a:r>
              <a:rPr lang="en-US" sz="1400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Capitalization, agreement, structure</a:t>
            </a:r>
            <a:endParaRPr lang="en-US" sz="1400" dirty="0">
              <a:latin typeface="Arial Black" panose="020B0A04020102020204" pitchFamily="34" charset="0"/>
            </a:endParaRPr>
          </a:p>
        </p:txBody>
      </p:sp>
      <p:sp>
        <p:nvSpPr>
          <p:cNvPr id="22" name="Shape 20"/>
          <p:cNvSpPr/>
          <p:nvPr/>
        </p:nvSpPr>
        <p:spPr>
          <a:xfrm>
            <a:off x="1268551" y="5517907"/>
            <a:ext cx="2739390" cy="807958"/>
          </a:xfrm>
          <a:prstGeom prst="roundRect">
            <a:avLst>
              <a:gd name="adj" fmla="val 9054"/>
            </a:avLst>
          </a:prstGeom>
          <a:solidFill>
            <a:srgbClr val="FFFFFF"/>
          </a:solidFill>
          <a:ln/>
        </p:spPr>
      </p:sp>
      <p:sp>
        <p:nvSpPr>
          <p:cNvPr id="23" name="Shape 21"/>
          <p:cNvSpPr/>
          <p:nvPr/>
        </p:nvSpPr>
        <p:spPr>
          <a:xfrm>
            <a:off x="1268551" y="5502667"/>
            <a:ext cx="2739390" cy="60960"/>
          </a:xfrm>
          <a:prstGeom prst="roundRect">
            <a:avLst>
              <a:gd name="adj" fmla="val 79183"/>
            </a:avLst>
          </a:prstGeom>
          <a:solidFill>
            <a:srgbClr val="DA1B2E"/>
          </a:solidFill>
          <a:ln/>
        </p:spPr>
      </p:sp>
      <p:sp>
        <p:nvSpPr>
          <p:cNvPr id="24" name="Shape 22"/>
          <p:cNvSpPr/>
          <p:nvPr/>
        </p:nvSpPr>
        <p:spPr>
          <a:xfrm>
            <a:off x="2465903" y="5345624"/>
            <a:ext cx="344686" cy="344686"/>
          </a:xfrm>
          <a:prstGeom prst="roundRect">
            <a:avLst>
              <a:gd name="adj" fmla="val 265285"/>
            </a:avLst>
          </a:prstGeom>
          <a:solidFill>
            <a:srgbClr val="DA1B2E"/>
          </a:solidFill>
          <a:ln/>
        </p:spPr>
      </p:sp>
      <p:sp>
        <p:nvSpPr>
          <p:cNvPr id="25" name="Text 23"/>
          <p:cNvSpPr/>
          <p:nvPr/>
        </p:nvSpPr>
        <p:spPr>
          <a:xfrm>
            <a:off x="2569249" y="5431825"/>
            <a:ext cx="137874" cy="1722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00"/>
              </a:lnSpc>
              <a:buNone/>
            </a:pPr>
            <a:r>
              <a:rPr lang="en-US" dirty="0">
                <a:solidFill>
                  <a:srgbClr val="FFFFFF"/>
                </a:solidFill>
                <a:latin typeface="Arial Black" panose="020B0A04020102020204" pitchFamily="34" charset="0"/>
                <a:ea typeface="Sora Semi Bold" pitchFamily="34" charset="-122"/>
                <a:cs typeface="Sora Semi Bold" pitchFamily="34" charset="-120"/>
              </a:rPr>
              <a:t>4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26" name="Text 24"/>
          <p:cNvSpPr/>
          <p:nvPr/>
        </p:nvSpPr>
        <p:spPr>
          <a:xfrm>
            <a:off x="1398686" y="5805205"/>
            <a:ext cx="1512213" cy="1889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2000" dirty="0">
                <a:solidFill>
                  <a:srgbClr val="3B3535"/>
                </a:solidFill>
                <a:latin typeface="Arial Black" panose="020B0A04020102020204" pitchFamily="34" charset="0"/>
                <a:ea typeface="Sora Semi Bold" pitchFamily="34" charset="-122"/>
                <a:cs typeface="Sora Semi Bold" pitchFamily="34" charset="-120"/>
              </a:rPr>
              <a:t>Practice</a:t>
            </a:r>
            <a:endParaRPr lang="en-US" sz="2000" dirty="0">
              <a:latin typeface="Arial Black" panose="020B0A04020102020204" pitchFamily="34" charset="0"/>
            </a:endParaRPr>
          </a:p>
        </p:txBody>
      </p:sp>
      <p:sp>
        <p:nvSpPr>
          <p:cNvPr id="27" name="Text 25"/>
          <p:cNvSpPr/>
          <p:nvPr/>
        </p:nvSpPr>
        <p:spPr>
          <a:xfrm>
            <a:off x="1398686" y="6055117"/>
            <a:ext cx="2479119" cy="1406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100"/>
              </a:lnSpc>
              <a:buNone/>
            </a:pPr>
            <a:r>
              <a:rPr lang="en-US" sz="1400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Writing, proofreading, feedback</a:t>
            </a:r>
            <a:endParaRPr lang="en-US" sz="1400" dirty="0">
              <a:latin typeface="Arial Black" panose="020B0A04020102020204" pitchFamily="34" charset="0"/>
            </a:endParaRPr>
          </a:p>
        </p:txBody>
      </p:sp>
      <p:sp>
        <p:nvSpPr>
          <p:cNvPr id="28" name="Shape 26"/>
          <p:cNvSpPr/>
          <p:nvPr/>
        </p:nvSpPr>
        <p:spPr>
          <a:xfrm>
            <a:off x="1268551" y="6559109"/>
            <a:ext cx="2739390" cy="807958"/>
          </a:xfrm>
          <a:prstGeom prst="roundRect">
            <a:avLst>
              <a:gd name="adj" fmla="val 9054"/>
            </a:avLst>
          </a:prstGeom>
          <a:solidFill>
            <a:srgbClr val="FFFFFF"/>
          </a:solidFill>
          <a:ln/>
        </p:spPr>
      </p:sp>
      <p:sp>
        <p:nvSpPr>
          <p:cNvPr id="29" name="Shape 27"/>
          <p:cNvSpPr/>
          <p:nvPr/>
        </p:nvSpPr>
        <p:spPr>
          <a:xfrm>
            <a:off x="1268551" y="6543869"/>
            <a:ext cx="2739390" cy="60960"/>
          </a:xfrm>
          <a:prstGeom prst="roundRect">
            <a:avLst>
              <a:gd name="adj" fmla="val 79183"/>
            </a:avLst>
          </a:prstGeom>
          <a:solidFill>
            <a:srgbClr val="DA1B2E"/>
          </a:solidFill>
          <a:ln/>
        </p:spPr>
      </p:sp>
      <p:sp>
        <p:nvSpPr>
          <p:cNvPr id="30" name="Shape 28"/>
          <p:cNvSpPr/>
          <p:nvPr/>
        </p:nvSpPr>
        <p:spPr>
          <a:xfrm>
            <a:off x="2465903" y="6386826"/>
            <a:ext cx="344686" cy="344686"/>
          </a:xfrm>
          <a:prstGeom prst="roundRect">
            <a:avLst>
              <a:gd name="adj" fmla="val 265285"/>
            </a:avLst>
          </a:prstGeom>
          <a:solidFill>
            <a:srgbClr val="DA1B2E"/>
          </a:solidFill>
          <a:ln/>
        </p:spPr>
      </p:sp>
      <p:sp>
        <p:nvSpPr>
          <p:cNvPr id="31" name="Text 29"/>
          <p:cNvSpPr/>
          <p:nvPr/>
        </p:nvSpPr>
        <p:spPr>
          <a:xfrm>
            <a:off x="2569249" y="6473027"/>
            <a:ext cx="137874" cy="1722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00"/>
              </a:lnSpc>
              <a:buNone/>
            </a:pPr>
            <a:r>
              <a:rPr lang="en-US" dirty="0">
                <a:solidFill>
                  <a:srgbClr val="FFFFFF"/>
                </a:solidFill>
                <a:latin typeface="Arial Black" panose="020B0A04020102020204" pitchFamily="34" charset="0"/>
                <a:ea typeface="Sora Semi Bold" pitchFamily="34" charset="-122"/>
                <a:cs typeface="Sora Semi Bold" pitchFamily="34" charset="-120"/>
              </a:rPr>
              <a:t>5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32" name="Text 30"/>
          <p:cNvSpPr/>
          <p:nvPr/>
        </p:nvSpPr>
        <p:spPr>
          <a:xfrm>
            <a:off x="1398686" y="6846407"/>
            <a:ext cx="1512213" cy="1889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2000" dirty="0">
                <a:solidFill>
                  <a:srgbClr val="3B3535"/>
                </a:solidFill>
                <a:latin typeface="Arial Black" panose="020B0A04020102020204" pitchFamily="34" charset="0"/>
                <a:ea typeface="Sora Semi Bold" pitchFamily="34" charset="-122"/>
                <a:cs typeface="Sora Semi Bold" pitchFamily="34" charset="-120"/>
              </a:rPr>
              <a:t>Application</a:t>
            </a:r>
            <a:endParaRPr lang="en-US" sz="2000" dirty="0">
              <a:latin typeface="Arial Black" panose="020B0A04020102020204" pitchFamily="34" charset="0"/>
            </a:endParaRPr>
          </a:p>
        </p:txBody>
      </p:sp>
      <p:sp>
        <p:nvSpPr>
          <p:cNvPr id="33" name="Text 31"/>
          <p:cNvSpPr/>
          <p:nvPr/>
        </p:nvSpPr>
        <p:spPr>
          <a:xfrm>
            <a:off x="1398686" y="7096319"/>
            <a:ext cx="2479119" cy="1406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100"/>
              </a:lnSpc>
              <a:buNone/>
            </a:pPr>
            <a:r>
              <a:rPr lang="en-US" sz="1400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Emails, reports, documentation</a:t>
            </a:r>
            <a:endParaRPr lang="en-US" sz="1400" dirty="0">
              <a:latin typeface="Arial Black" panose="020B0A04020102020204" pitchFamily="34" charset="0"/>
            </a:endParaRPr>
          </a:p>
        </p:txBody>
      </p:sp>
      <p:pic>
        <p:nvPicPr>
          <p:cNvPr id="34" name="Image 0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567424" y="2222020"/>
            <a:ext cx="8211294" cy="4464408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21661B0A-6AFE-5DEF-DFC9-2A30CB99BB34}"/>
              </a:ext>
            </a:extLst>
          </p:cNvPr>
          <p:cNvSpPr txBox="1"/>
          <p:nvPr/>
        </p:nvSpPr>
        <p:spPr>
          <a:xfrm>
            <a:off x="13033154" y="7481146"/>
            <a:ext cx="8464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 Black" panose="020B0A04020102020204" pitchFamily="34" charset="0"/>
              </a:rPr>
              <a:t>8/10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449252" y="400352"/>
            <a:ext cx="4964734" cy="4663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buNone/>
            </a:pPr>
            <a:r>
              <a:rPr lang="en-US" sz="3600" dirty="0">
                <a:solidFill>
                  <a:srgbClr val="1F1E1E"/>
                </a:solidFill>
                <a:latin typeface="Arial Black" panose="020B0A04020102020204" pitchFamily="34" charset="0"/>
                <a:ea typeface="Sora Semi Bold" pitchFamily="34" charset="-122"/>
                <a:cs typeface="Sora Semi Bold" pitchFamily="34" charset="-120"/>
              </a:rPr>
              <a:t>Practice Exercises</a:t>
            </a:r>
            <a:endParaRPr lang="en-US" sz="3600" dirty="0">
              <a:latin typeface="Arial Black" panose="020B0A04020102020204" pitchFamily="34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1050250" y="1696840"/>
            <a:ext cx="3764574" cy="2799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2000" dirty="0">
                <a:solidFill>
                  <a:srgbClr val="1F1E1E"/>
                </a:solidFill>
                <a:latin typeface="Arial Black" panose="020B0A04020102020204" pitchFamily="34" charset="0"/>
                <a:ea typeface="Sora Semi Bold" pitchFamily="34" charset="-122"/>
                <a:cs typeface="Sora Semi Bold" pitchFamily="34" charset="-120"/>
              </a:rPr>
              <a:t>Test Your Understanding</a:t>
            </a:r>
            <a:endParaRPr lang="en-US" sz="2000" dirty="0">
              <a:latin typeface="Arial Black" panose="020B0A04020102020204" pitchFamily="34" charset="0"/>
            </a:endParaRPr>
          </a:p>
        </p:txBody>
      </p:sp>
      <p:sp>
        <p:nvSpPr>
          <p:cNvPr id="4" name="Shape 2"/>
          <p:cNvSpPr/>
          <p:nvPr/>
        </p:nvSpPr>
        <p:spPr>
          <a:xfrm>
            <a:off x="1009535" y="2179418"/>
            <a:ext cx="424340" cy="318968"/>
          </a:xfrm>
          <a:prstGeom prst="roundRect">
            <a:avLst>
              <a:gd name="adj" fmla="val 18673"/>
            </a:avLst>
          </a:prstGeom>
          <a:solidFill>
            <a:srgbClr val="F9D2D6"/>
          </a:solidFill>
          <a:ln w="7620">
            <a:solidFill>
              <a:srgbClr val="DFB8BC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1072813" y="2159773"/>
            <a:ext cx="297783" cy="2797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buNone/>
            </a:pPr>
            <a:r>
              <a:rPr lang="en-US" sz="2000" dirty="0">
                <a:solidFill>
                  <a:srgbClr val="3B3535"/>
                </a:solidFill>
                <a:latin typeface="Arial Black" panose="020B0A04020102020204" pitchFamily="34" charset="0"/>
                <a:ea typeface="Sora Semi Bold" pitchFamily="34" charset="-122"/>
                <a:cs typeface="Sora Semi Bold" pitchFamily="34" charset="-120"/>
              </a:rPr>
              <a:t>1</a:t>
            </a:r>
            <a:endParaRPr lang="en-US" sz="2000" dirty="0">
              <a:latin typeface="Arial Black" panose="020B0A04020102020204" pitchFamily="34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1500305" y="2179418"/>
            <a:ext cx="2482367" cy="2331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dirty="0">
                <a:solidFill>
                  <a:srgbClr val="3B3535"/>
                </a:solidFill>
                <a:latin typeface="Arial Black" panose="020B0A04020102020204" pitchFamily="34" charset="0"/>
                <a:ea typeface="Sora Semi Bold" pitchFamily="34" charset="-122"/>
                <a:cs typeface="Sora Semi Bold" pitchFamily="34" charset="-120"/>
              </a:rPr>
              <a:t>Fill in the Blanks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1514241" y="2541031"/>
            <a:ext cx="3948946" cy="3752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1400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"The _____ (principal/principle) engineer approved the design specifications."</a:t>
            </a:r>
            <a:endParaRPr lang="en-US" sz="1400" dirty="0">
              <a:latin typeface="Arial Black" panose="020B0A04020102020204" pitchFamily="34" charset="0"/>
            </a:endParaRPr>
          </a:p>
        </p:txBody>
      </p:sp>
      <p:sp>
        <p:nvSpPr>
          <p:cNvPr id="8" name="Shape 6"/>
          <p:cNvSpPr/>
          <p:nvPr/>
        </p:nvSpPr>
        <p:spPr>
          <a:xfrm>
            <a:off x="1088588" y="3402309"/>
            <a:ext cx="424340" cy="318968"/>
          </a:xfrm>
          <a:prstGeom prst="roundRect">
            <a:avLst>
              <a:gd name="adj" fmla="val 18673"/>
            </a:avLst>
          </a:prstGeom>
          <a:solidFill>
            <a:srgbClr val="F9D2D6"/>
          </a:solidFill>
          <a:ln w="7620">
            <a:solidFill>
              <a:srgbClr val="DFB8BC"/>
            </a:solidFill>
            <a:prstDash val="solid"/>
          </a:ln>
        </p:spPr>
      </p:sp>
      <p:sp>
        <p:nvSpPr>
          <p:cNvPr id="9" name="Text 7"/>
          <p:cNvSpPr/>
          <p:nvPr/>
        </p:nvSpPr>
        <p:spPr>
          <a:xfrm>
            <a:off x="1136092" y="3421835"/>
            <a:ext cx="297783" cy="2797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buNone/>
            </a:pPr>
            <a:r>
              <a:rPr lang="en-US" sz="2000" dirty="0">
                <a:solidFill>
                  <a:srgbClr val="3B3535"/>
                </a:solidFill>
                <a:latin typeface="Arial Black" panose="020B0A04020102020204" pitchFamily="34" charset="0"/>
                <a:ea typeface="Sora Semi Bold" pitchFamily="34" charset="-122"/>
                <a:cs typeface="Sora Semi Bold" pitchFamily="34" charset="-120"/>
              </a:rPr>
              <a:t>2</a:t>
            </a:r>
            <a:endParaRPr lang="en-US" sz="2000" dirty="0">
              <a:latin typeface="Arial Black" panose="020B0A04020102020204" pitchFamily="34" charset="0"/>
            </a:endParaRPr>
          </a:p>
        </p:txBody>
      </p:sp>
      <p:sp>
        <p:nvSpPr>
          <p:cNvPr id="10" name="Text 8"/>
          <p:cNvSpPr/>
          <p:nvPr/>
        </p:nvSpPr>
        <p:spPr>
          <a:xfrm>
            <a:off x="1500305" y="3451006"/>
            <a:ext cx="2482367" cy="2331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dirty="0">
                <a:solidFill>
                  <a:srgbClr val="3B3535"/>
                </a:solidFill>
                <a:latin typeface="Arial Black" panose="020B0A04020102020204" pitchFamily="34" charset="0"/>
                <a:ea typeface="Sora Semi Bold" pitchFamily="34" charset="-122"/>
                <a:cs typeface="Sora Semi Bold" pitchFamily="34" charset="-120"/>
              </a:rPr>
              <a:t>Correction Task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11" name="Text 9"/>
          <p:cNvSpPr/>
          <p:nvPr/>
        </p:nvSpPr>
        <p:spPr>
          <a:xfrm>
            <a:off x="1500306" y="3776880"/>
            <a:ext cx="3948946" cy="3752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1400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"our team will deliver the project on friday"</a:t>
            </a:r>
            <a:endParaRPr lang="en-US" sz="1400" dirty="0">
              <a:latin typeface="Arial Black" panose="020B0A04020102020204" pitchFamily="34" charset="0"/>
            </a:endParaRPr>
          </a:p>
        </p:txBody>
      </p:sp>
      <p:sp>
        <p:nvSpPr>
          <p:cNvPr id="12" name="Shape 10"/>
          <p:cNvSpPr/>
          <p:nvPr/>
        </p:nvSpPr>
        <p:spPr>
          <a:xfrm>
            <a:off x="1088588" y="4337783"/>
            <a:ext cx="424340" cy="318968"/>
          </a:xfrm>
          <a:prstGeom prst="roundRect">
            <a:avLst>
              <a:gd name="adj" fmla="val 18673"/>
            </a:avLst>
          </a:prstGeom>
          <a:solidFill>
            <a:srgbClr val="F9D2D6"/>
          </a:solidFill>
          <a:ln w="7620">
            <a:solidFill>
              <a:srgbClr val="DFB8BC"/>
            </a:solidFill>
            <a:prstDash val="solid"/>
          </a:ln>
        </p:spPr>
      </p:sp>
      <p:sp>
        <p:nvSpPr>
          <p:cNvPr id="13" name="Text 11"/>
          <p:cNvSpPr/>
          <p:nvPr/>
        </p:nvSpPr>
        <p:spPr>
          <a:xfrm>
            <a:off x="1136092" y="4357309"/>
            <a:ext cx="297783" cy="2797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buNone/>
            </a:pPr>
            <a:r>
              <a:rPr lang="en-US" sz="2000" dirty="0">
                <a:solidFill>
                  <a:srgbClr val="3B3535"/>
                </a:solidFill>
                <a:latin typeface="Arial Black" panose="020B0A04020102020204" pitchFamily="34" charset="0"/>
                <a:ea typeface="Sora Semi Bold" pitchFamily="34" charset="-122"/>
                <a:cs typeface="Sora Semi Bold" pitchFamily="34" charset="-120"/>
              </a:rPr>
              <a:t>3</a:t>
            </a:r>
            <a:endParaRPr lang="en-US" sz="2000" dirty="0">
              <a:latin typeface="Arial Black" panose="020B0A04020102020204" pitchFamily="34" charset="0"/>
            </a:endParaRPr>
          </a:p>
        </p:txBody>
      </p:sp>
      <p:sp>
        <p:nvSpPr>
          <p:cNvPr id="14" name="Text 12"/>
          <p:cNvSpPr/>
          <p:nvPr/>
        </p:nvSpPr>
        <p:spPr>
          <a:xfrm>
            <a:off x="1500305" y="4386480"/>
            <a:ext cx="2482367" cy="2331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dirty="0">
                <a:solidFill>
                  <a:srgbClr val="3B3535"/>
                </a:solidFill>
                <a:latin typeface="Arial Black" panose="020B0A04020102020204" pitchFamily="34" charset="0"/>
                <a:ea typeface="Sora Semi Bold" pitchFamily="34" charset="-122"/>
                <a:cs typeface="Sora Semi Bold" pitchFamily="34" charset="-120"/>
              </a:rPr>
              <a:t>MCQ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15" name="Text 13"/>
          <p:cNvSpPr/>
          <p:nvPr/>
        </p:nvSpPr>
        <p:spPr>
          <a:xfrm>
            <a:off x="1500306" y="4712354"/>
            <a:ext cx="3948946" cy="3752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1400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Which is correct? (A) Its ready (B) It's ready (C) Its' ready</a:t>
            </a:r>
            <a:endParaRPr lang="en-US" sz="1400" dirty="0">
              <a:latin typeface="Arial Black" panose="020B0A04020102020204" pitchFamily="34" charset="0"/>
            </a:endParaRPr>
          </a:p>
        </p:txBody>
      </p:sp>
      <p:sp>
        <p:nvSpPr>
          <p:cNvPr id="16" name="Shape 14"/>
          <p:cNvSpPr/>
          <p:nvPr/>
        </p:nvSpPr>
        <p:spPr>
          <a:xfrm>
            <a:off x="1088588" y="5273257"/>
            <a:ext cx="424340" cy="318968"/>
          </a:xfrm>
          <a:prstGeom prst="roundRect">
            <a:avLst>
              <a:gd name="adj" fmla="val 18673"/>
            </a:avLst>
          </a:prstGeom>
          <a:solidFill>
            <a:srgbClr val="F9D2D6"/>
          </a:solidFill>
          <a:ln w="7620">
            <a:solidFill>
              <a:srgbClr val="DFB8BC"/>
            </a:solidFill>
            <a:prstDash val="solid"/>
          </a:ln>
        </p:spPr>
      </p:sp>
      <p:sp>
        <p:nvSpPr>
          <p:cNvPr id="17" name="Text 15"/>
          <p:cNvSpPr/>
          <p:nvPr/>
        </p:nvSpPr>
        <p:spPr>
          <a:xfrm>
            <a:off x="1136092" y="5292784"/>
            <a:ext cx="297783" cy="2797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buNone/>
            </a:pPr>
            <a:r>
              <a:rPr lang="en-US" sz="2000" dirty="0">
                <a:solidFill>
                  <a:srgbClr val="3B3535"/>
                </a:solidFill>
                <a:latin typeface="Arial Black" panose="020B0A04020102020204" pitchFamily="34" charset="0"/>
                <a:ea typeface="Sora Semi Bold" pitchFamily="34" charset="-122"/>
                <a:cs typeface="Sora Semi Bold" pitchFamily="34" charset="-120"/>
              </a:rPr>
              <a:t>4</a:t>
            </a:r>
            <a:endParaRPr lang="en-US" sz="2000" dirty="0">
              <a:latin typeface="Arial Black" panose="020B0A04020102020204" pitchFamily="34" charset="0"/>
            </a:endParaRPr>
          </a:p>
        </p:txBody>
      </p:sp>
      <p:sp>
        <p:nvSpPr>
          <p:cNvPr id="18" name="Text 16"/>
          <p:cNvSpPr/>
          <p:nvPr/>
        </p:nvSpPr>
        <p:spPr>
          <a:xfrm>
            <a:off x="1500306" y="5321954"/>
            <a:ext cx="2567108" cy="2331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dirty="0">
                <a:solidFill>
                  <a:srgbClr val="3B3535"/>
                </a:solidFill>
                <a:latin typeface="Arial Black" panose="020B0A04020102020204" pitchFamily="34" charset="0"/>
                <a:ea typeface="Sora Semi Bold" pitchFamily="34" charset="-122"/>
                <a:cs typeface="Sora Semi Bold" pitchFamily="34" charset="-120"/>
              </a:rPr>
              <a:t>Workplace Scenario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19" name="Text 17"/>
          <p:cNvSpPr/>
          <p:nvPr/>
        </p:nvSpPr>
        <p:spPr>
          <a:xfrm>
            <a:off x="1500306" y="5647828"/>
            <a:ext cx="3948946" cy="1876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1400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Fix: "please submit your report by 5pm"</a:t>
            </a:r>
            <a:endParaRPr lang="en-US" sz="1400" dirty="0">
              <a:latin typeface="Arial Black" panose="020B0A04020102020204" pitchFamily="34" charset="0"/>
            </a:endParaRPr>
          </a:p>
        </p:txBody>
      </p:sp>
      <p:sp>
        <p:nvSpPr>
          <p:cNvPr id="20" name="Shape 18"/>
          <p:cNvSpPr/>
          <p:nvPr/>
        </p:nvSpPr>
        <p:spPr>
          <a:xfrm>
            <a:off x="1088588" y="6021089"/>
            <a:ext cx="424340" cy="318968"/>
          </a:xfrm>
          <a:prstGeom prst="roundRect">
            <a:avLst>
              <a:gd name="adj" fmla="val 18673"/>
            </a:avLst>
          </a:prstGeom>
          <a:solidFill>
            <a:srgbClr val="F9D2D6"/>
          </a:solidFill>
          <a:ln w="7620">
            <a:solidFill>
              <a:srgbClr val="DFB8BC"/>
            </a:solidFill>
            <a:prstDash val="solid"/>
          </a:ln>
        </p:spPr>
      </p:sp>
      <p:sp>
        <p:nvSpPr>
          <p:cNvPr id="21" name="Text 19"/>
          <p:cNvSpPr/>
          <p:nvPr/>
        </p:nvSpPr>
        <p:spPr>
          <a:xfrm>
            <a:off x="1136092" y="6040615"/>
            <a:ext cx="297783" cy="2797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buNone/>
            </a:pPr>
            <a:r>
              <a:rPr lang="en-US" sz="2000" dirty="0">
                <a:solidFill>
                  <a:srgbClr val="3B3535"/>
                </a:solidFill>
                <a:latin typeface="Arial Black" panose="020B0A04020102020204" pitchFamily="34" charset="0"/>
                <a:ea typeface="Sora Semi Bold" pitchFamily="34" charset="-122"/>
                <a:cs typeface="Sora Semi Bold" pitchFamily="34" charset="-120"/>
              </a:rPr>
              <a:t>5</a:t>
            </a:r>
            <a:endParaRPr lang="en-US" sz="2000" dirty="0">
              <a:latin typeface="Arial Black" panose="020B0A04020102020204" pitchFamily="34" charset="0"/>
            </a:endParaRPr>
          </a:p>
        </p:txBody>
      </p:sp>
      <p:sp>
        <p:nvSpPr>
          <p:cNvPr id="22" name="Text 20"/>
          <p:cNvSpPr/>
          <p:nvPr/>
        </p:nvSpPr>
        <p:spPr>
          <a:xfrm>
            <a:off x="1500305" y="6069785"/>
            <a:ext cx="2482367" cy="2331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dirty="0">
                <a:solidFill>
                  <a:srgbClr val="3B3535"/>
                </a:solidFill>
                <a:latin typeface="Arial Black" panose="020B0A04020102020204" pitchFamily="34" charset="0"/>
                <a:ea typeface="Sora Semi Bold" pitchFamily="34" charset="-122"/>
                <a:cs typeface="Sora Semi Bold" pitchFamily="34" charset="-120"/>
              </a:rPr>
              <a:t>Application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23" name="Text 21"/>
          <p:cNvSpPr/>
          <p:nvPr/>
        </p:nvSpPr>
        <p:spPr>
          <a:xfrm>
            <a:off x="1500306" y="6395659"/>
            <a:ext cx="3948946" cy="3752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1400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Write a professional email requesting deadline extension</a:t>
            </a:r>
            <a:endParaRPr lang="en-US" sz="1400" dirty="0">
              <a:latin typeface="Arial Black" panose="020B0A04020102020204" pitchFamily="34" charset="0"/>
            </a:endParaRPr>
          </a:p>
        </p:txBody>
      </p:sp>
      <p:pic>
        <p:nvPicPr>
          <p:cNvPr id="2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5038" y="2076154"/>
            <a:ext cx="6615054" cy="4881259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5C748B6B-7C56-9A27-57DE-937E9652F74E}"/>
              </a:ext>
            </a:extLst>
          </p:cNvPr>
          <p:cNvSpPr txBox="1"/>
          <p:nvPr/>
        </p:nvSpPr>
        <p:spPr>
          <a:xfrm>
            <a:off x="13033154" y="7481146"/>
            <a:ext cx="8464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 Black" panose="020B0A04020102020204" pitchFamily="34" charset="0"/>
              </a:rPr>
              <a:t>9/10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</TotalTime>
  <Words>573</Words>
  <Application>Microsoft Office PowerPoint</Application>
  <PresentationFormat>Custom</PresentationFormat>
  <Paragraphs>141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Calibri</vt:lpstr>
      <vt:lpstr>Arial</vt:lpstr>
      <vt:lpstr>Calibri Light</vt:lpstr>
      <vt:lpstr>Arial 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>P BHAVANI SHANKAR</cp:lastModifiedBy>
  <cp:revision>16</cp:revision>
  <dcterms:created xsi:type="dcterms:W3CDTF">2026-03-16T16:34:59Z</dcterms:created>
  <dcterms:modified xsi:type="dcterms:W3CDTF">2026-03-17T19:13:15Z</dcterms:modified>
</cp:coreProperties>
</file>