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Lato" panose="020F0502020204030203" pitchFamily="34" charset="0"/>
      <p:regular r:id="rId19"/>
      <p:bold r:id="rId20"/>
      <p:italic r:id="rId21"/>
      <p:boldItalic r:id="rId22"/>
    </p:embeddedFont>
    <p:embeddedFont>
      <p:font typeface="Merriweather" panose="00000500000000000000" pitchFamily="2" charset="0"/>
      <p:regular r:id="rId23"/>
      <p:bold r:id="rId24"/>
      <p:italic r:id="rId25"/>
      <p:boldItalic r:id="rId26"/>
    </p:embeddedFont>
    <p:embeddedFont>
      <p:font typeface="Poppins" panose="00000500000000000000" pitchFamily="2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26/02/2026</a:t>
            </a: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Data Visualization Methods | Introduction To Business Intelligence | Dr. Angel Latha Mary S</a:t>
            </a: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26/02/2026</a:t>
            </a:r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Data Visualization Methods | Introduction To Business Intelligence | Dr. Angel Latha Mary S</a:t>
            </a:r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26/02/2026</a:t>
            </a:r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Data Visualization Methods | Introduction To Business Intelligence | Dr. Angel Latha Mary S</a:t>
            </a:r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26/02/2026</a:t>
            </a: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Data Visualization Methods | Introduction To Business Intelligence | Dr. Angel Latha Mary S</a:t>
            </a:r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26/02/2026</a:t>
            </a:r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Data Visualization Methods | Introduction To Business Intelligence | Dr. Angel Latha Mary S</a:t>
            </a:r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26/02/2026</a:t>
            </a:r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Data Visualization Methods | Introduction To Business Intelligence | Dr. Angel Latha Mary S</a:t>
            </a:r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26/02/2026</a:t>
            </a:r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Data Visualization Methods | Introduction To Business Intelligence | Dr. Angel Latha Mary S</a:t>
            </a:r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26/02/2026</a:t>
            </a:r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Data Visualization Methods | Introduction To Business Intelligence | Dr. Angel Latha Mary S</a:t>
            </a:r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26/02/2026</a:t>
            </a:r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Data Visualization Methods | Introduction To Business Intelligence | Dr. Angel Latha Mary S</a:t>
            </a:r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26/02/2026</a:t>
            </a:r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Data Visualization Methods | Introduction To Business Intelligence | Dr. Angel Latha Mary S</a:t>
            </a:r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26/02/2026</a:t>
            </a:r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Data Visualization Methods | Introduction To Business Intelligence | Dr. Angel Latha Mary S</a:t>
            </a:r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26/02/2026</a:t>
            </a:r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Data Visualization Methods | Introduction To Business Intelligence | Dr. Angel Latha Mary S</a:t>
            </a:r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8C7CDC0B-1570-449C-8465-0B6A19249C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635" y="136525"/>
            <a:ext cx="868754" cy="52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/>
        </p:nvSpPr>
        <p:spPr>
          <a:xfrm>
            <a:off x="551424" y="4012011"/>
            <a:ext cx="11401425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Effective Strategies for Communication &amp; Insight Discovery</a:t>
            </a:r>
            <a:endParaRPr lang="en-US" sz="2400" dirty="0"/>
          </a:p>
        </p:txBody>
      </p:sp>
      <p:sp>
        <p:nvSpPr>
          <p:cNvPr id="89" name="Google Shape;89;p13"/>
          <p:cNvSpPr txBox="1"/>
          <p:nvPr/>
        </p:nvSpPr>
        <p:spPr>
          <a:xfrm>
            <a:off x="551424" y="3158156"/>
            <a:ext cx="11401425" cy="5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Data Visualization Methods</a:t>
            </a:r>
          </a:p>
        </p:txBody>
      </p:sp>
      <p:sp>
        <p:nvSpPr>
          <p:cNvPr id="94" name="Google Shape;94;p13"/>
          <p:cNvSpPr txBox="1"/>
          <p:nvPr/>
        </p:nvSpPr>
        <p:spPr>
          <a:xfrm>
            <a:off x="666749" y="4731171"/>
            <a:ext cx="10858500" cy="57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6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Dr. Angel </a:t>
            </a:r>
            <a:r>
              <a:rPr lang="en-US" sz="1425" b="1" i="0" u="none" strike="noStrike" cap="none" dirty="0" err="1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Latha</a:t>
            </a:r>
            <a:r>
              <a:rPr lang="en-US" sz="1425" b="1" i="0" u="none" strike="noStrike" cap="none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 Mary S</a:t>
            </a:r>
            <a:b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25" b="0" i="0" u="none" strike="noStrike" cap="none" dirty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SNS College of Technology | Coimbatore</a:t>
            </a:r>
            <a:endParaRPr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F58358-0EB4-4D06-83BB-BEB9333BA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26/02/2026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E87770-E1F9-4855-9C1F-81034518C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627098" cy="365125"/>
          </a:xfrm>
        </p:spPr>
        <p:txBody>
          <a:bodyPr/>
          <a:lstStyle/>
          <a:p>
            <a:r>
              <a:rPr lang="en-US" dirty="0"/>
              <a:t>Data Visualization Methods</a:t>
            </a:r>
          </a:p>
          <a:p>
            <a:r>
              <a:rPr lang="en-US" dirty="0"/>
              <a:t>| Introduction To Business Intelligence | Dr. Angel </a:t>
            </a:r>
            <a:r>
              <a:rPr lang="en-US" dirty="0" err="1"/>
              <a:t>Latha</a:t>
            </a:r>
            <a:r>
              <a:rPr lang="en-US" dirty="0"/>
              <a:t>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DD1BE-FE14-4790-ABA5-FAEB214F7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AC78D4-86D9-4F09-91E3-B1D45A5E8497}"/>
              </a:ext>
            </a:extLst>
          </p:cNvPr>
          <p:cNvSpPr txBox="1"/>
          <p:nvPr/>
        </p:nvSpPr>
        <p:spPr>
          <a:xfrm>
            <a:off x="1453557" y="340758"/>
            <a:ext cx="9284882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kern="0" dirty="0">
                <a:solidFill>
                  <a:srgbClr val="020301"/>
                </a:solidFill>
                <a:latin typeface="Times New Roman" panose="02020603050405020304" pitchFamily="18" charset="0"/>
                <a:ea typeface="Cambria" panose="02040503050406030204"/>
                <a:cs typeface="Times New Roman" panose="02020603050405020304" pitchFamily="18" charset="0"/>
                <a:sym typeface="Cambria" panose="02040503050406030204"/>
              </a:rPr>
              <a:t>SNS COLLEGE OF TECHNOLOGY</a:t>
            </a:r>
            <a:br>
              <a:rPr lang="en-US" sz="105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</a:br>
            <a:r>
              <a:rPr lang="en-US" sz="1400" b="1" kern="0" dirty="0">
                <a:solidFill>
                  <a:srgbClr val="020301"/>
                </a:solidFill>
                <a:latin typeface="Times New Roman" panose="02020603050405020304" pitchFamily="18" charset="0"/>
                <a:ea typeface="Cambria" panose="02040503050406030204"/>
                <a:cs typeface="Times New Roman" panose="02020603050405020304" pitchFamily="18" charset="0"/>
                <a:sym typeface="Cambria" panose="02040503050406030204"/>
              </a:rPr>
              <a:t>Coimbatore-35</a:t>
            </a:r>
            <a:br>
              <a:rPr lang="en-US" sz="105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</a:br>
            <a:r>
              <a:rPr lang="en-US" sz="1400" b="1" kern="0" dirty="0">
                <a:solidFill>
                  <a:srgbClr val="020301"/>
                </a:solidFill>
                <a:latin typeface="Times New Roman" panose="02020603050405020304" pitchFamily="18" charset="0"/>
                <a:ea typeface="Cambria" panose="02040503050406030204"/>
                <a:cs typeface="Times New Roman" panose="02020603050405020304" pitchFamily="18" charset="0"/>
                <a:sym typeface="Cambria" panose="02040503050406030204"/>
              </a:rPr>
              <a:t>An Autonomous Institution</a:t>
            </a:r>
            <a:br>
              <a:rPr lang="en-US" sz="105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</a:br>
            <a:endParaRPr lang="en-IN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ABF14D91-387E-4BB4-9459-F04273F0D132}"/>
              </a:ext>
            </a:extLst>
          </p:cNvPr>
          <p:cNvSpPr txBox="1"/>
          <p:nvPr/>
        </p:nvSpPr>
        <p:spPr>
          <a:xfrm>
            <a:off x="4481272" y="1554512"/>
            <a:ext cx="3541727" cy="342668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US" sz="2500" b="1" dirty="0">
                <a:latin typeface="Times New Roman" panose="02020603050405020304" pitchFamily="18" charset="0"/>
                <a:ea typeface="Cambria" panose="02040503050406030204"/>
                <a:cs typeface="Times New Roman" panose="02020603050405020304" pitchFamily="18" charset="0"/>
                <a:sym typeface="Cambria" panose="02040503050406030204"/>
              </a:rPr>
              <a:t>Department of  AIML</a:t>
            </a:r>
          </a:p>
          <a:p>
            <a:endParaRPr lang="en-IN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Google Shape;85;p13">
            <a:extLst>
              <a:ext uri="{FF2B5EF4-FFF2-40B4-BE49-F238E27FC236}">
                <a16:creationId xmlns:a16="http://schemas.microsoft.com/office/drawing/2014/main" id="{AB6D1003-58C5-4616-8349-018B0405457A}"/>
              </a:ext>
            </a:extLst>
          </p:cNvPr>
          <p:cNvSpPr txBox="1"/>
          <p:nvPr/>
        </p:nvSpPr>
        <p:spPr>
          <a:xfrm>
            <a:off x="791452" y="2115596"/>
            <a:ext cx="10921365" cy="5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23AMO304-Introduction To Business Intelligence</a:t>
            </a:r>
            <a:endParaRPr sz="10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2"/>
          <p:cNvSpPr txBox="1"/>
          <p:nvPr/>
        </p:nvSpPr>
        <p:spPr>
          <a:xfrm>
            <a:off x="1000125" y="3045321"/>
            <a:ext cx="10620375" cy="289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Strategic Color Use:</a:t>
            </a:r>
            <a:r>
              <a:rPr lang="en-US" sz="142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Use color for emphasis and cues (Red for loss, Blue for neutral), not for decoration.</a:t>
            </a:r>
            <a:endParaRPr/>
          </a:p>
        </p:txBody>
      </p:sp>
      <p:sp>
        <p:nvSpPr>
          <p:cNvPr id="183" name="Google Shape;183;p22"/>
          <p:cNvSpPr txBox="1"/>
          <p:nvPr/>
        </p:nvSpPr>
        <p:spPr>
          <a:xfrm>
            <a:off x="1000125" y="3525291"/>
            <a:ext cx="10620375" cy="289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Data-to-Ink Ratio:</a:t>
            </a:r>
            <a:r>
              <a:rPr lang="en-US" sz="142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Remove "Chart Junk" (decorative 3D, heavy grids) to maximize the readability of actual data.</a:t>
            </a:r>
            <a:endParaRPr/>
          </a:p>
        </p:txBody>
      </p:sp>
      <p:sp>
        <p:nvSpPr>
          <p:cNvPr id="184" name="Google Shape;184;p22"/>
          <p:cNvSpPr txBox="1"/>
          <p:nvPr/>
        </p:nvSpPr>
        <p:spPr>
          <a:xfrm>
            <a:off x="1000125" y="4005262"/>
            <a:ext cx="10620375" cy="289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Visual Hierarchy:</a:t>
            </a:r>
            <a:r>
              <a:rPr lang="en-US" sz="142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Place the most critical visualization in the top-left corner, following standard eye-scanning patterns.</a:t>
            </a:r>
            <a:endParaRPr/>
          </a:p>
        </p:txBody>
      </p:sp>
      <p:sp>
        <p:nvSpPr>
          <p:cNvPr id="185" name="Google Shape;185;p22"/>
          <p:cNvSpPr txBox="1"/>
          <p:nvPr/>
        </p:nvSpPr>
        <p:spPr>
          <a:xfrm>
            <a:off x="1000125" y="4485233"/>
            <a:ext cx="10620375" cy="289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Accessibility:</a:t>
            </a:r>
            <a:r>
              <a:rPr lang="en-US" sz="142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Ensure high contrast and avoid color combinations (like red-green) that are difficult for color-blind users.</a:t>
            </a:r>
            <a:endParaRPr/>
          </a:p>
        </p:txBody>
      </p:sp>
      <p:pic>
        <p:nvPicPr>
          <p:cNvPr id="186" name="Google Shape;186;p22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" y="3083421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2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3563391"/>
            <a:ext cx="20002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2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4043362"/>
            <a:ext cx="17145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2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" y="4523333"/>
            <a:ext cx="228600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2"/>
          <p:cNvSpPr txBox="1"/>
          <p:nvPr/>
        </p:nvSpPr>
        <p:spPr>
          <a:xfrm>
            <a:off x="762000" y="571500"/>
            <a:ext cx="11401425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0" i="0" u="none" strike="noStrike" cap="none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Effective Design Principles</a:t>
            </a:r>
            <a:endParaRPr/>
          </a:p>
        </p:txBody>
      </p:sp>
      <p:sp>
        <p:nvSpPr>
          <p:cNvPr id="191" name="Google Shape;191;p22"/>
          <p:cNvSpPr/>
          <p:nvPr/>
        </p:nvSpPr>
        <p:spPr>
          <a:xfrm>
            <a:off x="571500" y="571500"/>
            <a:ext cx="76200" cy="619125"/>
          </a:xfrm>
          <a:prstGeom prst="rect">
            <a:avLst/>
          </a:prstGeom>
          <a:solidFill>
            <a:srgbClr val="2563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F37E76-3828-4076-B72D-DBBF0F7DADF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26/02/2026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8BDAF0-1FB7-46DA-889B-7B49F012DFFA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0" y="6356350"/>
            <a:ext cx="4936588" cy="365125"/>
          </a:xfrm>
        </p:spPr>
        <p:txBody>
          <a:bodyPr/>
          <a:lstStyle/>
          <a:p>
            <a:r>
              <a:rPr lang="en-US" dirty="0"/>
              <a:t>Data Visualization Methods | Introduction To Business Intelligence | Dr. Angel </a:t>
            </a:r>
            <a:r>
              <a:rPr lang="en-US" dirty="0" err="1"/>
              <a:t>Latha</a:t>
            </a:r>
            <a:r>
              <a:rPr lang="en-US" dirty="0"/>
              <a:t>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2C077B-DA23-4561-98CD-11AC41096D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2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52650" y="1944141"/>
            <a:ext cx="7886700" cy="3969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28900" y="2976562"/>
            <a:ext cx="3419475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3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38875" y="2976562"/>
            <a:ext cx="3419475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3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28900" y="3652837"/>
            <a:ext cx="3419475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3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38875" y="3652837"/>
            <a:ext cx="3419475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3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628900" y="4329112"/>
            <a:ext cx="3419475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3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238875" y="4329112"/>
            <a:ext cx="3419475" cy="4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3"/>
          <p:cNvSpPr txBox="1"/>
          <p:nvPr/>
        </p:nvSpPr>
        <p:spPr>
          <a:xfrm>
            <a:off x="2628900" y="2325141"/>
            <a:ext cx="7029450" cy="365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Match the Business Goal to the Visualization Method:</a:t>
            </a:r>
            <a:endParaRPr/>
          </a:p>
        </p:txBody>
      </p:sp>
      <p:sp>
        <p:nvSpPr>
          <p:cNvPr id="205" name="Google Shape;205;p23"/>
          <p:cNvSpPr txBox="1"/>
          <p:nvPr/>
        </p:nvSpPr>
        <p:spPr>
          <a:xfrm>
            <a:off x="2628900" y="5100637"/>
            <a:ext cx="7029450" cy="289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>
                <a:solidFill>
                  <a:srgbClr val="2563EB"/>
                </a:solidFill>
                <a:latin typeface="Lato"/>
                <a:ea typeface="Lato"/>
                <a:cs typeface="Lato"/>
                <a:sym typeface="Lato"/>
              </a:rPr>
              <a:t>Correct Answer: 1-C, 2-A, 3-B</a:t>
            </a:r>
            <a:endParaRPr/>
          </a:p>
        </p:txBody>
      </p:sp>
      <p:sp>
        <p:nvSpPr>
          <p:cNvPr id="206" name="Google Shape;206;p23"/>
          <p:cNvSpPr txBox="1"/>
          <p:nvPr/>
        </p:nvSpPr>
        <p:spPr>
          <a:xfrm>
            <a:off x="762000" y="571500"/>
            <a:ext cx="11401425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0" i="0" u="none" strike="noStrike" cap="none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Puzzle 1: The Method Matcher</a:t>
            </a:r>
            <a:endParaRPr/>
          </a:p>
        </p:txBody>
      </p:sp>
      <p:sp>
        <p:nvSpPr>
          <p:cNvPr id="207" name="Google Shape;207;p23"/>
          <p:cNvSpPr/>
          <p:nvPr/>
        </p:nvSpPr>
        <p:spPr>
          <a:xfrm>
            <a:off x="571500" y="571500"/>
            <a:ext cx="76200" cy="619125"/>
          </a:xfrm>
          <a:prstGeom prst="rect">
            <a:avLst/>
          </a:prstGeom>
          <a:solidFill>
            <a:srgbClr val="2563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D073ED-09A6-495B-90FE-137D563304B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26/02/2026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F0CEFA-F8FE-4D5A-B12E-A26088B0405C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0" y="6356350"/>
            <a:ext cx="4458286" cy="365125"/>
          </a:xfrm>
        </p:spPr>
        <p:txBody>
          <a:bodyPr/>
          <a:lstStyle/>
          <a:p>
            <a:r>
              <a:rPr lang="en-US" dirty="0"/>
              <a:t>Data Visualization Methods | Introduction To Business Intelligence | Dr. Angel </a:t>
            </a:r>
            <a:r>
              <a:rPr lang="en-US" dirty="0" err="1"/>
              <a:t>Latha</a:t>
            </a:r>
            <a:r>
              <a:rPr lang="en-US" dirty="0"/>
              <a:t>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C5306D-859E-4708-A5A6-DEBA180E51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2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" y="1639490"/>
            <a:ext cx="11049000" cy="4579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10250" y="2115740"/>
            <a:ext cx="5715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4"/>
          <p:cNvSpPr txBox="1"/>
          <p:nvPr/>
        </p:nvSpPr>
        <p:spPr>
          <a:xfrm>
            <a:off x="795337" y="2877740"/>
            <a:ext cx="1060132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The Misleading Scenario</a:t>
            </a:r>
            <a:endParaRPr/>
          </a:p>
        </p:txBody>
      </p:sp>
      <p:sp>
        <p:nvSpPr>
          <p:cNvPr id="216" name="Google Shape;216;p24"/>
          <p:cNvSpPr txBox="1"/>
          <p:nvPr/>
        </p:nvSpPr>
        <p:spPr>
          <a:xfrm>
            <a:off x="1047750" y="3477815"/>
            <a:ext cx="10096500" cy="67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E2E8F0"/>
                </a:solidFill>
                <a:latin typeface="Lato"/>
                <a:ea typeface="Lato"/>
                <a:cs typeface="Lato"/>
                <a:sym typeface="Lato"/>
              </a:rPr>
              <a:t>A reporter wants to show a "massive" 5% growth in sales. They decide to use a </a:t>
            </a:r>
            <a:r>
              <a:rPr lang="en-US" sz="1650" b="1" i="0" u="none" strike="noStrike" cap="none">
                <a:solidFill>
                  <a:srgbClr val="E2E8F0"/>
                </a:solidFill>
                <a:latin typeface="Lato"/>
                <a:ea typeface="Lato"/>
                <a:cs typeface="Lato"/>
                <a:sym typeface="Lato"/>
              </a:rPr>
              <a:t>Bar Chart</a:t>
            </a:r>
            <a:r>
              <a:rPr lang="en-US" sz="1650" b="0" i="0" u="none" strike="noStrike" cap="none">
                <a:solidFill>
                  <a:srgbClr val="E2E8F0"/>
                </a:solidFill>
                <a:latin typeface="Lato"/>
                <a:ea typeface="Lato"/>
                <a:cs typeface="Lato"/>
                <a:sym typeface="Lato"/>
              </a:rPr>
              <a:t> but they start the Y-axis at </a:t>
            </a:r>
            <a:r>
              <a:rPr lang="en-US" sz="1650" b="1" i="0" u="none" strike="noStrike" cap="none">
                <a:solidFill>
                  <a:srgbClr val="E2E8F0"/>
                </a:solidFill>
                <a:latin typeface="Lato"/>
                <a:ea typeface="Lato"/>
                <a:cs typeface="Lato"/>
                <a:sym typeface="Lato"/>
              </a:rPr>
              <a:t>95</a:t>
            </a:r>
            <a:r>
              <a:rPr lang="en-US" sz="1650" b="0" i="0" u="none" strike="noStrike" cap="none">
                <a:solidFill>
                  <a:srgbClr val="E2E8F0"/>
                </a:solidFill>
                <a:latin typeface="Lato"/>
                <a:ea typeface="Lato"/>
                <a:cs typeface="Lato"/>
                <a:sym typeface="Lato"/>
              </a:rPr>
              <a:t> instead of </a:t>
            </a:r>
            <a:r>
              <a:rPr lang="en-US" sz="1650" b="1" i="0" u="none" strike="noStrike" cap="none">
                <a:solidFill>
                  <a:srgbClr val="E2E8F0"/>
                </a:solidFill>
                <a:latin typeface="Lato"/>
                <a:ea typeface="Lato"/>
                <a:cs typeface="Lato"/>
                <a:sym typeface="Lato"/>
              </a:rPr>
              <a:t>0</a:t>
            </a:r>
            <a:r>
              <a:rPr lang="en-US" sz="1650" b="0" i="0" u="none" strike="noStrike" cap="none">
                <a:solidFill>
                  <a:srgbClr val="E2E8F0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/>
          </a:p>
        </p:txBody>
      </p:sp>
      <p:sp>
        <p:nvSpPr>
          <p:cNvPr id="217" name="Google Shape;217;p24"/>
          <p:cNvSpPr txBox="1"/>
          <p:nvPr/>
        </p:nvSpPr>
        <p:spPr>
          <a:xfrm>
            <a:off x="1047750" y="4433887"/>
            <a:ext cx="10096500" cy="396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1" i="0" u="none" strike="noStrike" cap="none">
                <a:solidFill>
                  <a:srgbClr val="60A5FA"/>
                </a:solidFill>
                <a:latin typeface="Lato"/>
                <a:ea typeface="Lato"/>
                <a:cs typeface="Lato"/>
                <a:sym typeface="Lato"/>
              </a:rPr>
              <a:t>Q: Why is this visualization considered "misleading"?</a:t>
            </a:r>
            <a:endParaRPr/>
          </a:p>
        </p:txBody>
      </p:sp>
      <p:sp>
        <p:nvSpPr>
          <p:cNvPr id="218" name="Google Shape;218;p24"/>
          <p:cNvSpPr txBox="1"/>
          <p:nvPr/>
        </p:nvSpPr>
        <p:spPr>
          <a:xfrm>
            <a:off x="1047750" y="5020567"/>
            <a:ext cx="10096500" cy="57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1" u="none" strike="noStrike" cap="none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Answer: This is a Truncated Y-Axis. It exaggerates small differences visually, leading to a biased interpretation of "huge" growth when it's actually minor.</a:t>
            </a:r>
            <a:endParaRPr/>
          </a:p>
        </p:txBody>
      </p:sp>
      <p:sp>
        <p:nvSpPr>
          <p:cNvPr id="219" name="Google Shape;219;p24"/>
          <p:cNvSpPr txBox="1"/>
          <p:nvPr/>
        </p:nvSpPr>
        <p:spPr>
          <a:xfrm>
            <a:off x="762000" y="571500"/>
            <a:ext cx="11401425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0" i="0" u="none" strike="noStrike" cap="none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Puzzle 2: Spot the Logic Error</a:t>
            </a:r>
            <a:endParaRPr/>
          </a:p>
        </p:txBody>
      </p:sp>
      <p:sp>
        <p:nvSpPr>
          <p:cNvPr id="220" name="Google Shape;220;p24"/>
          <p:cNvSpPr/>
          <p:nvPr/>
        </p:nvSpPr>
        <p:spPr>
          <a:xfrm>
            <a:off x="571500" y="571500"/>
            <a:ext cx="76200" cy="619125"/>
          </a:xfrm>
          <a:prstGeom prst="rect">
            <a:avLst/>
          </a:prstGeom>
          <a:solidFill>
            <a:srgbClr val="2563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125B15-A736-4C3A-A975-01AFC66494A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26/02/2026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B35C07-1B84-49A2-B7A7-AAC1F7F6E547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0" y="6356350"/>
            <a:ext cx="4556760" cy="365125"/>
          </a:xfrm>
        </p:spPr>
        <p:txBody>
          <a:bodyPr/>
          <a:lstStyle/>
          <a:p>
            <a:r>
              <a:rPr lang="en-US" dirty="0"/>
              <a:t>Data Visualization Methods | Introduction To Business Intelligence | Dr. Angel </a:t>
            </a:r>
            <a:r>
              <a:rPr lang="en-US" dirty="0" err="1"/>
              <a:t>Latha</a:t>
            </a:r>
            <a:r>
              <a:rPr lang="en-US" dirty="0"/>
              <a:t>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AF678E-EA20-4045-AEC5-34617304D4B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/>
        </p:nvSpPr>
        <p:spPr>
          <a:xfrm>
            <a:off x="2871787" y="547685"/>
            <a:ext cx="7400925" cy="90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01. Visual Foundations</a:t>
            </a:r>
            <a:endParaRPr dirty="0"/>
          </a:p>
        </p:txBody>
      </p:sp>
      <p:sp>
        <p:nvSpPr>
          <p:cNvPr id="96" name="Google Shape;96;p14"/>
          <p:cNvSpPr/>
          <p:nvPr/>
        </p:nvSpPr>
        <p:spPr>
          <a:xfrm>
            <a:off x="5619750" y="3564284"/>
            <a:ext cx="952500" cy="47625"/>
          </a:xfrm>
          <a:prstGeom prst="rect">
            <a:avLst/>
          </a:prstGeom>
          <a:solidFill>
            <a:srgbClr val="2563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2768698" y="1565579"/>
            <a:ext cx="7048500" cy="396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0" i="0" u="none" strike="noStrike" cap="none" dirty="0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Turning Raw Numbers into Actionable Stories</a:t>
            </a:r>
            <a:endParaRPr dirty="0"/>
          </a:p>
        </p:txBody>
      </p:sp>
      <p:pic>
        <p:nvPicPr>
          <p:cNvPr id="6" name="Google Shape;89;p13" descr="image.png">
            <a:extLst>
              <a:ext uri="{FF2B5EF4-FFF2-40B4-BE49-F238E27FC236}">
                <a16:creationId xmlns:a16="http://schemas.microsoft.com/office/drawing/2014/main" id="{D64D048B-11DF-4324-9CBA-1CF735EFB11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68698" y="2445571"/>
            <a:ext cx="5918102" cy="273133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2D935E-DCE7-4F38-B46E-8A3798FFC9D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26/02/2026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F021C9-695C-4C1A-B277-982A4F83A08E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0" y="6356350"/>
            <a:ext cx="5006926" cy="365125"/>
          </a:xfrm>
        </p:spPr>
        <p:txBody>
          <a:bodyPr/>
          <a:lstStyle/>
          <a:p>
            <a:r>
              <a:rPr lang="en-US" dirty="0"/>
              <a:t>Data Visualization Methods | Introduction To Business Intelligence | Dr. Angel </a:t>
            </a:r>
            <a:r>
              <a:rPr lang="en-US" dirty="0" err="1"/>
              <a:t>Latha</a:t>
            </a:r>
            <a:r>
              <a:rPr lang="en-US" dirty="0"/>
              <a:t>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EA5C8-1A3D-4655-B972-367D25F77D3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" y="2588121"/>
            <a:ext cx="5286375" cy="2681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4125" y="2588121"/>
            <a:ext cx="5286375" cy="2681882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/>
          <p:nvPr/>
        </p:nvSpPr>
        <p:spPr>
          <a:xfrm>
            <a:off x="962025" y="2978646"/>
            <a:ext cx="4730591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Cognitive Efficiency</a:t>
            </a:r>
            <a:endParaRPr/>
          </a:p>
        </p:txBody>
      </p:sp>
      <p:sp>
        <p:nvSpPr>
          <p:cNvPr id="106" name="Google Shape;106;p15"/>
          <p:cNvSpPr txBox="1"/>
          <p:nvPr/>
        </p:nvSpPr>
        <p:spPr>
          <a:xfrm>
            <a:off x="962025" y="3578721"/>
            <a:ext cx="4505325" cy="1157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The human brain processes visual information 60,000 times faster than text. Visualization allows stakeholders to internalize trends and outliers almost instantaneously.</a:t>
            </a:r>
            <a:endParaRPr/>
          </a:p>
        </p:txBody>
      </p:sp>
      <p:sp>
        <p:nvSpPr>
          <p:cNvPr id="107" name="Google Shape;107;p15"/>
          <p:cNvSpPr txBox="1"/>
          <p:nvPr/>
        </p:nvSpPr>
        <p:spPr>
          <a:xfrm>
            <a:off x="6724650" y="2978646"/>
            <a:ext cx="4730591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Strategic Storytelling</a:t>
            </a:r>
            <a:endParaRPr/>
          </a:p>
        </p:txBody>
      </p:sp>
      <p:sp>
        <p:nvSpPr>
          <p:cNvPr id="108" name="Google Shape;108;p15"/>
          <p:cNvSpPr txBox="1"/>
          <p:nvPr/>
        </p:nvSpPr>
        <p:spPr>
          <a:xfrm>
            <a:off x="6724650" y="3578721"/>
            <a:ext cx="4505325" cy="1157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Visualization removes the noise from massive datasets, enabling a "Knowledge Discovery" process that highlights the most critical patterns for decision-making.</a:t>
            </a:r>
            <a:endParaRPr/>
          </a:p>
        </p:txBody>
      </p:sp>
      <p:sp>
        <p:nvSpPr>
          <p:cNvPr id="109" name="Google Shape;109;p15"/>
          <p:cNvSpPr txBox="1"/>
          <p:nvPr/>
        </p:nvSpPr>
        <p:spPr>
          <a:xfrm>
            <a:off x="762000" y="571500"/>
            <a:ext cx="11401425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0" i="0" u="none" strike="noStrike" cap="none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Why Visualization Matters</a:t>
            </a:r>
            <a:endParaRPr/>
          </a:p>
        </p:txBody>
      </p:sp>
      <p:sp>
        <p:nvSpPr>
          <p:cNvPr id="110" name="Google Shape;110;p15"/>
          <p:cNvSpPr/>
          <p:nvPr/>
        </p:nvSpPr>
        <p:spPr>
          <a:xfrm>
            <a:off x="571500" y="571500"/>
            <a:ext cx="76200" cy="619125"/>
          </a:xfrm>
          <a:prstGeom prst="rect">
            <a:avLst/>
          </a:prstGeom>
          <a:solidFill>
            <a:srgbClr val="2563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5123F8-E060-4A90-BB6E-518CB169F68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26/02/2026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C465AF-D571-466B-A5D4-44AE81E4B0C4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0" y="6356350"/>
            <a:ext cx="4289474" cy="365125"/>
          </a:xfrm>
        </p:spPr>
        <p:txBody>
          <a:bodyPr/>
          <a:lstStyle/>
          <a:p>
            <a:r>
              <a:rPr lang="en-US" dirty="0"/>
              <a:t>Data Visualization Methods | Introduction To Business Intelligence | Dr. Angel </a:t>
            </a:r>
            <a:r>
              <a:rPr lang="en-US" dirty="0" err="1"/>
              <a:t>Latha</a:t>
            </a:r>
            <a:r>
              <a:rPr lang="en-US" dirty="0"/>
              <a:t>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1175A9-930D-44D5-A64B-515C08C6F8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/>
          <p:nvPr/>
        </p:nvSpPr>
        <p:spPr>
          <a:xfrm>
            <a:off x="571500" y="2119312"/>
            <a:ext cx="5550693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Method Selection Criteria</a:t>
            </a:r>
            <a:endParaRPr/>
          </a:p>
        </p:txBody>
      </p:sp>
      <p:sp>
        <p:nvSpPr>
          <p:cNvPr id="117" name="Google Shape;117;p16"/>
          <p:cNvSpPr txBox="1"/>
          <p:nvPr/>
        </p:nvSpPr>
        <p:spPr>
          <a:xfrm>
            <a:off x="571500" y="2719387"/>
            <a:ext cx="5286375" cy="57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Selecting the wrong visualization can obscure insights or lead to biased conclusions. Key questions to ask:</a:t>
            </a:r>
            <a:endParaRPr/>
          </a:p>
        </p:txBody>
      </p:sp>
      <p:pic>
        <p:nvPicPr>
          <p:cNvPr id="118" name="Google Shape;118;p1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34125" y="2119312"/>
            <a:ext cx="5286375" cy="361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6"/>
          <p:cNvSpPr txBox="1"/>
          <p:nvPr/>
        </p:nvSpPr>
        <p:spPr>
          <a:xfrm>
            <a:off x="657225" y="3452633"/>
            <a:ext cx="104775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120" name="Google Shape;120;p16"/>
          <p:cNvSpPr txBox="1"/>
          <p:nvPr/>
        </p:nvSpPr>
        <p:spPr>
          <a:xfrm>
            <a:off x="762000" y="3450728"/>
            <a:ext cx="5095875" cy="57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75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What is the goal?</a:t>
            </a:r>
            <a:r>
              <a:rPr lang="en-US" sz="142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(Comparison, Trend, Relationship, or Composition)</a:t>
            </a:r>
            <a:endParaRPr/>
          </a:p>
        </p:txBody>
      </p:sp>
      <p:sp>
        <p:nvSpPr>
          <p:cNvPr id="121" name="Google Shape;121;p16"/>
          <p:cNvSpPr txBox="1"/>
          <p:nvPr/>
        </p:nvSpPr>
        <p:spPr>
          <a:xfrm>
            <a:off x="657225" y="4126825"/>
            <a:ext cx="104775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122" name="Google Shape;122;p16"/>
          <p:cNvSpPr txBox="1"/>
          <p:nvPr/>
        </p:nvSpPr>
        <p:spPr>
          <a:xfrm>
            <a:off x="762000" y="4124920"/>
            <a:ext cx="5095875" cy="57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75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Who is the audience?</a:t>
            </a:r>
            <a:r>
              <a:rPr lang="en-US" sz="142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(Executive overview vs. Technical deep-dive)</a:t>
            </a:r>
            <a:endParaRPr/>
          </a:p>
        </p:txBody>
      </p:sp>
      <p:sp>
        <p:nvSpPr>
          <p:cNvPr id="123" name="Google Shape;123;p16"/>
          <p:cNvSpPr txBox="1"/>
          <p:nvPr/>
        </p:nvSpPr>
        <p:spPr>
          <a:xfrm>
            <a:off x="657225" y="4801016"/>
            <a:ext cx="104775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124" name="Google Shape;124;p16"/>
          <p:cNvSpPr txBox="1"/>
          <p:nvPr/>
        </p:nvSpPr>
        <p:spPr>
          <a:xfrm>
            <a:off x="762000" y="4799111"/>
            <a:ext cx="5095875" cy="289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75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What is the data type?</a:t>
            </a:r>
            <a:r>
              <a:rPr lang="en-US" sz="142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(Temporal, Geospatial, or Categorical)</a:t>
            </a:r>
            <a:endParaRPr/>
          </a:p>
        </p:txBody>
      </p:sp>
      <p:sp>
        <p:nvSpPr>
          <p:cNvPr id="125" name="Google Shape;125;p16"/>
          <p:cNvSpPr txBox="1"/>
          <p:nvPr/>
        </p:nvSpPr>
        <p:spPr>
          <a:xfrm>
            <a:off x="762000" y="571500"/>
            <a:ext cx="11401425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0" i="0" u="none" strike="noStrike" cap="none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Choosing the Right Chart</a:t>
            </a:r>
            <a:endParaRPr/>
          </a:p>
        </p:txBody>
      </p:sp>
      <p:sp>
        <p:nvSpPr>
          <p:cNvPr id="126" name="Google Shape;126;p16"/>
          <p:cNvSpPr/>
          <p:nvPr/>
        </p:nvSpPr>
        <p:spPr>
          <a:xfrm>
            <a:off x="571500" y="571500"/>
            <a:ext cx="76200" cy="619125"/>
          </a:xfrm>
          <a:prstGeom prst="rect">
            <a:avLst/>
          </a:prstGeom>
          <a:solidFill>
            <a:srgbClr val="2563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F4FB9D-FD7B-4D77-8BF8-1429DC4D39B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26/02/2026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3A361E-BF1E-4E6B-A4B0-B582E91DCDDE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199" y="6356350"/>
            <a:ext cx="4613031" cy="365125"/>
          </a:xfrm>
        </p:spPr>
        <p:txBody>
          <a:bodyPr/>
          <a:lstStyle/>
          <a:p>
            <a:r>
              <a:rPr lang="en-US" dirty="0"/>
              <a:t>Data Visualization Methods | Introduction To Business Intelligence | Dr. Angel </a:t>
            </a:r>
            <a:r>
              <a:rPr lang="en-US" dirty="0" err="1"/>
              <a:t>Latha</a:t>
            </a:r>
            <a:r>
              <a:rPr lang="en-US" dirty="0"/>
              <a:t>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89544A-ADCB-442A-B623-D4FBA209E9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" y="1571625"/>
            <a:ext cx="11049000" cy="471487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7"/>
          <p:cNvSpPr txBox="1"/>
          <p:nvPr/>
        </p:nvSpPr>
        <p:spPr>
          <a:xfrm>
            <a:off x="571500" y="4854029"/>
            <a:ext cx="11049000" cy="57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1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Bar Charts are the gold standard for comparing categorical data. They leverage the brain's ability to compare relative lengths with high precision.</a:t>
            </a:r>
            <a:endParaRPr/>
          </a:p>
        </p:txBody>
      </p:sp>
      <p:sp>
        <p:nvSpPr>
          <p:cNvPr id="134" name="Google Shape;134;p17"/>
          <p:cNvSpPr txBox="1"/>
          <p:nvPr/>
        </p:nvSpPr>
        <p:spPr>
          <a:xfrm>
            <a:off x="762000" y="571500"/>
            <a:ext cx="11401425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0" i="0" u="none" strike="noStrike" cap="none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Methods for Comparison</a:t>
            </a:r>
            <a:endParaRPr/>
          </a:p>
        </p:txBody>
      </p:sp>
      <p:sp>
        <p:nvSpPr>
          <p:cNvPr id="135" name="Google Shape;135;p17"/>
          <p:cNvSpPr/>
          <p:nvPr/>
        </p:nvSpPr>
        <p:spPr>
          <a:xfrm>
            <a:off x="571500" y="571500"/>
            <a:ext cx="76200" cy="619125"/>
          </a:xfrm>
          <a:prstGeom prst="rect">
            <a:avLst/>
          </a:prstGeom>
          <a:solidFill>
            <a:srgbClr val="2563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F9F95D-0670-4B36-8D6B-D053099E97F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26/02/2026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469387-233B-44A3-8F6C-857A8979A02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Data Visualization Methods | Introduction To Business Intelligence | Dr. Angel Latha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AF6B23-C839-4447-8456-9C73626C2D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" y="1215479"/>
            <a:ext cx="11049000" cy="44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8"/>
          <p:cNvSpPr txBox="1"/>
          <p:nvPr/>
        </p:nvSpPr>
        <p:spPr>
          <a:xfrm>
            <a:off x="571500" y="5920829"/>
            <a:ext cx="11049000" cy="57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Area charts emphasize the </a:t>
            </a:r>
            <a:r>
              <a:rPr lang="en-US" sz="1425" b="1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volume and magnitude</a:t>
            </a:r>
            <a:r>
              <a:rPr lang="en-US" sz="142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of change over time, making them ideal for illustrating total revenue or user growth trends.</a:t>
            </a:r>
            <a:endParaRPr/>
          </a:p>
        </p:txBody>
      </p:sp>
      <p:sp>
        <p:nvSpPr>
          <p:cNvPr id="143" name="Google Shape;143;p18"/>
          <p:cNvSpPr txBox="1"/>
          <p:nvPr/>
        </p:nvSpPr>
        <p:spPr>
          <a:xfrm>
            <a:off x="762000" y="215354"/>
            <a:ext cx="11401425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0" i="0" u="none" strike="noStrike" cap="none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Methods for Trend Analysis</a:t>
            </a:r>
            <a:endParaRPr/>
          </a:p>
        </p:txBody>
      </p:sp>
      <p:sp>
        <p:nvSpPr>
          <p:cNvPr id="144" name="Google Shape;144;p18"/>
          <p:cNvSpPr/>
          <p:nvPr/>
        </p:nvSpPr>
        <p:spPr>
          <a:xfrm>
            <a:off x="571500" y="215354"/>
            <a:ext cx="76200" cy="619125"/>
          </a:xfrm>
          <a:prstGeom prst="rect">
            <a:avLst/>
          </a:prstGeom>
          <a:solidFill>
            <a:srgbClr val="2563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AF3101-0DAB-4231-9D7C-E87D25F78CC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26/02/2026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5235EF-5909-4A64-ABBA-A0AF0AF9C2D1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940127" y="6428060"/>
            <a:ext cx="3979984" cy="365125"/>
          </a:xfrm>
        </p:spPr>
        <p:txBody>
          <a:bodyPr/>
          <a:lstStyle/>
          <a:p>
            <a:r>
              <a:rPr lang="en-US" dirty="0"/>
              <a:t>Data Visualization Methods | Introduction To Business Intelligence | Dr. Angel </a:t>
            </a:r>
            <a:r>
              <a:rPr lang="en-US" dirty="0" err="1"/>
              <a:t>Latha</a:t>
            </a:r>
            <a:r>
              <a:rPr lang="en-US" dirty="0"/>
              <a:t>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711348-0649-4394-98C2-B6A0AB6F5AD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" y="1567904"/>
            <a:ext cx="11049000" cy="4722316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9"/>
          <p:cNvSpPr txBox="1"/>
          <p:nvPr/>
        </p:nvSpPr>
        <p:spPr>
          <a:xfrm>
            <a:off x="2286000" y="5568404"/>
            <a:ext cx="7620000" cy="57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Doughnut charts are cleaner alternatives to pie charts, ideal for showing part-to-whole comparisons with 2–5 categories.</a:t>
            </a:r>
            <a:endParaRPr/>
          </a:p>
        </p:txBody>
      </p:sp>
      <p:sp>
        <p:nvSpPr>
          <p:cNvPr id="152" name="Google Shape;152;p19"/>
          <p:cNvSpPr txBox="1"/>
          <p:nvPr/>
        </p:nvSpPr>
        <p:spPr>
          <a:xfrm>
            <a:off x="762000" y="567779"/>
            <a:ext cx="11401425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0" i="0" u="none" strike="noStrike" cap="none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Compositional Visualization</a:t>
            </a:r>
            <a:endParaRPr/>
          </a:p>
        </p:txBody>
      </p:sp>
      <p:sp>
        <p:nvSpPr>
          <p:cNvPr id="153" name="Google Shape;153;p19"/>
          <p:cNvSpPr/>
          <p:nvPr/>
        </p:nvSpPr>
        <p:spPr>
          <a:xfrm>
            <a:off x="571500" y="567779"/>
            <a:ext cx="76200" cy="619125"/>
          </a:xfrm>
          <a:prstGeom prst="rect">
            <a:avLst/>
          </a:prstGeom>
          <a:solidFill>
            <a:srgbClr val="2563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0393C3-DFBA-423B-9485-0667C78988E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26/02/2026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F9647E-DA96-4CCC-83C0-4D4AAE371595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199" y="6356350"/>
            <a:ext cx="5161671" cy="365125"/>
          </a:xfrm>
        </p:spPr>
        <p:txBody>
          <a:bodyPr/>
          <a:lstStyle/>
          <a:p>
            <a:r>
              <a:rPr lang="en-US" dirty="0"/>
              <a:t>Data Visualization Methods | Introduction To Business Intelligence | Dr. Angel </a:t>
            </a:r>
            <a:r>
              <a:rPr lang="en-US" dirty="0" err="1"/>
              <a:t>Latha</a:t>
            </a:r>
            <a:r>
              <a:rPr lang="en-US" dirty="0"/>
              <a:t>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BE228C-3A63-4910-88D4-2200F2BAD6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750" y="2306091"/>
            <a:ext cx="5191125" cy="23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0"/>
          <p:cNvSpPr txBox="1"/>
          <p:nvPr/>
        </p:nvSpPr>
        <p:spPr>
          <a:xfrm>
            <a:off x="666750" y="4830216"/>
            <a:ext cx="5191125" cy="57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Correlation &amp; Density:</a:t>
            </a:r>
            <a:r>
              <a:rPr lang="en-US" sz="142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Heat maps and Scatter plots reveal the relationship between two numerical variables and data density.</a:t>
            </a:r>
            <a:endParaRPr/>
          </a:p>
        </p:txBody>
      </p:sp>
      <p:sp>
        <p:nvSpPr>
          <p:cNvPr id="161" name="Google Shape;161;p20"/>
          <p:cNvSpPr txBox="1"/>
          <p:nvPr/>
        </p:nvSpPr>
        <p:spPr>
          <a:xfrm>
            <a:off x="6334125" y="4830216"/>
            <a:ext cx="5191125" cy="57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Tree Maps:</a:t>
            </a:r>
            <a:r>
              <a:rPr lang="en-US" sz="142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Displaying hierarchical data and part-to-whole relationships using nested rectangles of varying sizes.</a:t>
            </a:r>
            <a:endParaRPr/>
          </a:p>
        </p:txBody>
      </p:sp>
      <p:pic>
        <p:nvPicPr>
          <p:cNvPr id="162" name="Google Shape;162;p20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6275" y="2315616"/>
            <a:ext cx="5172075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0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05837" y="2944266"/>
            <a:ext cx="6477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0"/>
          <p:cNvSpPr txBox="1"/>
          <p:nvPr/>
        </p:nvSpPr>
        <p:spPr>
          <a:xfrm>
            <a:off x="7824787" y="3706266"/>
            <a:ext cx="2320290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Hierarchical Views</a:t>
            </a:r>
            <a:endParaRPr/>
          </a:p>
        </p:txBody>
      </p:sp>
      <p:sp>
        <p:nvSpPr>
          <p:cNvPr id="165" name="Google Shape;165;p20"/>
          <p:cNvSpPr txBox="1"/>
          <p:nvPr/>
        </p:nvSpPr>
        <p:spPr>
          <a:xfrm>
            <a:off x="762000" y="571500"/>
            <a:ext cx="11401425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0" i="0" u="none" strike="noStrike" cap="none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Specialized Analytics Methods</a:t>
            </a:r>
            <a:endParaRPr/>
          </a:p>
        </p:txBody>
      </p:sp>
      <p:sp>
        <p:nvSpPr>
          <p:cNvPr id="166" name="Google Shape;166;p20"/>
          <p:cNvSpPr/>
          <p:nvPr/>
        </p:nvSpPr>
        <p:spPr>
          <a:xfrm>
            <a:off x="571500" y="571500"/>
            <a:ext cx="76200" cy="619125"/>
          </a:xfrm>
          <a:prstGeom prst="rect">
            <a:avLst/>
          </a:prstGeom>
          <a:solidFill>
            <a:srgbClr val="2563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532314-7023-41EC-9B8C-5894FFE1C49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26/02/2026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9AC060-3745-4CF3-8D48-6B17DC178C53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199" y="6356350"/>
            <a:ext cx="4036255" cy="365125"/>
          </a:xfrm>
        </p:spPr>
        <p:txBody>
          <a:bodyPr/>
          <a:lstStyle/>
          <a:p>
            <a:r>
              <a:rPr lang="en-US" dirty="0"/>
              <a:t>Data Visualization Methods | Introduction To Business Intelligence | Dr. Angel </a:t>
            </a:r>
            <a:r>
              <a:rPr lang="en-US" dirty="0" err="1"/>
              <a:t>Latha</a:t>
            </a:r>
            <a:r>
              <a:rPr lang="en-US" dirty="0"/>
              <a:t>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919D65-350D-48A6-8406-7FFC45B3071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/>
          <p:nvPr/>
        </p:nvSpPr>
        <p:spPr>
          <a:xfrm>
            <a:off x="895350" y="758975"/>
            <a:ext cx="5200650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0" i="0" u="none" strike="noStrike" cap="none" dirty="0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Geospatial Insights</a:t>
            </a:r>
            <a:endParaRPr dirty="0"/>
          </a:p>
        </p:txBody>
      </p:sp>
      <p:sp>
        <p:nvSpPr>
          <p:cNvPr id="173" name="Google Shape;173;p21"/>
          <p:cNvSpPr txBox="1"/>
          <p:nvPr/>
        </p:nvSpPr>
        <p:spPr>
          <a:xfrm>
            <a:off x="895350" y="1873539"/>
            <a:ext cx="52006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Mapping Global Trends</a:t>
            </a:r>
            <a:endParaRPr dirty="0"/>
          </a:p>
        </p:txBody>
      </p:sp>
      <p:sp>
        <p:nvSpPr>
          <p:cNvPr id="174" name="Google Shape;174;p21"/>
          <p:cNvSpPr txBox="1"/>
          <p:nvPr/>
        </p:nvSpPr>
        <p:spPr>
          <a:xfrm>
            <a:off x="1739119" y="2842473"/>
            <a:ext cx="7306408" cy="70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Maps are essential for visualizing location-specific metrics. By using color intensity (Choropleth), we can instantly identify regional performance gaps or density hotspots.</a:t>
            </a:r>
            <a:endParaRPr dirty="0"/>
          </a:p>
        </p:txBody>
      </p:sp>
      <p:sp>
        <p:nvSpPr>
          <p:cNvPr id="175" name="Google Shape;175;p21"/>
          <p:cNvSpPr txBox="1"/>
          <p:nvPr/>
        </p:nvSpPr>
        <p:spPr>
          <a:xfrm>
            <a:off x="3048000" y="4414982"/>
            <a:ext cx="7306408" cy="70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This method transforms regional sales figures into a visual map of territory opportunities, helping logistics and marketing teams optimize their physical presence.</a:t>
            </a:r>
            <a:endParaRPr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916765-AB2B-406B-B360-CA47E52F636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26/02/2026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DF795C-16B1-4596-B210-A7923E6BAF21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0" y="6356350"/>
            <a:ext cx="4359812" cy="365125"/>
          </a:xfrm>
        </p:spPr>
        <p:txBody>
          <a:bodyPr/>
          <a:lstStyle/>
          <a:p>
            <a:r>
              <a:rPr lang="en-US" dirty="0"/>
              <a:t>Data Visualization Methods | Introduction To Business Intelligence | Dr. Angel </a:t>
            </a:r>
            <a:r>
              <a:rPr lang="en-US" dirty="0" err="1"/>
              <a:t>Latha</a:t>
            </a:r>
            <a:r>
              <a:rPr lang="en-US" dirty="0"/>
              <a:t>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F416B4-1FC1-4588-962F-34FE536FC1B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743</Words>
  <Application>Microsoft Office PowerPoint</Application>
  <PresentationFormat>Widescreen</PresentationFormat>
  <Paragraphs>86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Poppins</vt:lpstr>
      <vt:lpstr>Merriweather</vt:lpstr>
      <vt:lpstr>Lato</vt:lpstr>
      <vt:lpstr>Calibri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Staff</dc:creator>
  <cp:lastModifiedBy>Staff</cp:lastModifiedBy>
  <cp:revision>1</cp:revision>
  <dcterms:modified xsi:type="dcterms:W3CDTF">2026-05-20T10:11:56Z</dcterms:modified>
</cp:coreProperties>
</file>