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  <p:embeddedFont>
      <p:font typeface="Poppins SemiBold" panose="000007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3A474-3241-4DA7-A858-10FDE043ADF5}">
  <a:tblStyle styleId="{F1F3A474-3241-4DA7-A858-10FDE043ADF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A5B938-8313-4D36-B0DB-1F8AF4033F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711E9-A6C4-42D8-8041-6B55E780E8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91B7B-1624-4897-8D5F-90B15CA801CB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C3D2D-C224-4974-BC3E-4AFA1FBF25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50DEE-9FF6-4606-9F12-4896A47B56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567C-DBD2-40CD-9950-5E523C5927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4185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22E8-43C4-45D9-AEA1-FC4298FF5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31A7E-FCF8-4FD7-B416-687E411B0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3CFC2-AC41-4E28-BD40-B5280DFD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F6DCA-00A9-4589-A72A-B87BA57C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8B34E-F1F4-4BC8-AC07-0D4583F8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12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DAF0-02AE-4648-AE64-6FD5675D7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7E93A-964E-48FD-8E8D-F8C2013AB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B55-4684-410E-A547-F082E037F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F822F-09ED-4DD6-9079-FD407B9F7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548A-A043-41E9-B4DC-A2842863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041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22BB4-4B12-4DD6-BF90-CCB5F200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4BAAF-D755-475D-A38D-8CB51A0B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17E4D-C5A7-4035-A5BA-DB62563B9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668CB-BF72-4405-B3AD-411474756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3B941-1610-4323-85D2-F0C7FC6D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754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8A57-8E5A-42B5-9093-5558BD2D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4CA9-7718-44BB-A121-AB0F7876E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14BB5-52B8-409F-A3B4-11B1F0CF7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FAD20-B0AA-4284-9B21-F948829A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6F459-F0E7-4392-8ADE-D70BCDB92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173A0-B3A6-466B-8DF7-01AAE31B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015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D3CE7-A848-43DA-9A65-FD3899F6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0F169-C1AB-420C-A332-D96CFB012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3D28C-74FA-450D-BA6B-47963ACBB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ABDB4-C2CD-4145-951B-8F522B87B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CFEDF-6EF9-48C3-A11F-9BCFB5331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5A26C-761B-47B2-942F-5CF69C00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751BC-AC6D-4DFF-BDC4-48017F90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227DB-77B4-4CC1-878F-3E14B394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05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BD56B-0F21-4E73-8B88-96052EAD6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40445-F0FF-4C99-8273-85C4F0E6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43743-4F22-43EA-846C-BB4FEA8D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EE362-4F81-49D7-B64C-CD833CE1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201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9C727-481E-4E3A-AF32-7EF16B364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2E014-653B-4855-823A-556DC165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E98B86-8D5D-433E-A288-452C0216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204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6B31-A89B-40FF-BA75-C586E576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9632-B3D2-444C-9D76-F9803EA96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078035-EB2A-4762-959C-EFCEADD3A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2B3E7-9DDE-46E2-8D1C-2782FFB1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03118-4C99-4519-8F91-28CA38B5E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9921E-2E7A-4D8F-A462-23115E5F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393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199" y="6356350"/>
            <a:ext cx="5092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988705" y="617378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E83450E-C657-488A-9495-039DAF634E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571CF-741C-420F-98CF-76589718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46A24-AED0-440A-94B5-34077293D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4D0E0-72DE-482F-A3B9-86AFBD13B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684C6-A9F2-4988-A6DB-748001BF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72A4E-FA51-4055-B94E-B673BEAE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14AE5-E766-4255-B0F7-CE4B8BBB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4026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FF709-475C-4C21-833B-02EA4D9A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8F20F0-DB0E-41BA-BBBE-22EC7D9E3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F3A17-4B70-4D47-87B4-537FE761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09283-0C64-42B3-B9C4-446E4F597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6A264-43EB-49D6-8B40-1E816C71C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996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0362C3-F32B-4C12-B208-C399D295F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7098F-3AE7-4BEE-B3A3-C523CCFED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4282F-6A1E-4AD9-BFBA-BE692847D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92CE0-4A71-44CE-A639-5F27CCFB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Decision Making and Computerized Support | Introduction To Business Intelligence | Dr. Angel Latha Mary S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486C5-CA2E-45D1-9396-1DC4619D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53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08/01/2026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Decision Making and Computerized Support | Introduction To Business Intelligence | Dr. Angel Latha Mary S</a:t>
            </a:r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CB501-745C-4702-8454-29089117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35723-A990-427B-83D2-09D7D0EB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695A4-B8FC-4780-AEF2-4724D6CA7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08/01/2026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0185E-6DE1-4591-8909-C5292923E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883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EED83-3B66-493C-9CE4-CA954C746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78A91-DB12-4995-8957-F10AD7BD620F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FE50B2F-01C5-4322-8457-0F24D9C416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968" y="502679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88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8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395287" y="1567904"/>
            <a:ext cx="114014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Unit I: Foundations of BI | Part 2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95287" y="2110829"/>
            <a:ext cx="11401425" cy="14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9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Decision Making &amp;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1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 Computerized Support</a:t>
            </a:r>
            <a:endParaRPr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666750" y="3821459"/>
            <a:ext cx="108585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Empowering Organizations through Rational Analytics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B74EA01-7735-4BAD-9668-D1E5959A9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444218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027187"/>
            <a:ext cx="5143500" cy="3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400800"/>
            <a:ext cx="108585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2"/>
          <p:cNvSpPr txBox="1"/>
          <p:nvPr/>
        </p:nvSpPr>
        <p:spPr>
          <a:xfrm>
            <a:off x="857250" y="476250"/>
            <a:ext cx="11201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Case Study: Logistics Optimization</a:t>
            </a:r>
            <a:endParaRPr/>
          </a:p>
        </p:txBody>
      </p:sp>
      <p:sp>
        <p:nvSpPr>
          <p:cNvPr id="271" name="Google Shape;271;p22"/>
          <p:cNvSpPr/>
          <p:nvPr/>
        </p:nvSpPr>
        <p:spPr>
          <a:xfrm>
            <a:off x="666750" y="476250"/>
            <a:ext cx="57150" cy="600075"/>
          </a:xfrm>
          <a:prstGeom prst="rect">
            <a:avLst/>
          </a:prstGeom>
          <a:solidFill>
            <a:srgbClr val="EF6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952500" y="2312937"/>
            <a:ext cx="4800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The Scenario</a:t>
            </a:r>
            <a:endParaRPr/>
          </a:p>
        </p:txBody>
      </p:sp>
      <p:sp>
        <p:nvSpPr>
          <p:cNvPr id="275" name="Google Shape;275;p22"/>
          <p:cNvSpPr txBox="1"/>
          <p:nvPr/>
        </p:nvSpPr>
        <p:spPr>
          <a:xfrm>
            <a:off x="952500" y="2855862"/>
            <a:ext cx="45720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 global courier service implemented a "Communication-driven DSS" to manage 10,000 drivers during peak season.</a:t>
            </a:r>
            <a:endParaRPr/>
          </a:p>
        </p:txBody>
      </p:sp>
      <p:sp>
        <p:nvSpPr>
          <p:cNvPr id="276" name="Google Shape;276;p22"/>
          <p:cNvSpPr txBox="1"/>
          <p:nvPr/>
        </p:nvSpPr>
        <p:spPr>
          <a:xfrm>
            <a:off x="6572250" y="2376636"/>
            <a:ext cx="52006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Activity: Problem Solving</a:t>
            </a:r>
            <a:endParaRPr/>
          </a:p>
        </p:txBody>
      </p:sp>
      <p:sp>
        <p:nvSpPr>
          <p:cNvPr id="277" name="Google Shape;277;p22"/>
          <p:cNvSpPr txBox="1"/>
          <p:nvPr/>
        </p:nvSpPr>
        <p:spPr>
          <a:xfrm>
            <a:off x="6572250" y="2919561"/>
            <a:ext cx="49530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Divide into groups of 4. Your task:</a:t>
            </a:r>
            <a:endParaRPr/>
          </a:p>
        </p:txBody>
      </p:sp>
      <p:sp>
        <p:nvSpPr>
          <p:cNvPr id="278" name="Google Shape;278;p22"/>
          <p:cNvSpPr txBox="1"/>
          <p:nvPr/>
        </p:nvSpPr>
        <p:spPr>
          <a:xfrm>
            <a:off x="1381125" y="3886200"/>
            <a:ext cx="4143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Outcome: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22% reduction in fuel costs.</a:t>
            </a:r>
            <a:endParaRPr/>
          </a:p>
        </p:txBody>
      </p:sp>
      <p:sp>
        <p:nvSpPr>
          <p:cNvPr id="279" name="Google Shape;279;p22"/>
          <p:cNvSpPr txBox="1"/>
          <p:nvPr/>
        </p:nvSpPr>
        <p:spPr>
          <a:xfrm>
            <a:off x="1381125" y="4347120"/>
            <a:ext cx="41433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Impact: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Driver satisfaction increased as they followed "smart routes".</a:t>
            </a:r>
            <a:endParaRPr/>
          </a:p>
        </p:txBody>
      </p:sp>
      <p:sp>
        <p:nvSpPr>
          <p:cNvPr id="280" name="Google Shape;280;p22"/>
          <p:cNvSpPr txBox="1"/>
          <p:nvPr/>
        </p:nvSpPr>
        <p:spPr>
          <a:xfrm>
            <a:off x="7381875" y="3361432"/>
            <a:ext cx="41433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Map the Courier's problem to Simon's </a:t>
            </a: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Intelligence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phase.</a:t>
            </a:r>
            <a:endParaRPr/>
          </a:p>
        </p:txBody>
      </p:sp>
      <p:sp>
        <p:nvSpPr>
          <p:cNvPr id="281" name="Google Shape;281;p22"/>
          <p:cNvSpPr txBox="1"/>
          <p:nvPr/>
        </p:nvSpPr>
        <p:spPr>
          <a:xfrm>
            <a:off x="7381875" y="4111823"/>
            <a:ext cx="4143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Suggest one </a:t>
            </a: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Model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(e.g., Shortest Path) to use.</a:t>
            </a:r>
            <a:endParaRPr/>
          </a:p>
        </p:txBody>
      </p:sp>
      <p:sp>
        <p:nvSpPr>
          <p:cNvPr id="282" name="Google Shape;282;p22"/>
          <p:cNvSpPr txBox="1"/>
          <p:nvPr/>
        </p:nvSpPr>
        <p:spPr>
          <a:xfrm>
            <a:off x="7381875" y="4572744"/>
            <a:ext cx="41433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Present one potential </a:t>
            </a: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Implementation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barrier.</a:t>
            </a:r>
            <a:endParaRPr/>
          </a:p>
        </p:txBody>
      </p:sp>
      <p:pic>
        <p:nvPicPr>
          <p:cNvPr id="283" name="Google Shape;283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2500" y="3929062"/>
            <a:ext cx="2190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2500" y="4389983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53250" y="3404294"/>
            <a:ext cx="1238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53250" y="4154685"/>
            <a:ext cx="1619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53250" y="4615606"/>
            <a:ext cx="1619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B2A93-5E40-465D-BE3D-E31F8A2BB3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467CC-2A98-4673-82C5-2806114B7F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953000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00DF-6948-459E-8D3B-ABDE1828DB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BB995BF2-791F-42E9-9E11-05F98127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6400800"/>
            <a:ext cx="108585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3"/>
          <p:cNvSpPr txBox="1"/>
          <p:nvPr/>
        </p:nvSpPr>
        <p:spPr>
          <a:xfrm>
            <a:off x="857250" y="476250"/>
            <a:ext cx="11201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Summary &amp; Key Takeaways</a:t>
            </a:r>
            <a:endParaRPr/>
          </a:p>
        </p:txBody>
      </p:sp>
      <p:sp>
        <p:nvSpPr>
          <p:cNvPr id="295" name="Google Shape;295;p23"/>
          <p:cNvSpPr/>
          <p:nvPr/>
        </p:nvSpPr>
        <p:spPr>
          <a:xfrm>
            <a:off x="666750" y="476250"/>
            <a:ext cx="57150" cy="600075"/>
          </a:xfrm>
          <a:prstGeom prst="rect">
            <a:avLst/>
          </a:prstGeom>
          <a:solidFill>
            <a:srgbClr val="EF6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666750" y="6505575"/>
            <a:ext cx="533400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Wrap-up</a:t>
            </a:r>
            <a:endParaRPr/>
          </a:p>
        </p:txBody>
      </p:sp>
      <p:pic>
        <p:nvPicPr>
          <p:cNvPr id="298" name="Google Shape;298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1895326"/>
            <a:ext cx="5143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/>
          <p:nvPr/>
        </p:nvSpPr>
        <p:spPr>
          <a:xfrm>
            <a:off x="6381750" y="1669107"/>
            <a:ext cx="54006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Mind Map Nodes</a:t>
            </a:r>
            <a:endParaRPr/>
          </a:p>
        </p:txBody>
      </p:sp>
      <p:sp>
        <p:nvSpPr>
          <p:cNvPr id="300" name="Google Shape;300;p23"/>
          <p:cNvSpPr txBox="1"/>
          <p:nvPr/>
        </p:nvSpPr>
        <p:spPr>
          <a:xfrm>
            <a:off x="6381750" y="5047952"/>
            <a:ext cx="5143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Core Message: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Computers don't replace the manager; they amplify the manager's capability to choose wisely.</a:t>
            </a:r>
            <a:endParaRPr/>
          </a:p>
        </p:txBody>
      </p:sp>
      <p:sp>
        <p:nvSpPr>
          <p:cNvPr id="301" name="Google Shape;301;p23"/>
          <p:cNvSpPr txBox="1"/>
          <p:nvPr/>
        </p:nvSpPr>
        <p:spPr>
          <a:xfrm>
            <a:off x="7191375" y="2221557"/>
            <a:ext cx="4333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Foundation: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Decision-making is a 4-phase process (Simon).</a:t>
            </a:r>
            <a:endParaRPr/>
          </a:p>
        </p:txBody>
      </p:sp>
      <p:sp>
        <p:nvSpPr>
          <p:cNvPr id="302" name="Google Shape;302;p23"/>
          <p:cNvSpPr txBox="1"/>
          <p:nvPr/>
        </p:nvSpPr>
        <p:spPr>
          <a:xfrm>
            <a:off x="7191375" y="2971948"/>
            <a:ext cx="4333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Tools: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Computerized support targets the "Design" and "Choice" phases.</a:t>
            </a:r>
            <a:endParaRPr/>
          </a:p>
        </p:txBody>
      </p:sp>
      <p:sp>
        <p:nvSpPr>
          <p:cNvPr id="303" name="Google Shape;303;p23"/>
          <p:cNvSpPr txBox="1"/>
          <p:nvPr/>
        </p:nvSpPr>
        <p:spPr>
          <a:xfrm>
            <a:off x="7191375" y="3722340"/>
            <a:ext cx="4333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Skills: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T-Shaped professionals bridge tech and business.</a:t>
            </a:r>
            <a:endParaRPr/>
          </a:p>
        </p:txBody>
      </p:sp>
      <p:sp>
        <p:nvSpPr>
          <p:cNvPr id="304" name="Google Shape;304;p23"/>
          <p:cNvSpPr txBox="1"/>
          <p:nvPr/>
        </p:nvSpPr>
        <p:spPr>
          <a:xfrm>
            <a:off x="7191375" y="4472731"/>
            <a:ext cx="43338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Architecture: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Data + Model + User Interface = DSS.</a:t>
            </a:r>
            <a:endParaRPr/>
          </a:p>
        </p:txBody>
      </p:sp>
      <p:pic>
        <p:nvPicPr>
          <p:cNvPr id="305" name="Google Shape;305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2264419"/>
            <a:ext cx="3143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3014811"/>
            <a:ext cx="3143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3765202"/>
            <a:ext cx="3143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2750" y="4515594"/>
            <a:ext cx="3143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5E20BE-B954-41E4-A190-05EB8BAE328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725572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88871-593F-47CF-9B77-4B3A2B242A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A13F7D4-CF6C-46FF-89B2-E391B6656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1712862"/>
            <a:ext cx="8572500" cy="324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400800"/>
            <a:ext cx="108585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4"/>
          <p:cNvSpPr txBox="1"/>
          <p:nvPr/>
        </p:nvSpPr>
        <p:spPr>
          <a:xfrm>
            <a:off x="395287" y="636537"/>
            <a:ext cx="11401425" cy="79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5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Questions &amp; Reflection</a:t>
            </a:r>
            <a:endParaRPr/>
          </a:p>
        </p:txBody>
      </p:sp>
      <p:sp>
        <p:nvSpPr>
          <p:cNvPr id="320" name="Google Shape;320;p24"/>
          <p:cNvSpPr txBox="1"/>
          <p:nvPr/>
        </p:nvSpPr>
        <p:spPr>
          <a:xfrm>
            <a:off x="2190750" y="2093862"/>
            <a:ext cx="78105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EF6C00"/>
                </a:solidFill>
                <a:latin typeface="Lato"/>
                <a:ea typeface="Lato"/>
                <a:cs typeface="Lato"/>
                <a:sym typeface="Lato"/>
              </a:rPr>
              <a:t>Assessment Ticket:</a:t>
            </a:r>
            <a:endParaRPr/>
          </a:p>
        </p:txBody>
      </p:sp>
      <p:sp>
        <p:nvSpPr>
          <p:cNvPr id="321" name="Google Shape;321;p24"/>
          <p:cNvSpPr txBox="1"/>
          <p:nvPr/>
        </p:nvSpPr>
        <p:spPr>
          <a:xfrm>
            <a:off x="2190750" y="3876675"/>
            <a:ext cx="7810500" cy="58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Reflect: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Think of Alex's rerouting problem. How would </a:t>
            </a:r>
            <a:r>
              <a:rPr lang="en-US" sz="1425" b="0" i="1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your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team's proposed solution handle a sudden road closure?</a:t>
            </a:r>
            <a:endParaRPr/>
          </a:p>
        </p:txBody>
      </p:sp>
      <p:sp>
        <p:nvSpPr>
          <p:cNvPr id="322" name="Google Shape;322;p24"/>
          <p:cNvSpPr/>
          <p:nvPr/>
        </p:nvSpPr>
        <p:spPr>
          <a:xfrm>
            <a:off x="2190750" y="3686175"/>
            <a:ext cx="78105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2619375" y="2650033"/>
            <a:ext cx="73818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 which phase of Simon’s model is "What-If" analysis most useful? Why?</a:t>
            </a:r>
            <a:endParaRPr/>
          </a:p>
        </p:txBody>
      </p:sp>
      <p:sp>
        <p:nvSpPr>
          <p:cNvPr id="325" name="Google Shape;325;p24"/>
          <p:cNvSpPr txBox="1"/>
          <p:nvPr/>
        </p:nvSpPr>
        <p:spPr>
          <a:xfrm>
            <a:off x="2619375" y="3110954"/>
            <a:ext cx="73818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Can a DSS be effective without a high-quality User Interface? Justify.</a:t>
            </a:r>
            <a:endParaRPr/>
          </a:p>
        </p:txBody>
      </p:sp>
      <p:pic>
        <p:nvPicPr>
          <p:cNvPr id="326" name="Google Shape;326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0750" y="2692896"/>
            <a:ext cx="1619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90750" y="3153816"/>
            <a:ext cx="1619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0D6D70-6B3D-46B5-A66F-760DC2FC1F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0A5D41-2983-4EBB-984C-078177D361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5035062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73496-AE0F-4F3A-9635-CFED018B18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F8414D6-D12A-461D-830A-384B633B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895326"/>
            <a:ext cx="51435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3132832"/>
            <a:ext cx="5143500" cy="1573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857250" y="476250"/>
            <a:ext cx="11201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Recap &amp; Icebreaker</a:t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666750" y="476250"/>
            <a:ext cx="57150" cy="600075"/>
          </a:xfrm>
          <a:prstGeom prst="rect">
            <a:avLst/>
          </a:prstGeom>
          <a:solidFill>
            <a:srgbClr val="EF6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666750" y="6505575"/>
            <a:ext cx="14382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Unit I: Foundations of BI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666750" y="1820465"/>
            <a:ext cx="54006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Connecting the Dots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666750" y="2363390"/>
            <a:ext cx="5143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 our last session, we explored the </a:t>
            </a: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Evolution of BI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from static reports to AI-driven insights.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666750" y="4896594"/>
            <a:ext cx="5143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Today, we dive into </a:t>
            </a: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HOW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computers bridge this gap using structured models.</a:t>
            </a:r>
            <a:endParaRPr/>
          </a:p>
        </p:txBody>
      </p:sp>
      <p:pic>
        <p:nvPicPr>
          <p:cNvPr id="110" name="Google Shape;110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1895326"/>
            <a:ext cx="5143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904875" y="3370957"/>
            <a:ext cx="466725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Icebreaker: "The Crossroad Dilemma"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904875" y="3774727"/>
            <a:ext cx="46672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Think of a critical business decision (e.g., product launch). Which is riskier: </a:t>
            </a:r>
            <a:r>
              <a:rPr lang="en-US" sz="1425" b="0" i="1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Incomplete data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or </a:t>
            </a:r>
            <a:r>
              <a:rPr lang="en-US" sz="1425" b="0" i="1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Human intuition bias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43BF6DF-1F04-4F31-BA5A-5CDD8669E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BFCA84-8DE8-4D53-BB13-6DE524CA97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4A35C-9380-4CF0-86FE-431A8AC847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5020995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A358D-7714-42F8-8D74-849E80304A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4850010"/>
            <a:ext cx="10858500" cy="80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1756469"/>
            <a:ext cx="3429000" cy="271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500" y="1756469"/>
            <a:ext cx="3429000" cy="271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6250" y="1756469"/>
            <a:ext cx="3429000" cy="271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6400800"/>
            <a:ext cx="108585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857250" y="476250"/>
            <a:ext cx="11201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Objectives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666750" y="476250"/>
            <a:ext cx="57150" cy="600075"/>
          </a:xfrm>
          <a:prstGeom prst="rect">
            <a:avLst/>
          </a:prstGeom>
          <a:solidFill>
            <a:srgbClr val="EF6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666750" y="6505575"/>
            <a:ext cx="14382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Unit I: Foundations of BI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866775" y="5050035"/>
            <a:ext cx="1045845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Focus: Moving from "Gut Feeling" to "Data-Driven Certainty"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931068" y="2851844"/>
            <a:ext cx="2900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Process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1000125" y="3394769"/>
            <a:ext cx="27622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Understand Herbert Simon’s 4-phase Decision Making Model.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4645818" y="2851844"/>
            <a:ext cx="2900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4714875" y="3394769"/>
            <a:ext cx="27622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Analyze how computerized systems assist complex choices.</a:t>
            </a:r>
            <a:endParaRPr/>
          </a:p>
        </p:txBody>
      </p:sp>
      <p:sp>
        <p:nvSpPr>
          <p:cNvPr id="132" name="Google Shape;132;p15"/>
          <p:cNvSpPr txBox="1"/>
          <p:nvPr/>
        </p:nvSpPr>
        <p:spPr>
          <a:xfrm>
            <a:off x="8360568" y="2851844"/>
            <a:ext cx="29003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Structure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8429625" y="3394769"/>
            <a:ext cx="27622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Identify the core components and architecture of a DSS.</a:t>
            </a:r>
            <a:endParaRPr/>
          </a:p>
        </p:txBody>
      </p:sp>
      <p:pic>
        <p:nvPicPr>
          <p:cNvPr id="134" name="Google Shape;13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43125" y="2137469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57875" y="2137469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544050" y="2137469"/>
            <a:ext cx="5334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73134CF7-AAD5-4037-ACEF-C7E698922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10F2B6-A904-4629-819B-5BBB7856D5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62A93-5985-48C0-A5F6-D70169F4D27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5077265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2BD32-A21F-4B20-B83C-A4DC71BCCD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895475"/>
            <a:ext cx="51435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400800"/>
            <a:ext cx="108585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857250" y="476250"/>
            <a:ext cx="11201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Empathize: The Persona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666750" y="476250"/>
            <a:ext cx="57150" cy="600075"/>
          </a:xfrm>
          <a:prstGeom prst="rect">
            <a:avLst/>
          </a:prstGeom>
          <a:solidFill>
            <a:srgbClr val="EF6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666750" y="6505575"/>
            <a:ext cx="1895475" cy="16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64748B"/>
                </a:solidFill>
                <a:latin typeface="Lato"/>
                <a:ea typeface="Lato"/>
                <a:cs typeface="Lato"/>
                <a:sym typeface="Lato"/>
              </a:rPr>
              <a:t>Persona: Alex (Operations Lead)</a:t>
            </a:r>
            <a:endParaRPr/>
          </a:p>
        </p:txBody>
      </p:sp>
      <p:pic>
        <p:nvPicPr>
          <p:cNvPr id="148" name="Google Shape;148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1895475"/>
            <a:ext cx="5143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6381750" y="1942504"/>
            <a:ext cx="54006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Meet Alex, Supply Chain Manager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6381750" y="2485429"/>
            <a:ext cx="514350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The Burden: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"Every hour, I must decide whether to reroute 50 trucks based on fuel, weather, and traffic. My brain is exhausted by the variables."</a:t>
            </a:r>
            <a:endParaRPr/>
          </a:p>
        </p:txBody>
      </p:sp>
      <p:sp>
        <p:nvSpPr>
          <p:cNvPr id="151" name="Google Shape;151;p16"/>
          <p:cNvSpPr txBox="1"/>
          <p:nvPr/>
        </p:nvSpPr>
        <p:spPr>
          <a:xfrm>
            <a:off x="7191375" y="3506241"/>
            <a:ext cx="4333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Problem: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Decision Paralysis due to Information Overload.</a:t>
            </a:r>
            <a:endParaRPr/>
          </a:p>
        </p:txBody>
      </p:sp>
      <p:sp>
        <p:nvSpPr>
          <p:cNvPr id="152" name="Google Shape;152;p16"/>
          <p:cNvSpPr txBox="1"/>
          <p:nvPr/>
        </p:nvSpPr>
        <p:spPr>
          <a:xfrm>
            <a:off x="7191375" y="4256633"/>
            <a:ext cx="4333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Needs: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 way to filter the "noise" and see clear alternatives.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7191375" y="5007024"/>
            <a:ext cx="433387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Goal: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Optimize delivery speed without human error.</a:t>
            </a:r>
            <a:endParaRPr/>
          </a:p>
        </p:txBody>
      </p:sp>
      <p:pic>
        <p:nvPicPr>
          <p:cNvPr id="154" name="Google Shape;154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62750" y="3549104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2750" y="4299495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2750" y="5049887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E6D9C7A-1DAD-41CB-8364-137523B8E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E1FF3-F1DD-4413-BE3F-F05AD2FFFA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E8A52-AD97-436E-9A25-F56ABA259D2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627098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3C8F1-3285-40B2-B256-3F7A94E264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2411908"/>
            <a:ext cx="2388840" cy="192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9870" y="2411908"/>
            <a:ext cx="2388840" cy="2215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2991" y="2411908"/>
            <a:ext cx="2388840" cy="1925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36112" y="2411908"/>
            <a:ext cx="2388840" cy="232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6750" y="6400800"/>
            <a:ext cx="108585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857250" y="476250"/>
            <a:ext cx="11201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Herbert Simon’s 4-Phase Model</a:t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666750" y="476250"/>
            <a:ext cx="57150" cy="600075"/>
          </a:xfrm>
          <a:prstGeom prst="rect">
            <a:avLst/>
          </a:prstGeom>
          <a:solidFill>
            <a:srgbClr val="EF6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666750" y="5404395"/>
            <a:ext cx="10858500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Where do computerized systems help the most? </a:t>
            </a:r>
            <a:r>
              <a:rPr lang="en-US" sz="1425" b="1" i="1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Phase 2 (Design) and Phase 3 (Choice).</a:t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1718220" y="1983283"/>
            <a:ext cx="285750" cy="285750"/>
          </a:xfrm>
          <a:prstGeom prst="roundRect">
            <a:avLst>
              <a:gd name="adj" fmla="val 50000"/>
            </a:avLst>
          </a:prstGeom>
          <a:solidFill>
            <a:srgbClr val="EF6C00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4541341" y="1983283"/>
            <a:ext cx="285750" cy="285750"/>
          </a:xfrm>
          <a:prstGeom prst="roundRect">
            <a:avLst>
              <a:gd name="adj" fmla="val 50000"/>
            </a:avLst>
          </a:prstGeom>
          <a:solidFill>
            <a:srgbClr val="EF6C00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7364462" y="1983283"/>
            <a:ext cx="285750" cy="285750"/>
          </a:xfrm>
          <a:prstGeom prst="roundRect">
            <a:avLst>
              <a:gd name="adj" fmla="val 50000"/>
            </a:avLst>
          </a:prstGeom>
          <a:solidFill>
            <a:srgbClr val="EF6C00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10187582" y="1983283"/>
            <a:ext cx="285750" cy="285750"/>
          </a:xfrm>
          <a:prstGeom prst="roundRect">
            <a:avLst>
              <a:gd name="adj" fmla="val 50000"/>
            </a:avLst>
          </a:prstGeom>
          <a:solidFill>
            <a:srgbClr val="EF6C00"/>
          </a:solidFill>
          <a:ln w="476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 txBox="1"/>
          <p:nvPr/>
        </p:nvSpPr>
        <p:spPr>
          <a:xfrm>
            <a:off x="817055" y="2611933"/>
            <a:ext cx="208822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1. Intelligence</a:t>
            </a:r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866775" y="3154858"/>
            <a:ext cx="198879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Scanning environment to find conditions calling for decisions.</a:t>
            </a:r>
            <a:endParaRPr/>
          </a:p>
        </p:txBody>
      </p:sp>
      <p:sp>
        <p:nvSpPr>
          <p:cNvPr id="178" name="Google Shape;178;p17"/>
          <p:cNvSpPr txBox="1"/>
          <p:nvPr/>
        </p:nvSpPr>
        <p:spPr>
          <a:xfrm>
            <a:off x="3640175" y="2611933"/>
            <a:ext cx="208822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2. Design</a:t>
            </a:r>
            <a:endParaRPr/>
          </a:p>
        </p:txBody>
      </p:sp>
      <p:sp>
        <p:nvSpPr>
          <p:cNvPr id="179" name="Google Shape;179;p17"/>
          <p:cNvSpPr txBox="1"/>
          <p:nvPr/>
        </p:nvSpPr>
        <p:spPr>
          <a:xfrm>
            <a:off x="3689895" y="3154858"/>
            <a:ext cx="1988790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Developing, and analyzing possible alternative courses of action.</a:t>
            </a:r>
            <a:endParaRPr/>
          </a:p>
        </p:txBody>
      </p:sp>
      <p:sp>
        <p:nvSpPr>
          <p:cNvPr id="180" name="Google Shape;180;p17"/>
          <p:cNvSpPr txBox="1"/>
          <p:nvPr/>
        </p:nvSpPr>
        <p:spPr>
          <a:xfrm>
            <a:off x="6463296" y="2611933"/>
            <a:ext cx="208822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3. Choice</a:t>
            </a:r>
            <a:endParaRPr/>
          </a:p>
        </p:txBody>
      </p:sp>
      <p:sp>
        <p:nvSpPr>
          <p:cNvPr id="181" name="Google Shape;181;p17"/>
          <p:cNvSpPr txBox="1"/>
          <p:nvPr/>
        </p:nvSpPr>
        <p:spPr>
          <a:xfrm>
            <a:off x="6513016" y="3154858"/>
            <a:ext cx="198879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Selecting a course of action from those available.</a:t>
            </a:r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9286417" y="2611933"/>
            <a:ext cx="2088229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4. Implementation</a:t>
            </a:r>
            <a:endParaRPr/>
          </a:p>
        </p:txBody>
      </p:sp>
      <p:sp>
        <p:nvSpPr>
          <p:cNvPr id="183" name="Google Shape;183;p17"/>
          <p:cNvSpPr txBox="1"/>
          <p:nvPr/>
        </p:nvSpPr>
        <p:spPr>
          <a:xfrm>
            <a:off x="9336137" y="3554908"/>
            <a:ext cx="198879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Putting the chosen solution into action and monitoring.</a:t>
            </a:r>
            <a:endParaRPr/>
          </a:p>
        </p:txBody>
      </p:sp>
      <p:sp>
        <p:nvSpPr>
          <p:cNvPr id="184" name="Google Shape;184;p17"/>
          <p:cNvSpPr/>
          <p:nvPr/>
        </p:nvSpPr>
        <p:spPr>
          <a:xfrm>
            <a:off x="666750" y="3360390"/>
            <a:ext cx="10858500" cy="38100"/>
          </a:xfrm>
          <a:prstGeom prst="rect">
            <a:avLst/>
          </a:prstGeom>
          <a:solidFill>
            <a:srgbClr val="CBD5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FAF7C18-9E02-4E2B-A31D-F8DD442BE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27497-E1F3-4128-81B2-ABCD594BBA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4AE60A-1960-4EAC-844C-A24BA15DD43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838114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1A980-BCD1-48C2-ABB1-423420D794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931937"/>
            <a:ext cx="5143500" cy="354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205186"/>
            <a:ext cx="5143500" cy="2999928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 txBox="1"/>
          <p:nvPr/>
        </p:nvSpPr>
        <p:spPr>
          <a:xfrm>
            <a:off x="857250" y="476250"/>
            <a:ext cx="11201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Design Thinking: Ideate &amp; Prototype</a:t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666750" y="476250"/>
            <a:ext cx="57150" cy="600075"/>
          </a:xfrm>
          <a:prstGeom prst="rect">
            <a:avLst/>
          </a:prstGeom>
          <a:solidFill>
            <a:srgbClr val="EF6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 txBox="1"/>
          <p:nvPr/>
        </p:nvSpPr>
        <p:spPr>
          <a:xfrm>
            <a:off x="1057275" y="2322462"/>
            <a:ext cx="458057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Ideate: Solution Concept</a:t>
            </a:r>
            <a:endParaRPr/>
          </a:p>
        </p:txBody>
      </p:sp>
      <p:sp>
        <p:nvSpPr>
          <p:cNvPr id="198" name="Google Shape;198;p18"/>
          <p:cNvSpPr txBox="1"/>
          <p:nvPr/>
        </p:nvSpPr>
        <p:spPr>
          <a:xfrm>
            <a:off x="1057275" y="2865387"/>
            <a:ext cx="4362450" cy="1157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For Alex, we conceptualize a </a:t>
            </a: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Real-time Route Optimizer (RRO)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. It shouldn't just show traffic; it should suggest the top 3 routes based on profit margins.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6772275" y="2595711"/>
            <a:ext cx="458057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Prototype: The Interface</a:t>
            </a:r>
            <a:endParaRPr/>
          </a:p>
        </p:txBody>
      </p:sp>
      <p:sp>
        <p:nvSpPr>
          <p:cNvPr id="200" name="Google Shape;200;p18"/>
          <p:cNvSpPr txBox="1"/>
          <p:nvPr/>
        </p:nvSpPr>
        <p:spPr>
          <a:xfrm>
            <a:off x="6772275" y="3138636"/>
            <a:ext cx="4362450" cy="8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 simple dashboard on a tablet showing "Green", "Yellow", and "Red" route statuses with a single-click reroute button.</a:t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6772275" y="4121348"/>
            <a:ext cx="43624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Testing Alex's reaction: "I don't want a manual; I want a recommendation."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1485900" y="4166145"/>
            <a:ext cx="393382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Automated scenario building.</a:t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1485900" y="4627066"/>
            <a:ext cx="3933825" cy="289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Predictive impact analysis.</a:t>
            </a:r>
            <a:endParaRPr/>
          </a:p>
        </p:txBody>
      </p:sp>
      <p:pic>
        <p:nvPicPr>
          <p:cNvPr id="204" name="Google Shape;20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7275" y="4209008"/>
            <a:ext cx="2762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7275" y="4669928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C4F8468E-0839-45BE-B1C9-17F4E30D5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8F8B6-C8DA-40A2-A726-55B642D6BA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1442B-2101-43D3-AEE3-9A607FB856E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5288280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CC0C1-D49B-4ED2-8E10-E9726D9122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895475"/>
            <a:ext cx="51435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400800"/>
            <a:ext cx="108585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/>
        </p:nvSpPr>
        <p:spPr>
          <a:xfrm>
            <a:off x="857250" y="476250"/>
            <a:ext cx="11201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Evolution of Decision Support</a:t>
            </a:r>
            <a:endParaRPr/>
          </a:p>
        </p:txBody>
      </p:sp>
      <p:sp>
        <p:nvSpPr>
          <p:cNvPr id="214" name="Google Shape;214;p19"/>
          <p:cNvSpPr/>
          <p:nvPr/>
        </p:nvSpPr>
        <p:spPr>
          <a:xfrm>
            <a:off x="666750" y="476250"/>
            <a:ext cx="57150" cy="600075"/>
          </a:xfrm>
          <a:prstGeom prst="rect">
            <a:avLst/>
          </a:prstGeom>
          <a:solidFill>
            <a:srgbClr val="EF6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7" name="Google Shape;217;p19"/>
          <p:cNvGraphicFramePr/>
          <p:nvPr/>
        </p:nvGraphicFramePr>
        <p:xfrm>
          <a:off x="666750" y="2009923"/>
          <a:ext cx="5143500" cy="3485750"/>
        </p:xfrm>
        <a:graphic>
          <a:graphicData uri="http://schemas.openxmlformats.org/drawingml/2006/table">
            <a:tbl>
              <a:tblPr firstRow="1" bandRow="1">
                <a:noFill/>
                <a:tableStyleId>{F1F3A474-3241-4DA7-A858-10FDE043ADF5}</a:tableStyleId>
              </a:tblPr>
              <a:tblGrid>
                <a:gridCol w="866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Era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40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Primary Support Type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40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1960s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Model-driven: Simple math simulations.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1980s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Executive Info Systems (EIS): Static dashboards.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2000s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BI &amp; Warehousing: Enterprise-wide reports.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1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2024+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25" b="0" i="0" u="none" strike="noStrike" cap="none">
                          <a:solidFill>
                            <a:srgbClr val="33415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Augmented Analytics: AI-driven autonomous decisions.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8" name="Google Shape;218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1895475"/>
            <a:ext cx="3028950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/>
          <p:nvPr/>
        </p:nvSpPr>
        <p:spPr>
          <a:xfrm>
            <a:off x="666750" y="3266182"/>
            <a:ext cx="8667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9"/>
          <p:cNvSpPr/>
          <p:nvPr/>
        </p:nvSpPr>
        <p:spPr>
          <a:xfrm>
            <a:off x="1533525" y="3266182"/>
            <a:ext cx="42767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9"/>
          <p:cNvSpPr/>
          <p:nvPr/>
        </p:nvSpPr>
        <p:spPr>
          <a:xfrm>
            <a:off x="666750" y="3908077"/>
            <a:ext cx="8667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1533525" y="3908077"/>
            <a:ext cx="42767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666750" y="4549973"/>
            <a:ext cx="8667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1533525" y="4549973"/>
            <a:ext cx="42767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666750" y="5481339"/>
            <a:ext cx="8667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1533525" y="5481339"/>
            <a:ext cx="427672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955E2B9-FA9E-46A9-BEA2-C1FCE8CCD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8C9964-EE01-4356-8757-279B84EF80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58084D-F344-4693-99D1-086ACD2702E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5143500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1620A-44DD-47A6-9690-49737F8003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1895475"/>
            <a:ext cx="51435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" y="6400800"/>
            <a:ext cx="108585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0"/>
          <p:cNvSpPr txBox="1"/>
          <p:nvPr/>
        </p:nvSpPr>
        <p:spPr>
          <a:xfrm>
            <a:off x="857250" y="476250"/>
            <a:ext cx="11201400" cy="60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Architecture of a DSS</a:t>
            </a:r>
            <a:endParaRPr/>
          </a:p>
        </p:txBody>
      </p:sp>
      <p:sp>
        <p:nvSpPr>
          <p:cNvPr id="235" name="Google Shape;235;p20"/>
          <p:cNvSpPr/>
          <p:nvPr/>
        </p:nvSpPr>
        <p:spPr>
          <a:xfrm>
            <a:off x="666750" y="476250"/>
            <a:ext cx="57150" cy="600075"/>
          </a:xfrm>
          <a:prstGeom prst="rect">
            <a:avLst/>
          </a:prstGeom>
          <a:solidFill>
            <a:srgbClr val="EF6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1895475"/>
            <a:ext cx="2886075" cy="1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0"/>
          <p:cNvSpPr txBox="1"/>
          <p:nvPr/>
        </p:nvSpPr>
        <p:spPr>
          <a:xfrm>
            <a:off x="6381750" y="2303412"/>
            <a:ext cx="54006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The Three Pillars</a:t>
            </a:r>
            <a:endParaRPr/>
          </a:p>
        </p:txBody>
      </p:sp>
      <p:sp>
        <p:nvSpPr>
          <p:cNvPr id="240" name="Google Shape;240;p20"/>
          <p:cNvSpPr txBox="1"/>
          <p:nvPr/>
        </p:nvSpPr>
        <p:spPr>
          <a:xfrm>
            <a:off x="7191375" y="2855862"/>
            <a:ext cx="4333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Data Component: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Internal and external data filtered for the decision context.</a:t>
            </a: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7191375" y="3606254"/>
            <a:ext cx="4333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Model Component: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Analytical, financial, or statistical formulas that process data.</a:t>
            </a:r>
            <a:endParaRPr/>
          </a:p>
        </p:txBody>
      </p:sp>
      <p:sp>
        <p:nvSpPr>
          <p:cNvPr id="242" name="Google Shape;242;p20"/>
          <p:cNvSpPr txBox="1"/>
          <p:nvPr/>
        </p:nvSpPr>
        <p:spPr>
          <a:xfrm>
            <a:off x="7191375" y="4356645"/>
            <a:ext cx="433387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User Interface (UI):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The bridge allowing Alex to interact with models without coding.</a:t>
            </a:r>
            <a:endParaRPr/>
          </a:p>
        </p:txBody>
      </p:sp>
      <p:pic>
        <p:nvPicPr>
          <p:cNvPr id="243" name="Google Shape;243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62750" y="2898725"/>
            <a:ext cx="21907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62750" y="3649116"/>
            <a:ext cx="314325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2750" y="4399508"/>
            <a:ext cx="2762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A8189C-645B-46DF-B08B-7CC7BBD5C3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EA380-4C7C-415E-9B39-6D32669C290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852182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88BE0-50AD-49D8-A20F-7D4F0804B8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EF15F012-CB00-4B02-9F1E-CDC7C1BB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750" y="6400800"/>
            <a:ext cx="108585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1"/>
          <p:cNvSpPr txBox="1"/>
          <p:nvPr/>
        </p:nvSpPr>
        <p:spPr>
          <a:xfrm>
            <a:off x="666750" y="809029"/>
            <a:ext cx="530066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0" i="0" u="none" strike="noStrike" cap="none">
                <a:solidFill>
                  <a:srgbClr val="0F172A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Stanford T-Shaped Model</a:t>
            </a:r>
            <a:endParaRPr/>
          </a:p>
        </p:txBody>
      </p:sp>
      <p:sp>
        <p:nvSpPr>
          <p:cNvPr id="253" name="Google Shape;253;p21"/>
          <p:cNvSpPr txBox="1"/>
          <p:nvPr/>
        </p:nvSpPr>
        <p:spPr>
          <a:xfrm>
            <a:off x="666750" y="2342554"/>
            <a:ext cx="53006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40AF"/>
                </a:solidFill>
                <a:latin typeface="Poppins"/>
                <a:ea typeface="Poppins"/>
                <a:cs typeface="Poppins"/>
                <a:sym typeface="Poppins"/>
              </a:rPr>
              <a:t>The Modern Decision Scientist</a:t>
            </a:r>
            <a:endParaRPr/>
          </a:p>
        </p:txBody>
      </p:sp>
      <p:sp>
        <p:nvSpPr>
          <p:cNvPr id="254" name="Google Shape;254;p21"/>
          <p:cNvSpPr txBox="1"/>
          <p:nvPr/>
        </p:nvSpPr>
        <p:spPr>
          <a:xfrm>
            <a:off x="666750" y="2885479"/>
            <a:ext cx="50482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Success in computerized support requires more than just technical skill.</a:t>
            </a:r>
            <a:endParaRPr/>
          </a:p>
        </p:txBody>
      </p:sp>
      <p:sp>
        <p:nvSpPr>
          <p:cNvPr id="255" name="Google Shape;255;p21"/>
          <p:cNvSpPr txBox="1"/>
          <p:nvPr/>
        </p:nvSpPr>
        <p:spPr>
          <a:xfrm>
            <a:off x="666750" y="5384303"/>
            <a:ext cx="504825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0" i="1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Goal: Bridge the gap between "The Machine" and "The Boardroom".</a:t>
            </a:r>
            <a:endParaRPr/>
          </a:p>
        </p:txBody>
      </p:sp>
      <p:pic>
        <p:nvPicPr>
          <p:cNvPr id="256" name="Google Shape;256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 txBox="1"/>
          <p:nvPr/>
        </p:nvSpPr>
        <p:spPr>
          <a:xfrm>
            <a:off x="1095375" y="3731121"/>
            <a:ext cx="46196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Horizontal Breadth: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Empathy, business strategy, ethics, and communication.</a:t>
            </a:r>
            <a:endParaRPr/>
          </a:p>
        </p:txBody>
      </p:sp>
      <p:sp>
        <p:nvSpPr>
          <p:cNvPr id="260" name="Google Shape;260;p21"/>
          <p:cNvSpPr txBox="1"/>
          <p:nvPr/>
        </p:nvSpPr>
        <p:spPr>
          <a:xfrm>
            <a:off x="1095375" y="4481512"/>
            <a:ext cx="4619625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Vertical Depth:</a:t>
            </a:r>
            <a:r>
              <a:rPr lang="en-US" sz="1425" b="0" i="0" u="none" strike="noStrike" cap="none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Deep expertise in Data Engineering, AI, and Simon's models.</a:t>
            </a:r>
            <a:endParaRPr/>
          </a:p>
        </p:txBody>
      </p:sp>
      <p:pic>
        <p:nvPicPr>
          <p:cNvPr id="261" name="Google Shape;261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750" y="3773983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6750" y="4524375"/>
            <a:ext cx="152400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E0FAB-286D-4782-9E69-3519F67ED5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08/01/2026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84C68-4B54-464E-AE28-CCAD1D9DCB2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972050" cy="365125"/>
          </a:xfrm>
        </p:spPr>
        <p:txBody>
          <a:bodyPr/>
          <a:lstStyle/>
          <a:p>
            <a:r>
              <a:rPr lang="en-US" dirty="0"/>
              <a:t>Decision Making and Computerized Support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0908E-2F6B-4C8E-B166-DD3098458E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E7128EB-F52E-4325-96FC-554CA630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05" y="127327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1002</Words>
  <Application>Microsoft Office PowerPoint</Application>
  <PresentationFormat>Widescreen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Poppins</vt:lpstr>
      <vt:lpstr>Poppins SemiBold</vt:lpstr>
      <vt:lpstr>Calibri Light</vt:lpstr>
      <vt:lpstr>Calibri</vt:lpstr>
      <vt:lpstr>Lato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3</cp:revision>
  <dcterms:modified xsi:type="dcterms:W3CDTF">2026-05-20T05:04:47Z</dcterms:modified>
</cp:coreProperties>
</file>