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omic Neue" panose="020B0604020202020204" charset="0"/>
      <p:regular r:id="rId14"/>
      <p:bold r:id="rId15"/>
      <p:italic r:id="rId16"/>
      <p:boldItalic r:id="rId17"/>
    </p:embeddedFont>
    <p:embeddedFont>
      <p:font typeface="Livvic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315de1ddf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315de1ddf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315de20c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315de20c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315de22486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315de22486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315de23e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315de23e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69315de25497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69315de25497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69315de293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69315de293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69315de2c2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69315de2c2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315de323bb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315de323bb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9315de33a08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9315de33a08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00E5A2-9CF5-45CA-B35D-56913B69F541}"/>
              </a:ext>
            </a:extLst>
          </p:cNvPr>
          <p:cNvSpPr/>
          <p:nvPr/>
        </p:nvSpPr>
        <p:spPr>
          <a:xfrm>
            <a:off x="7793665" y="4582633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904453-FB7E-4B56-AB53-8F934CAF69FD}"/>
              </a:ext>
            </a:extLst>
          </p:cNvPr>
          <p:cNvSpPr/>
          <p:nvPr/>
        </p:nvSpPr>
        <p:spPr>
          <a:xfrm>
            <a:off x="803679" y="1010056"/>
            <a:ext cx="7293934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360"/>
              </a:spcBef>
            </a:pPr>
            <a:r>
              <a:rPr lang="en-GB" sz="24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Entropy </a:t>
            </a:r>
          </a:p>
          <a:p>
            <a:pPr lvl="0" algn="ctr">
              <a:spcBef>
                <a:spcPts val="360"/>
              </a:spcBef>
            </a:pPr>
            <a:r>
              <a:rPr lang="en-GB" sz="2400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 Information Theory</a:t>
            </a: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36D106-DBCE-4AE5-B4A9-B6F2459A92DA}"/>
              </a:ext>
            </a:extLst>
          </p:cNvPr>
          <p:cNvSpPr/>
          <p:nvPr/>
        </p:nvSpPr>
        <p:spPr>
          <a:xfrm>
            <a:off x="1174898" y="429866"/>
            <a:ext cx="716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46082-794F-4BB5-B67C-EE4985E7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0679"/>
            <a:ext cx="620619" cy="556677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34BF4E2C-30D4-4490-81CF-26662DABFDA3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3616452" y="-113981"/>
            <a:ext cx="5143500" cy="52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Summary &amp; Mind Map</a:t>
            </a:r>
            <a:endParaRPr sz="32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Core Concept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127000" lvl="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</a:pPr>
            <a:r>
              <a:rPr lang="en-GB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Entropy</a:t>
            </a: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: Average uncertainty/information.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Key Formula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127000" lvl="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</a:pPr>
            <a:r>
              <a:rPr lang="en-GB" i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H(X) = -Σ p(x) log₂ p(x)</a:t>
            </a:r>
            <a:endParaRPr i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Applications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127000" lvl="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Compression, cryptography, AI, communications.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Design Principle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127000" lvl="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Efficient coding matches code length to symbol probability.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Big Idea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127000" lvl="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</a:pPr>
            <a:r>
              <a:rPr lang="en-GB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Less surprise → less info → better compression.</a:t>
            </a:r>
            <a:endParaRPr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FDD99-230D-426E-8278-BA700592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DCBB31-588F-4F56-B859-EBA2FAAE1579}"/>
              </a:ext>
            </a:extLst>
          </p:cNvPr>
          <p:cNvSpPr/>
          <p:nvPr/>
        </p:nvSpPr>
        <p:spPr>
          <a:xfrm>
            <a:off x="7895844" y="4590288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3E64E-3BAF-4986-9711-9D62A1750AB7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10/11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4D3904-3447-4AC0-9CB8-09F7D8086F86}"/>
              </a:ext>
            </a:extLst>
          </p:cNvPr>
          <p:cNvSpPr/>
          <p:nvPr/>
        </p:nvSpPr>
        <p:spPr>
          <a:xfrm>
            <a:off x="7904988" y="4617720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0456E-5B30-4142-96AC-B7F41760D61B}"/>
              </a:ext>
            </a:extLst>
          </p:cNvPr>
          <p:cNvSpPr/>
          <p:nvPr/>
        </p:nvSpPr>
        <p:spPr>
          <a:xfrm>
            <a:off x="2806133" y="2110085"/>
            <a:ext cx="3531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B7D88-6909-43DC-A625-F7E22F400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21" y="34290"/>
            <a:ext cx="806062" cy="7230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FE9FC3-9D37-4EDE-A174-1FB0B0DA9F38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11/11</a:t>
            </a:r>
          </a:p>
        </p:txBody>
      </p:sp>
    </p:spTree>
    <p:extLst>
      <p:ext uri="{BB962C8B-B14F-4D97-AF65-F5344CB8AC3E}">
        <p14:creationId xmlns:p14="http://schemas.microsoft.com/office/powerpoint/2010/main" val="184098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572000" y="1399032"/>
            <a:ext cx="480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Livvic"/>
                <a:sym typeface="Livvic"/>
              </a:rPr>
              <a:t>Entropy in Information Theory</a:t>
            </a:r>
            <a:endParaRPr sz="32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Comic Neue"/>
                <a:sym typeface="Comic Neue"/>
              </a:rPr>
              <a:t>Understanding Uncertainty, Information, and Data Efficiency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Comic Neue"/>
              <a:sym typeface="Comic Neue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7D71B0-9867-463E-A0DE-DC1BFAB9BEDB}"/>
              </a:ext>
            </a:extLst>
          </p:cNvPr>
          <p:cNvSpPr/>
          <p:nvPr/>
        </p:nvSpPr>
        <p:spPr>
          <a:xfrm>
            <a:off x="7635240" y="173736"/>
            <a:ext cx="1124712" cy="8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FC8AF-CA69-40C8-B2AA-10099B404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7B09DC-DA32-4BFE-A14A-74E673C868D7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2/11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750" y="728998"/>
            <a:ext cx="3746754" cy="234543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Learning Objectives</a:t>
            </a:r>
            <a:endParaRPr sz="29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Explain Entropy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Define Shannon entropy and its role in measuring information uncertainty.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Analyze</a:t>
            </a: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Data Efficiency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Relate entropy to data compression and coding efficiency.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Apply Concepts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Use entropy to evaluate and design simple coding schemes.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Connect to Real-World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Identify applications in communication, AI, and cybersecurity.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9E8C6-1F1E-42F5-B050-4C740BD37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FAFA3B-5C48-44A9-90F4-DD6095E0DAB0}"/>
              </a:ext>
            </a:extLst>
          </p:cNvPr>
          <p:cNvSpPr/>
          <p:nvPr/>
        </p:nvSpPr>
        <p:spPr>
          <a:xfrm>
            <a:off x="7904988" y="4256532"/>
            <a:ext cx="1124712" cy="8869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B3E30-278C-440E-B6D6-5FBCA5CD6754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3/11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7256" y="800100"/>
            <a:ext cx="3380994" cy="247345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Recap &amp; Icebreaker</a:t>
            </a:r>
            <a:endParaRPr sz="28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Quick Review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What is </a:t>
            </a:r>
            <a:r>
              <a:rPr lang="en-GB" i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information</a:t>
            </a: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in technical terms?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How do we measure the 'surprise' in a message?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Think &amp; Share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Flip a fair coin: Heads or Tails — how much information does the outcome carry?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Now flip a biased coin (90% heads). Is the information the same?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💡​</a:t>
            </a:r>
            <a:r>
              <a:rPr lang="en-GB" i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The amount of information depends on </a:t>
            </a:r>
            <a:r>
              <a:rPr lang="en-GB" sz="20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.</a:t>
            </a:r>
            <a:endParaRPr sz="20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B4197-3209-4680-8A26-778ABB349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769BF0-678E-4A42-9BDB-FD6960E7E34C}"/>
              </a:ext>
            </a:extLst>
          </p:cNvPr>
          <p:cNvSpPr/>
          <p:nvPr/>
        </p:nvSpPr>
        <p:spPr>
          <a:xfrm>
            <a:off x="7904988" y="4530214"/>
            <a:ext cx="1124712" cy="6132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6AD72-B3D5-444F-A2BF-16A656BDE0CF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4/11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100" y="376074"/>
            <a:ext cx="2578608" cy="386674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0" y="2656"/>
            <a:ext cx="5987034" cy="70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32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Design Thinking: The Problem</a:t>
            </a:r>
            <a:endParaRPr sz="32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00583" y="724656"/>
            <a:ext cx="4966783" cy="77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Empathize</a:t>
            </a:r>
            <a:endParaRPr sz="18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Users need faster, cheaper, reliable data transmission despite bandwidth limits and noise.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00583" y="1547622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Define</a:t>
            </a:r>
            <a:endParaRPr sz="18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How to transmit info using fewest bits without losing meaning?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0553" y="2373985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Ideate</a:t>
            </a:r>
            <a:endParaRPr sz="18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Assign shorter codes to frequent symbols using statistical data patterns.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9948" y="3420951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Prototype</a:t>
            </a:r>
            <a:endParaRPr sz="18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Build a coding system using symbol probabilities (e.g., Huffman).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BA7FE0-EEDB-4724-ACAC-8A16AC3EE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E456EF9-1706-4455-9764-59F1D6BFD0A6}"/>
              </a:ext>
            </a:extLst>
          </p:cNvPr>
          <p:cNvSpPr/>
          <p:nvPr/>
        </p:nvSpPr>
        <p:spPr>
          <a:xfrm>
            <a:off x="7904988" y="4617720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D0C087-492F-4E34-A4A7-6C97702F0B35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      5/11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9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Shannon’s Entropy Formula</a:t>
            </a:r>
            <a:endParaRPr sz="2900" b="1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85630" y="2336851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Probability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Each symbol has a probability </a:t>
            </a:r>
            <a:r>
              <a:rPr lang="en-GB" sz="1600" i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p(x)</a:t>
            </a:r>
            <a:r>
              <a:rPr lang="en-GB" sz="16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of occurring in a message.</a:t>
            </a:r>
            <a:endParaRPr sz="16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211710" y="2336851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Surprise</a:t>
            </a:r>
            <a:endParaRPr sz="2000" b="1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Rare events carry more information: </a:t>
            </a:r>
            <a:r>
              <a:rPr lang="en-GB" sz="1600" i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I(x) = -log₂(p(x))</a:t>
            </a:r>
            <a:r>
              <a:rPr lang="en-GB" sz="1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.</a:t>
            </a:r>
            <a:endParaRPr sz="160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149220" y="2336851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Average Info</a:t>
            </a:r>
            <a:endParaRPr sz="2000" b="1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sz="1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Entropy </a:t>
            </a:r>
            <a:r>
              <a:rPr lang="en-GB" sz="1600" i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H(X) = Σ p(x) log₂(1/p(x))</a:t>
            </a:r>
            <a:r>
              <a:rPr lang="en-GB" sz="160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— the expected information per symbol.</a:t>
            </a:r>
            <a:endParaRPr sz="160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EF63A3-7961-4B8B-8778-A621A65BB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8DFA58-089C-45CB-A381-4920EDCB9D55}"/>
              </a:ext>
            </a:extLst>
          </p:cNvPr>
          <p:cNvSpPr/>
          <p:nvPr/>
        </p:nvSpPr>
        <p:spPr>
          <a:xfrm>
            <a:off x="7904988" y="4617720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B0175-7973-4D49-B810-80C01AB23325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6/11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High vs Low Entropy</a:t>
            </a:r>
            <a:endParaRPr sz="2800" b="1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High Entropy</a:t>
            </a:r>
            <a:endParaRPr b="1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Outcomes are unpredictable</a:t>
            </a:r>
            <a:endParaRPr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Uniform distribution</a:t>
            </a:r>
            <a:endParaRPr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Example: Fair die roll</a:t>
            </a:r>
            <a:endParaRPr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Maximum information per symbol</a:t>
            </a:r>
            <a:endParaRPr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515868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Low Entropy</a:t>
            </a:r>
            <a:endParaRPr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Outcomes are predictable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Skewed distribution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Example: Biased coin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Redundancy allows compression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D49793-84F2-425B-B555-8CDE148E0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036FEE-6729-4786-AE3B-405134A6F7D1}"/>
              </a:ext>
            </a:extLst>
          </p:cNvPr>
          <p:cNvSpPr/>
          <p:nvPr/>
        </p:nvSpPr>
        <p:spPr>
          <a:xfrm>
            <a:off x="7904988" y="4617720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540A7A-5FE3-4D45-9E20-947EE5FC9854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7/11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20" y="921843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806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2800" b="1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Real-World Applications</a:t>
            </a:r>
            <a:endParaRPr sz="2800" b="1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80035" y="245115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Data Compression</a:t>
            </a:r>
            <a:endParaRPr sz="18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ZIP, MP3, JPEG use entropy coding to remove redundancy and shrink file size.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Cryptography</a:t>
            </a:r>
            <a:endParaRPr sz="1800" b="1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High entropy keys are more secure — harder to guess or brute-force.</a:t>
            </a:r>
            <a:endParaRPr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4610227" y="245115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AI &amp; ML</a:t>
            </a:r>
            <a:endParaRPr sz="18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Decision trees use entropy to split data — minimizing uncertainty at each node.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576126" y="2293443"/>
            <a:ext cx="2567873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Network Efficiency</a:t>
            </a:r>
            <a:endParaRPr sz="18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Optimizing protocols using entropy helps reduce bandwidth usage in 5G/IoT.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1A2439-A3B8-4523-8766-51CDE6EED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AC0AA3-6196-4822-8C7E-AC5FD8DB86E3}"/>
              </a:ext>
            </a:extLst>
          </p:cNvPr>
          <p:cNvSpPr/>
          <p:nvPr/>
        </p:nvSpPr>
        <p:spPr>
          <a:xfrm>
            <a:off x="7860062" y="4583311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C655B3-FA09-4008-A8DB-1160634C3D29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8/11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472" y="0"/>
            <a:ext cx="3081528" cy="353872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285750" y="171450"/>
            <a:ext cx="5959602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D90368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T-Shaped Learning: Big Picture</a:t>
            </a:r>
            <a:endParaRPr sz="3200" b="1" dirty="0">
              <a:solidFill>
                <a:srgbClr val="D90368"/>
              </a:solidFill>
              <a:latin typeface="Times New Roman" panose="02020603050405020304" pitchFamily="18" charset="0"/>
              <a:ea typeface="Livvic"/>
              <a:cs typeface="Times New Roman" panose="02020603050405020304" pitchFamily="18" charset="0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Vertical Depth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Mathematical foundation of entropy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Source coding theorem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Optimal code length ≈ entropy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Horizontal Breadth</a:t>
            </a:r>
            <a:endParaRPr sz="2000" b="1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Links to thermodynamics (analogy in disorder)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Role in quantum information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Future: entropy in AI interpretability and edge computing</a:t>
            </a:r>
            <a:endParaRPr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-GB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💡​</a:t>
            </a:r>
            <a:r>
              <a:rPr lang="en-GB" i="1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 Entropy is not just theory — it’s the foundation of the digital world</a:t>
            </a:r>
            <a:r>
              <a:rPr lang="en-GB" sz="3200" dirty="0">
                <a:solidFill>
                  <a:srgbClr val="040F0F"/>
                </a:solidFill>
                <a:latin typeface="Times New Roman" panose="02020603050405020304" pitchFamily="18" charset="0"/>
                <a:ea typeface="Comic Neue"/>
                <a:cs typeface="Times New Roman" panose="02020603050405020304" pitchFamily="18" charset="0"/>
                <a:sym typeface="Comic Neue"/>
              </a:rPr>
              <a:t>.</a:t>
            </a:r>
            <a:endParaRPr sz="3200" dirty="0">
              <a:solidFill>
                <a:srgbClr val="040F0F"/>
              </a:solidFill>
              <a:latin typeface="Times New Roman" panose="02020603050405020304" pitchFamily="18" charset="0"/>
              <a:ea typeface="Comic Neue"/>
              <a:cs typeface="Times New Roman" panose="02020603050405020304" pitchFamily="18" charset="0"/>
              <a:sym typeface="Comic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6EA23-6A31-419C-BB98-EC9333E89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921" y="61722"/>
            <a:ext cx="806062" cy="7230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E5861D-5527-4C53-AAD2-1470F8F4A0B1}"/>
              </a:ext>
            </a:extLst>
          </p:cNvPr>
          <p:cNvSpPr/>
          <p:nvPr/>
        </p:nvSpPr>
        <p:spPr>
          <a:xfrm>
            <a:off x="0" y="4882264"/>
            <a:ext cx="5986130" cy="25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15.12.2025   </a:t>
            </a:r>
            <a:r>
              <a:rPr lang="en-US" sz="10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Entropy</a:t>
            </a:r>
            <a:r>
              <a:rPr lang="en-US" sz="1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SNSCT	9/11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DEA488-2BA0-4D1E-A9F3-4C4968167B15}"/>
              </a:ext>
            </a:extLst>
          </p:cNvPr>
          <p:cNvSpPr/>
          <p:nvPr/>
        </p:nvSpPr>
        <p:spPr>
          <a:xfrm>
            <a:off x="7860062" y="4574167"/>
            <a:ext cx="1124712" cy="5257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660</Words>
  <Application>Microsoft Office PowerPoint</Application>
  <PresentationFormat>On-screen Show (16:9)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Neue</vt:lpstr>
      <vt:lpstr>Times New Roman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modified xsi:type="dcterms:W3CDTF">2025-12-06T10:12:18Z</dcterms:modified>
</cp:coreProperties>
</file>