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15"/>
  </p:notesMasterIdLst>
  <p:sldIdLst>
    <p:sldId id="267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8" r:id="rId14"/>
  </p:sldIdLst>
  <p:sldSz cx="9144000" cy="5143500" type="screen16x9"/>
  <p:notesSz cx="6858000" cy="9144000"/>
  <p:embeddedFontLst>
    <p:embeddedFont>
      <p:font typeface="Comic Neue" panose="020B0604020202020204" charset="0"/>
      <p:regular r:id="rId16"/>
      <p:bold r:id="rId17"/>
      <p:italic r:id="rId18"/>
      <p:boldItalic r:id="rId19"/>
    </p:embeddedFont>
    <p:embeddedFont>
      <p:font typeface="Livvic" panose="020B0604020202020204" charset="0"/>
      <p:regular r:id="rId20"/>
      <p:bold r:id="rId21"/>
      <p:italic r:id="rId22"/>
      <p:boldItalic r:id="rId23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0" d="100"/>
          <a:sy n="90" d="100"/>
        </p:scale>
        <p:origin x="90" y="33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3.fntdata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font" Target="fonts/font6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2.fntdata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font" Target="fonts/font1.fntdata"/><Relationship Id="rId20" Type="http://schemas.openxmlformats.org/officeDocument/2006/relationships/font" Target="fonts/font5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23" Type="http://schemas.openxmlformats.org/officeDocument/2006/relationships/font" Target="fonts/font8.fntdata"/><Relationship Id="rId10" Type="http://schemas.openxmlformats.org/officeDocument/2006/relationships/slide" Target="slides/slide9.xml"/><Relationship Id="rId19" Type="http://schemas.openxmlformats.org/officeDocument/2006/relationships/font" Target="fonts/font4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7.fntdata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69e1cfee2f9fa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69e1cfee2f9fa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69e1cfef4c04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4" name="Google Shape;124;69e1cfef4c04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69e1cfef6189e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4" name="Google Shape;134;69e1cfef6189e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69e1cfee2ffc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Google Shape;57;69e1cfee2ffc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69e1cfee64ac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69e1cfee64ac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69e1cfee64bfc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69e1cfee64bfc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69e1cfee7a00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69e1cfee7a00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69e1cfee98f0b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Google Shape;82;69e1cfee98f0b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69e1cfeec044d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1" name="Google Shape;91;69e1cfeec044d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69e1cfef13f8e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9" name="Google Shape;99;69e1cfef13f8e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69e1cfef1431c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3" name="Google Shape;113;69e1cfef1431c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bg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1.xml"/><Relationship Id="rId6" Type="http://schemas.openxmlformats.org/officeDocument/2006/relationships/image" Target="../media/image1.png"/><Relationship Id="rId5" Type="http://schemas.openxmlformats.org/officeDocument/2006/relationships/image" Target="../media/image11.jpg"/><Relationship Id="rId4" Type="http://schemas.openxmlformats.org/officeDocument/2006/relationships/image" Target="../media/image10.jp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1.xml"/><Relationship Id="rId4" Type="http://schemas.openxmlformats.org/officeDocument/2006/relationships/image" Target="../media/image1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1.xml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1.xml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1.xml"/><Relationship Id="rId4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1.xml"/><Relationship Id="rId5" Type="http://schemas.openxmlformats.org/officeDocument/2006/relationships/image" Target="../media/image1.png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1.xml"/><Relationship Id="rId5" Type="http://schemas.openxmlformats.org/officeDocument/2006/relationships/image" Target="../media/image1.png"/><Relationship Id="rId4" Type="http://schemas.openxmlformats.org/officeDocument/2006/relationships/image" Target="../media/image8.jp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9B3C0E0F-1792-4E22-8452-404B9328D8DB}"/>
              </a:ext>
            </a:extLst>
          </p:cNvPr>
          <p:cNvSpPr/>
          <p:nvPr/>
        </p:nvSpPr>
        <p:spPr>
          <a:xfrm>
            <a:off x="7793665" y="4552570"/>
            <a:ext cx="1350335" cy="44523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F774B481-6F6A-425C-8BAD-9DC425B60D77}"/>
              </a:ext>
            </a:extLst>
          </p:cNvPr>
          <p:cNvSpPr/>
          <p:nvPr/>
        </p:nvSpPr>
        <p:spPr>
          <a:xfrm>
            <a:off x="803679" y="1010056"/>
            <a:ext cx="7293934" cy="41626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443480" marR="2437765" algn="ctr">
              <a:spcBef>
                <a:spcPts val="95"/>
              </a:spcBef>
            </a:pPr>
            <a:r>
              <a:rPr lang="en-US" sz="1600" spc="-1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</a:t>
            </a:r>
            <a:r>
              <a:rPr lang="en-US" sz="1600" spc="-165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Autonomous</a:t>
            </a:r>
            <a:r>
              <a:rPr lang="en-US" sz="1600" spc="-145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spc="-1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Institution Coimbatore-</a:t>
            </a:r>
            <a:r>
              <a:rPr lang="en-US" sz="1600" spc="-25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45</a:t>
            </a:r>
            <a:endParaRPr lang="en-US" sz="16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443480" marR="2437765" algn="ctr">
              <a:spcBef>
                <a:spcPts val="95"/>
              </a:spcBef>
            </a:pPr>
            <a:endParaRPr lang="en-US" sz="12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175" algn="ctr">
              <a:spcBef>
                <a:spcPts val="2100"/>
              </a:spcBef>
            </a:pPr>
            <a:r>
              <a:rPr lang="en-US" sz="1800" b="1" spc="-40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DEPARTMENT</a:t>
            </a:r>
            <a:r>
              <a:rPr lang="en-US" sz="1800" b="1" spc="-90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en-US" sz="1800" b="1" spc="-160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spc="-30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INFORMATION</a:t>
            </a:r>
            <a:r>
              <a:rPr lang="en-US" sz="1800" b="1" spc="-95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spc="-10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TECHNOLOGY</a:t>
            </a:r>
            <a:endParaRPr lang="en-US" sz="1800" dirty="0">
              <a:solidFill>
                <a:schemeClr val="accent4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065" marR="5080" algn="ctr">
              <a:lnSpc>
                <a:spcPts val="6409"/>
              </a:lnSpc>
              <a:spcBef>
                <a:spcPts val="710"/>
              </a:spcBef>
            </a:pPr>
            <a:r>
              <a:rPr lang="en-US" sz="20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23ITT304 </a:t>
            </a:r>
            <a:r>
              <a:rPr lang="en-US" sz="2000" b="1" spc="-135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Information Coding Techniques</a:t>
            </a:r>
            <a:endParaRPr lang="en-US" sz="2000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985" algn="ctr">
              <a:spcBef>
                <a:spcPts val="110"/>
              </a:spcBef>
            </a:pPr>
            <a:r>
              <a:rPr lang="en-US" sz="1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Unit </a:t>
            </a:r>
            <a:r>
              <a:rPr lang="en-US" sz="1600" b="1" spc="-125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spc="-125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IV</a:t>
            </a:r>
            <a:endParaRPr lang="en-US" sz="1600" b="1" spc="-125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985" algn="ctr">
              <a:spcBef>
                <a:spcPts val="110"/>
              </a:spcBef>
            </a:pPr>
            <a:endParaRPr lang="en-US" sz="12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Bef>
                <a:spcPts val="360"/>
              </a:spcBef>
            </a:pPr>
            <a:endParaRPr lang="en-US" sz="1800" b="1" dirty="0">
              <a:solidFill>
                <a:srgbClr val="D90368"/>
              </a:solidFill>
              <a:latin typeface="Livvic"/>
              <a:ea typeface="Livvic"/>
              <a:cs typeface="Livvic"/>
              <a:sym typeface="Livvic"/>
            </a:endParaRPr>
          </a:p>
          <a:p>
            <a:pPr lvl="0" algn="ctr">
              <a:spcBef>
                <a:spcPts val="360"/>
              </a:spcBef>
            </a:pPr>
            <a:r>
              <a:rPr lang="en-US" sz="1800" b="1" dirty="0">
                <a:solidFill>
                  <a:srgbClr val="D90368"/>
                </a:solidFill>
                <a:latin typeface="Livvic"/>
                <a:ea typeface="Livvic"/>
                <a:cs typeface="Livvic"/>
                <a:sym typeface="Livvic"/>
              </a:rPr>
              <a:t>Generator and Parity Check Matrices</a:t>
            </a:r>
          </a:p>
          <a:p>
            <a:pPr lvl="0" algn="ctr">
              <a:spcBef>
                <a:spcPts val="360"/>
              </a:spcBef>
            </a:pPr>
            <a:r>
              <a:rPr lang="en-GB" sz="1800" b="1" dirty="0">
                <a:solidFill>
                  <a:srgbClr val="0070C0"/>
                </a:solidFill>
                <a:latin typeface="Times New Roman" panose="02020603050405020304" pitchFamily="18" charset="0"/>
                <a:ea typeface="Livvic"/>
                <a:cs typeface="Times New Roman" panose="02020603050405020304" pitchFamily="18" charset="0"/>
                <a:sym typeface="Livvic"/>
              </a:rPr>
              <a:t> </a:t>
            </a:r>
          </a:p>
          <a:p>
            <a:pPr lvl="0">
              <a:spcBef>
                <a:spcPts val="360"/>
              </a:spcBef>
            </a:pPr>
            <a:r>
              <a:rPr lang="en-GB" sz="1800" b="1" dirty="0" err="1">
                <a:solidFill>
                  <a:srgbClr val="7030A0"/>
                </a:solidFill>
                <a:latin typeface="Times New Roman" panose="02020603050405020304" pitchFamily="18" charset="0"/>
                <a:ea typeface="Livvic"/>
                <a:cs typeface="Times New Roman" panose="02020603050405020304" pitchFamily="18" charset="0"/>
                <a:sym typeface="Livvic"/>
              </a:rPr>
              <a:t>P.Thilagarani</a:t>
            </a:r>
            <a:r>
              <a:rPr lang="en-GB" sz="1800" b="1" dirty="0">
                <a:solidFill>
                  <a:srgbClr val="7030A0"/>
                </a:solidFill>
                <a:latin typeface="Times New Roman" panose="02020603050405020304" pitchFamily="18" charset="0"/>
                <a:ea typeface="Livvic"/>
                <a:cs typeface="Times New Roman" panose="02020603050405020304" pitchFamily="18" charset="0"/>
                <a:sym typeface="Livvic"/>
              </a:rPr>
              <a:t> AP/IT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855DC82-9DC5-497D-B881-9C256ED00403}"/>
              </a:ext>
            </a:extLst>
          </p:cNvPr>
          <p:cNvSpPr/>
          <p:nvPr/>
        </p:nvSpPr>
        <p:spPr>
          <a:xfrm>
            <a:off x="1174898" y="429866"/>
            <a:ext cx="716542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>
                <a:solidFill>
                  <a:srgbClr val="7030A0"/>
                </a:solidFill>
                <a:latin typeface="Times New Roman"/>
                <a:cs typeface="Times New Roman"/>
              </a:rPr>
              <a:t>SNS</a:t>
            </a:r>
            <a:r>
              <a:rPr lang="en-US" sz="3600" spc="-40" dirty="0">
                <a:solidFill>
                  <a:srgbClr val="7030A0"/>
                </a:solidFill>
                <a:latin typeface="Times New Roman"/>
                <a:cs typeface="Times New Roman"/>
              </a:rPr>
              <a:t> </a:t>
            </a:r>
            <a:r>
              <a:rPr lang="en-US" sz="3600" dirty="0">
                <a:solidFill>
                  <a:srgbClr val="7030A0"/>
                </a:solidFill>
                <a:latin typeface="Times New Roman"/>
                <a:cs typeface="Times New Roman"/>
              </a:rPr>
              <a:t>COLLEGE</a:t>
            </a:r>
            <a:r>
              <a:rPr lang="en-US" sz="3600" spc="-30" dirty="0">
                <a:solidFill>
                  <a:srgbClr val="7030A0"/>
                </a:solidFill>
                <a:latin typeface="Times New Roman"/>
                <a:cs typeface="Times New Roman"/>
              </a:rPr>
              <a:t> </a:t>
            </a:r>
            <a:r>
              <a:rPr lang="en-US" sz="3600" spc="-35" dirty="0">
                <a:solidFill>
                  <a:srgbClr val="7030A0"/>
                </a:solidFill>
                <a:latin typeface="Times New Roman"/>
                <a:cs typeface="Times New Roman"/>
              </a:rPr>
              <a:t>OF</a:t>
            </a:r>
            <a:r>
              <a:rPr lang="en-US" sz="3600" spc="-225" dirty="0">
                <a:solidFill>
                  <a:srgbClr val="7030A0"/>
                </a:solidFill>
                <a:latin typeface="Times New Roman"/>
                <a:cs typeface="Times New Roman"/>
              </a:rPr>
              <a:t> </a:t>
            </a:r>
            <a:r>
              <a:rPr lang="en-US" sz="3600" spc="-10" dirty="0">
                <a:solidFill>
                  <a:srgbClr val="7030A0"/>
                </a:solidFill>
                <a:latin typeface="Times New Roman"/>
                <a:cs typeface="Times New Roman"/>
              </a:rPr>
              <a:t>TECHNOLOGY</a:t>
            </a:r>
            <a:endParaRPr lang="en-US" sz="3600" dirty="0">
              <a:solidFill>
                <a:srgbClr val="7030A0"/>
              </a:solidFill>
            </a:endParaRPr>
          </a:p>
        </p:txBody>
      </p:sp>
      <p:sp>
        <p:nvSpPr>
          <p:cNvPr id="5" name="Flowchart: Process 4">
            <a:extLst>
              <a:ext uri="{FF2B5EF4-FFF2-40B4-BE49-F238E27FC236}">
                <a16:creationId xmlns:a16="http://schemas.microsoft.com/office/drawing/2014/main" id="{D7E6583B-9FAB-441F-8CFC-5C80DB307636}"/>
              </a:ext>
            </a:extLst>
          </p:cNvPr>
          <p:cNvSpPr/>
          <p:nvPr/>
        </p:nvSpPr>
        <p:spPr>
          <a:xfrm>
            <a:off x="0" y="10679"/>
            <a:ext cx="138223" cy="5132821"/>
          </a:xfrm>
          <a:prstGeom prst="flowChartProcess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0C38650A-D28C-4AFD-980A-22250A7F51F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87763542"/>
              </p:ext>
            </p:extLst>
          </p:nvPr>
        </p:nvGraphicFramePr>
        <p:xfrm>
          <a:off x="2466754" y="3550869"/>
          <a:ext cx="4820944" cy="22548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820944">
                  <a:extLst>
                    <a:ext uri="{9D8B030D-6E8A-4147-A177-3AD203B41FA5}">
                      <a16:colId xmlns:a16="http://schemas.microsoft.com/office/drawing/2014/main" val="3153677224"/>
                    </a:ext>
                  </a:extLst>
                </a:gridCol>
              </a:tblGrid>
              <a:tr h="22369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kern="100" dirty="0">
                          <a:effectLst/>
                        </a:rPr>
                        <a:t>LINEAR BLOCK CODES AND CYCLIC CODES </a:t>
                      </a:r>
                      <a:endParaRPr lang="en-US" sz="1200" b="1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848347983"/>
                  </a:ext>
                </a:extLst>
              </a:tr>
            </a:tbl>
          </a:graphicData>
        </a:graphic>
      </p:graphicFrame>
      <p:pic>
        <p:nvPicPr>
          <p:cNvPr id="7" name="Picture 6">
            <a:extLst>
              <a:ext uri="{FF2B5EF4-FFF2-40B4-BE49-F238E27FC236}">
                <a16:creationId xmlns:a16="http://schemas.microsoft.com/office/drawing/2014/main" id="{D11FBAEF-EAA1-4CA5-AF77-3444D9BC260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93395" y="1535"/>
            <a:ext cx="850605" cy="7629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58132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5" name="Google Shape;115;p2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85750" y="902970"/>
            <a:ext cx="2697480" cy="1714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6" name="Google Shape;116;p21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211830" y="902970"/>
            <a:ext cx="2697480" cy="1714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7" name="Google Shape;117;p21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6160772" y="608037"/>
            <a:ext cx="2131562" cy="1666626"/>
          </a:xfrm>
          <a:prstGeom prst="rect">
            <a:avLst/>
          </a:prstGeom>
          <a:noFill/>
          <a:ln>
            <a:noFill/>
          </a:ln>
        </p:spPr>
      </p:pic>
      <p:sp>
        <p:nvSpPr>
          <p:cNvPr id="118" name="Google Shape;118;p21"/>
          <p:cNvSpPr txBox="1"/>
          <p:nvPr/>
        </p:nvSpPr>
        <p:spPr>
          <a:xfrm>
            <a:off x="285750" y="171450"/>
            <a:ext cx="8572500" cy="12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450"/>
              </a:spcBef>
              <a:spcAft>
                <a:spcPts val="450"/>
              </a:spcAft>
              <a:buNone/>
            </a:pPr>
            <a:r>
              <a:rPr lang="en" sz="2900" b="1">
                <a:solidFill>
                  <a:srgbClr val="D90368"/>
                </a:solidFill>
                <a:latin typeface="Livvic"/>
                <a:ea typeface="Livvic"/>
                <a:cs typeface="Livvic"/>
                <a:sym typeface="Livvic"/>
              </a:rPr>
              <a:t>Key Takeaways (Mind Map)</a:t>
            </a:r>
            <a:endParaRPr sz="2900" b="1">
              <a:solidFill>
                <a:srgbClr val="D90368"/>
              </a:solidFill>
              <a:latin typeface="Livvic"/>
              <a:ea typeface="Livvic"/>
              <a:cs typeface="Livvic"/>
              <a:sym typeface="Livvic"/>
            </a:endParaRPr>
          </a:p>
        </p:txBody>
      </p:sp>
      <p:sp>
        <p:nvSpPr>
          <p:cNvPr id="119" name="Google Shape;119;p21"/>
          <p:cNvSpPr txBox="1"/>
          <p:nvPr/>
        </p:nvSpPr>
        <p:spPr>
          <a:xfrm>
            <a:off x="274320" y="2689319"/>
            <a:ext cx="2697600" cy="12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" sz="2000" b="1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The Generator (G)</a:t>
            </a:r>
            <a:endParaRPr sz="2000" b="1" dirty="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marL="0" lvl="0" indent="0" algn="ctr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Purpose: Encoding. Formula: C = M × G. Structure: [I | P].</a:t>
            </a:r>
            <a:endParaRPr sz="1600" dirty="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120" name="Google Shape;120;p21"/>
          <p:cNvSpPr txBox="1"/>
          <p:nvPr/>
        </p:nvSpPr>
        <p:spPr>
          <a:xfrm>
            <a:off x="3211830" y="2731770"/>
            <a:ext cx="2697600" cy="12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" sz="2000" b="1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The Parity Check (H)</a:t>
            </a:r>
            <a:endParaRPr sz="2000" b="1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marL="0" lvl="0" indent="0" algn="ctr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Purpose: Detection. Formula: S = R × Hᵀ. Critical Rule: G × Hᵀ = 0.</a:t>
            </a:r>
            <a:endParaRPr sz="160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121" name="Google Shape;121;p21"/>
          <p:cNvSpPr txBox="1"/>
          <p:nvPr/>
        </p:nvSpPr>
        <p:spPr>
          <a:xfrm>
            <a:off x="6034920" y="2124996"/>
            <a:ext cx="2697600" cy="12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" sz="2000" b="1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Syndrome (S)</a:t>
            </a:r>
            <a:endParaRPr sz="2000" b="1" dirty="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marL="0" lvl="0" indent="0" algn="ctr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The result of the check. Zero means success; non-zero identifies the error location.</a:t>
            </a:r>
            <a:endParaRPr sz="1600" dirty="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E212E400-2E81-4328-906A-0E3A7C30EC4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293395" y="1535"/>
            <a:ext cx="850605" cy="762968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BD27811C-E934-4500-8131-4024428EE278}"/>
              </a:ext>
            </a:extLst>
          </p:cNvPr>
          <p:cNvSpPr/>
          <p:nvPr/>
        </p:nvSpPr>
        <p:spPr>
          <a:xfrm>
            <a:off x="57000" y="4873752"/>
            <a:ext cx="90870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14.04.2026   </a:t>
            </a:r>
            <a:r>
              <a:rPr lang="en-US" sz="1200" spc="25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23ITT304-</a:t>
            </a:r>
            <a:r>
              <a:rPr lang="en-US" sz="1200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Information Coding Technique</a:t>
            </a:r>
            <a:r>
              <a:rPr lang="en-US" sz="1200" kern="100" spc="-3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 </a:t>
            </a: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ea typeface="Livvic"/>
                <a:cs typeface="Times New Roman" panose="02020603050405020304" pitchFamily="18" charset="0"/>
                <a:sym typeface="Livvic"/>
              </a:rPr>
              <a:t>Generator and Parity Check Matrices</a:t>
            </a:r>
            <a:r>
              <a:rPr lang="en-GB" sz="1200" dirty="0">
                <a:solidFill>
                  <a:schemeClr val="tx1"/>
                </a:solidFill>
                <a:latin typeface="Times New Roman" panose="02020603050405020304" pitchFamily="18" charset="0"/>
                <a:ea typeface="Livvic"/>
                <a:cs typeface="Times New Roman" panose="02020603050405020304" pitchFamily="18" charset="0"/>
                <a:sym typeface="Livvic"/>
              </a:rPr>
              <a:t> </a:t>
            </a: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200" spc="-45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P.Thilagarani</a:t>
            </a:r>
            <a:r>
              <a:rPr lang="en-US" sz="1200" spc="-45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200" spc="-2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spc="-1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SNSCT	   10/13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6" name="Google Shape;126;p2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935360" y="109911"/>
            <a:ext cx="1828800" cy="1309184"/>
          </a:xfrm>
          <a:prstGeom prst="rect">
            <a:avLst/>
          </a:prstGeom>
          <a:noFill/>
          <a:ln>
            <a:noFill/>
          </a:ln>
        </p:spPr>
      </p:pic>
      <p:sp>
        <p:nvSpPr>
          <p:cNvPr id="127" name="Google Shape;127;p22"/>
          <p:cNvSpPr txBox="1"/>
          <p:nvPr/>
        </p:nvSpPr>
        <p:spPr>
          <a:xfrm>
            <a:off x="285750" y="171450"/>
            <a:ext cx="5732278" cy="9090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450"/>
              </a:spcBef>
              <a:spcAft>
                <a:spcPts val="450"/>
              </a:spcAft>
              <a:buNone/>
            </a:pPr>
            <a:r>
              <a:rPr lang="en" sz="2900" b="1">
                <a:solidFill>
                  <a:srgbClr val="D90368"/>
                </a:solidFill>
                <a:latin typeface="Livvic"/>
                <a:ea typeface="Livvic"/>
                <a:cs typeface="Livvic"/>
                <a:sym typeface="Livvic"/>
              </a:rPr>
              <a:t>Final Assessment &amp; Reflection</a:t>
            </a:r>
            <a:endParaRPr sz="2900" b="1">
              <a:solidFill>
                <a:srgbClr val="D90368"/>
              </a:solidFill>
              <a:latin typeface="Livvic"/>
              <a:ea typeface="Livvic"/>
              <a:cs typeface="Livvic"/>
              <a:sym typeface="Livvic"/>
            </a:endParaRPr>
          </a:p>
        </p:txBody>
      </p:sp>
      <p:sp>
        <p:nvSpPr>
          <p:cNvPr id="128" name="Google Shape;128;p22"/>
          <p:cNvSpPr txBox="1"/>
          <p:nvPr/>
        </p:nvSpPr>
        <p:spPr>
          <a:xfrm>
            <a:off x="285750" y="859908"/>
            <a:ext cx="8572500" cy="9090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" sz="1600" b="1" dirty="0">
                <a:solidFill>
                  <a:srgbClr val="2C6E49"/>
                </a:solidFill>
                <a:latin typeface="Comic Neue"/>
                <a:ea typeface="Comic Neue"/>
                <a:cs typeface="Comic Neue"/>
                <a:sym typeface="Comic Neue"/>
              </a:rPr>
              <a:t>Question 1:</a:t>
            </a:r>
            <a:endParaRPr sz="1600" b="1" dirty="0">
              <a:solidFill>
                <a:srgbClr val="2C6E49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marL="0" lvl="0" indent="0" algn="l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If a Systematic Generator Matrix is [Iₖ | P], what is the size of the Parity Check Matrix H for an (n, k) code?</a:t>
            </a:r>
            <a:endParaRPr sz="1600" dirty="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129" name="Google Shape;129;p22"/>
          <p:cNvSpPr txBox="1"/>
          <p:nvPr/>
        </p:nvSpPr>
        <p:spPr>
          <a:xfrm>
            <a:off x="211322" y="1768992"/>
            <a:ext cx="8572500" cy="9090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" sz="1600" b="1" dirty="0">
                <a:solidFill>
                  <a:srgbClr val="2C6E49"/>
                </a:solidFill>
                <a:latin typeface="Comic Neue"/>
                <a:ea typeface="Comic Neue"/>
                <a:cs typeface="Comic Neue"/>
                <a:sym typeface="Comic Neue"/>
              </a:rPr>
              <a:t>Question 2:</a:t>
            </a:r>
            <a:endParaRPr sz="1600" b="1" dirty="0">
              <a:solidFill>
                <a:srgbClr val="2C6E49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marL="0" lvl="0" indent="0" algn="l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What is the result of the product G × Hᵀ?</a:t>
            </a:r>
            <a:endParaRPr sz="1600" dirty="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130" name="Google Shape;130;p22"/>
          <p:cNvSpPr txBox="1"/>
          <p:nvPr/>
        </p:nvSpPr>
        <p:spPr>
          <a:xfrm>
            <a:off x="248536" y="2571750"/>
            <a:ext cx="8572500" cy="9090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" sz="1600" b="1" dirty="0">
                <a:solidFill>
                  <a:srgbClr val="2C6E49"/>
                </a:solidFill>
                <a:latin typeface="Comic Neue"/>
                <a:ea typeface="Comic Neue"/>
                <a:cs typeface="Comic Neue"/>
                <a:sym typeface="Comic Neue"/>
              </a:rPr>
              <a:t>Question 3:</a:t>
            </a:r>
            <a:endParaRPr sz="1600" b="1" dirty="0">
              <a:solidFill>
                <a:srgbClr val="2C6E49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marL="0" lvl="0" indent="0" algn="l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Reflection: In a high-speed fiber optic link, would you prefer a complex G matrix with high correction or a simpler one for speed?</a:t>
            </a:r>
            <a:endParaRPr sz="1600" dirty="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131" name="Google Shape;131;p22"/>
          <p:cNvSpPr txBox="1"/>
          <p:nvPr/>
        </p:nvSpPr>
        <p:spPr>
          <a:xfrm>
            <a:off x="-721685" y="3587160"/>
            <a:ext cx="3966300" cy="3272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 dirty="0">
                <a:solidFill>
                  <a:srgbClr val="2C6E49"/>
                </a:solidFill>
                <a:latin typeface="Comic Neue"/>
                <a:ea typeface="Comic Neue"/>
                <a:cs typeface="Comic Neue"/>
                <a:sym typeface="Comic Neue"/>
              </a:rPr>
              <a:t>Answers on the next slide...</a:t>
            </a:r>
            <a:endParaRPr sz="1600" dirty="0">
              <a:solidFill>
                <a:srgbClr val="2C6E49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6F93D007-AA07-4F70-8E05-4E58971F425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93395" y="1535"/>
            <a:ext cx="850605" cy="762968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46286B96-F2EF-4B9C-953F-F952869F93DC}"/>
              </a:ext>
            </a:extLst>
          </p:cNvPr>
          <p:cNvSpPr/>
          <p:nvPr/>
        </p:nvSpPr>
        <p:spPr>
          <a:xfrm>
            <a:off x="57000" y="4873752"/>
            <a:ext cx="90870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14.04.2026   </a:t>
            </a:r>
            <a:r>
              <a:rPr lang="en-US" sz="1200" spc="25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23ITT304-</a:t>
            </a:r>
            <a:r>
              <a:rPr lang="en-US" sz="1200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Information Coding Technique</a:t>
            </a:r>
            <a:r>
              <a:rPr lang="en-US" sz="1200" kern="100" spc="-3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 </a:t>
            </a: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ea typeface="Livvic"/>
                <a:cs typeface="Times New Roman" panose="02020603050405020304" pitchFamily="18" charset="0"/>
                <a:sym typeface="Livvic"/>
              </a:rPr>
              <a:t>Generator and Parity Check Matrices</a:t>
            </a:r>
            <a:r>
              <a:rPr lang="en-GB" sz="1200" dirty="0">
                <a:solidFill>
                  <a:schemeClr val="tx1"/>
                </a:solidFill>
                <a:latin typeface="Times New Roman" panose="02020603050405020304" pitchFamily="18" charset="0"/>
                <a:ea typeface="Livvic"/>
                <a:cs typeface="Times New Roman" panose="02020603050405020304" pitchFamily="18" charset="0"/>
                <a:sym typeface="Livvic"/>
              </a:rPr>
              <a:t> </a:t>
            </a: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200" spc="-45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P.Thilagarani</a:t>
            </a:r>
            <a:r>
              <a:rPr lang="en-US" sz="1200" spc="-45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200" spc="-2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spc="-1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SNSCT	    11/13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23"/>
          <p:cNvSpPr txBox="1"/>
          <p:nvPr/>
        </p:nvSpPr>
        <p:spPr>
          <a:xfrm>
            <a:off x="285750" y="171450"/>
            <a:ext cx="5859869" cy="593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450"/>
              </a:spcBef>
              <a:spcAft>
                <a:spcPts val="450"/>
              </a:spcAft>
              <a:buNone/>
            </a:pPr>
            <a:r>
              <a:rPr lang="en" sz="2900" b="1" dirty="0">
                <a:solidFill>
                  <a:srgbClr val="D90368"/>
                </a:solidFill>
                <a:latin typeface="Livvic"/>
                <a:ea typeface="Livvic"/>
                <a:cs typeface="Livvic"/>
                <a:sym typeface="Livvic"/>
              </a:rPr>
              <a:t>Final Assessment &amp; Reflection</a:t>
            </a:r>
            <a:endParaRPr sz="2900" b="1" dirty="0">
              <a:solidFill>
                <a:srgbClr val="D90368"/>
              </a:solidFill>
              <a:latin typeface="Livvic"/>
              <a:ea typeface="Livvic"/>
              <a:cs typeface="Livvic"/>
              <a:sym typeface="Livvic"/>
            </a:endParaRPr>
          </a:p>
        </p:txBody>
      </p:sp>
      <p:sp>
        <p:nvSpPr>
          <p:cNvPr id="137" name="Google Shape;137;p23"/>
          <p:cNvSpPr txBox="1"/>
          <p:nvPr/>
        </p:nvSpPr>
        <p:spPr>
          <a:xfrm>
            <a:off x="8366760" y="342900"/>
            <a:ext cx="548700" cy="54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450"/>
              </a:spcBef>
              <a:spcAft>
                <a:spcPts val="450"/>
              </a:spcAft>
              <a:buNone/>
            </a:pPr>
            <a:r>
              <a:rPr lang="en" sz="360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✅​</a:t>
            </a:r>
            <a:endParaRPr sz="360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138" name="Google Shape;138;p23"/>
          <p:cNvSpPr txBox="1"/>
          <p:nvPr/>
        </p:nvSpPr>
        <p:spPr>
          <a:xfrm>
            <a:off x="285750" y="590106"/>
            <a:ext cx="8572500" cy="593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" sz="1600" b="1">
                <a:solidFill>
                  <a:srgbClr val="2C6E49"/>
                </a:solidFill>
                <a:latin typeface="Comic Neue"/>
                <a:ea typeface="Comic Neue"/>
                <a:cs typeface="Comic Neue"/>
                <a:sym typeface="Comic Neue"/>
              </a:rPr>
              <a:t>Answer 1:</a:t>
            </a:r>
            <a:endParaRPr sz="1600" b="1">
              <a:solidFill>
                <a:srgbClr val="2C6E49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marL="0" lvl="0" indent="0" algn="l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The size is (n-k) x n.</a:t>
            </a:r>
            <a:endParaRPr sz="160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139" name="Google Shape;139;p23"/>
          <p:cNvSpPr txBox="1"/>
          <p:nvPr/>
        </p:nvSpPr>
        <p:spPr>
          <a:xfrm>
            <a:off x="285750" y="1733106"/>
            <a:ext cx="8572500" cy="7230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" sz="1600" b="1" dirty="0">
                <a:solidFill>
                  <a:srgbClr val="2C6E49"/>
                </a:solidFill>
                <a:latin typeface="Comic Neue"/>
                <a:ea typeface="Comic Neue"/>
                <a:cs typeface="Comic Neue"/>
                <a:sym typeface="Comic Neue"/>
              </a:rPr>
              <a:t>Answer 2:</a:t>
            </a:r>
            <a:endParaRPr sz="1600" b="1" dirty="0">
              <a:solidFill>
                <a:srgbClr val="2C6E49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marL="0" lvl="0" indent="0" algn="l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It is always a null (zero) matrix.</a:t>
            </a:r>
            <a:endParaRPr sz="1600" dirty="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140" name="Google Shape;140;p23"/>
          <p:cNvSpPr txBox="1"/>
          <p:nvPr/>
        </p:nvSpPr>
        <p:spPr>
          <a:xfrm>
            <a:off x="285750" y="2876106"/>
            <a:ext cx="8572500" cy="845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" sz="1600" b="1" dirty="0">
                <a:solidFill>
                  <a:srgbClr val="2C6E49"/>
                </a:solidFill>
                <a:latin typeface="Comic Neue"/>
                <a:ea typeface="Comic Neue"/>
                <a:cs typeface="Comic Neue"/>
                <a:sym typeface="Comic Neue"/>
              </a:rPr>
              <a:t>Answer 3:</a:t>
            </a:r>
            <a:endParaRPr sz="1600" b="1" dirty="0">
              <a:solidFill>
                <a:srgbClr val="2C6E49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marL="0" lvl="0" indent="0" algn="l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Answers vary: Complex for high reliability over long distances, simple for low-latency short links.</a:t>
            </a:r>
            <a:endParaRPr sz="1600" dirty="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1C1E45C-F6C1-4EB7-95C5-9CFE1DAC00D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93395" y="1534"/>
            <a:ext cx="850605" cy="1181821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CFB612B6-A0D4-49B1-85E7-7A5F7E49215A}"/>
              </a:ext>
            </a:extLst>
          </p:cNvPr>
          <p:cNvSpPr/>
          <p:nvPr/>
        </p:nvSpPr>
        <p:spPr>
          <a:xfrm>
            <a:off x="57000" y="4873752"/>
            <a:ext cx="90870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14.04.2026   </a:t>
            </a:r>
            <a:r>
              <a:rPr lang="en-US" sz="1200" spc="25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23ITT304-</a:t>
            </a:r>
            <a:r>
              <a:rPr lang="en-US" sz="1200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Information Coding Technique</a:t>
            </a:r>
            <a:r>
              <a:rPr lang="en-US" sz="1200" kern="100" spc="-3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 </a:t>
            </a: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ea typeface="Livvic"/>
                <a:cs typeface="Times New Roman" panose="02020603050405020304" pitchFamily="18" charset="0"/>
                <a:sym typeface="Livvic"/>
              </a:rPr>
              <a:t>Generator and Parity Check Matrices</a:t>
            </a:r>
            <a:r>
              <a:rPr lang="en-GB" sz="1200" dirty="0">
                <a:solidFill>
                  <a:schemeClr val="tx1"/>
                </a:solidFill>
                <a:latin typeface="Times New Roman" panose="02020603050405020304" pitchFamily="18" charset="0"/>
                <a:ea typeface="Livvic"/>
                <a:cs typeface="Times New Roman" panose="02020603050405020304" pitchFamily="18" charset="0"/>
                <a:sym typeface="Livvic"/>
              </a:rPr>
              <a:t> </a:t>
            </a: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200" spc="-45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P.Thilagarani</a:t>
            </a:r>
            <a:r>
              <a:rPr lang="en-US" sz="1200" spc="-45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200" spc="-2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spc="-1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SNSCT	   12/13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B33CD58D-CC7D-421F-BB79-EC3ACE26D2E2}"/>
              </a:ext>
            </a:extLst>
          </p:cNvPr>
          <p:cNvSpPr/>
          <p:nvPr/>
        </p:nvSpPr>
        <p:spPr>
          <a:xfrm>
            <a:off x="2459885" y="2110085"/>
            <a:ext cx="422423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0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THANK YOU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7942C0F-6E22-4FD9-834D-E3BEE0B3D93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93395" y="1535"/>
            <a:ext cx="850605" cy="762968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C0F09971-35DC-4B28-8F06-D810EB579E30}"/>
              </a:ext>
            </a:extLst>
          </p:cNvPr>
          <p:cNvSpPr/>
          <p:nvPr/>
        </p:nvSpPr>
        <p:spPr>
          <a:xfrm>
            <a:off x="57000" y="4873752"/>
            <a:ext cx="90870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14.04.2026   </a:t>
            </a:r>
            <a:r>
              <a:rPr lang="en-US" sz="1200" spc="25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23ITT304-</a:t>
            </a:r>
            <a:r>
              <a:rPr lang="en-US" sz="1200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Information Coding Technique</a:t>
            </a:r>
            <a:r>
              <a:rPr lang="en-US" sz="1200" kern="100" spc="-3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 </a:t>
            </a: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ea typeface="Livvic"/>
                <a:cs typeface="Times New Roman" panose="02020603050405020304" pitchFamily="18" charset="0"/>
                <a:sym typeface="Livvic"/>
              </a:rPr>
              <a:t>Generator and Parity Check Matrices</a:t>
            </a:r>
            <a:r>
              <a:rPr lang="en-GB" sz="1200" dirty="0">
                <a:solidFill>
                  <a:schemeClr val="tx1"/>
                </a:solidFill>
                <a:latin typeface="Times New Roman" panose="02020603050405020304" pitchFamily="18" charset="0"/>
                <a:ea typeface="Livvic"/>
                <a:cs typeface="Times New Roman" panose="02020603050405020304" pitchFamily="18" charset="0"/>
                <a:sym typeface="Livvic"/>
              </a:rPr>
              <a:t> </a:t>
            </a: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200" spc="-45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P.Thilagarani</a:t>
            </a:r>
            <a:r>
              <a:rPr lang="en-US" sz="1200" spc="-45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200" spc="-2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spc="-1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SNSCT	    13/13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21576215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/>
        </p:nvSpPr>
        <p:spPr>
          <a:xfrm>
            <a:off x="1140341" y="988827"/>
            <a:ext cx="7216849" cy="25092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" sz="2400" b="1" dirty="0">
                <a:solidFill>
                  <a:srgbClr val="D90368"/>
                </a:solidFill>
                <a:latin typeface="Livvic"/>
                <a:ea typeface="Livvic"/>
                <a:cs typeface="Livvic"/>
                <a:sym typeface="Livvic"/>
              </a:rPr>
              <a:t>Generator and Parity Check Matrices</a:t>
            </a:r>
            <a:endParaRPr sz="2400" b="1" dirty="0">
              <a:solidFill>
                <a:srgbClr val="D90368"/>
              </a:solidFill>
              <a:latin typeface="Livvic"/>
              <a:ea typeface="Livvic"/>
              <a:cs typeface="Livvic"/>
              <a:sym typeface="Livvic"/>
            </a:endParaRPr>
          </a:p>
          <a:p>
            <a:pPr marL="0" lvl="0" indent="0" algn="l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Reliable Communication through Linear Block Codes</a:t>
            </a:r>
            <a:endParaRPr sz="1600" dirty="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1271C7D-BF82-4EE0-8DEC-508C756D482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93395" y="1535"/>
            <a:ext cx="850605" cy="762968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2E364BFF-8E35-4B4E-9521-C411AF8CB926}"/>
              </a:ext>
            </a:extLst>
          </p:cNvPr>
          <p:cNvSpPr/>
          <p:nvPr/>
        </p:nvSpPr>
        <p:spPr>
          <a:xfrm>
            <a:off x="57000" y="4873752"/>
            <a:ext cx="90870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14.04.2026   </a:t>
            </a:r>
            <a:r>
              <a:rPr lang="en-US" sz="1200" spc="25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23ITT304-</a:t>
            </a:r>
            <a:r>
              <a:rPr lang="en-US" sz="1200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Information Coding Technique</a:t>
            </a:r>
            <a:r>
              <a:rPr lang="en-US" sz="1200" kern="100" spc="-3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 </a:t>
            </a: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ea typeface="Livvic"/>
                <a:cs typeface="Times New Roman" panose="02020603050405020304" pitchFamily="18" charset="0"/>
                <a:sym typeface="Livvic"/>
              </a:rPr>
              <a:t>Generator and Parity Check Matrices</a:t>
            </a:r>
            <a:r>
              <a:rPr lang="en-GB" sz="1200" dirty="0">
                <a:solidFill>
                  <a:schemeClr val="tx1"/>
                </a:solidFill>
                <a:latin typeface="Times New Roman" panose="02020603050405020304" pitchFamily="18" charset="0"/>
                <a:ea typeface="Livvic"/>
                <a:cs typeface="Times New Roman" panose="02020603050405020304" pitchFamily="18" charset="0"/>
                <a:sym typeface="Livvic"/>
              </a:rPr>
              <a:t> </a:t>
            </a: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200" spc="-45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P.Thilagarani</a:t>
            </a:r>
            <a:r>
              <a:rPr lang="en-US" sz="1200" spc="-45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200" spc="-2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spc="-1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SNSCT	    2/13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9" name="Google Shape;59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081822" y="788670"/>
            <a:ext cx="2776427" cy="2486158"/>
          </a:xfrm>
          <a:prstGeom prst="rect">
            <a:avLst/>
          </a:prstGeom>
          <a:noFill/>
          <a:ln>
            <a:noFill/>
          </a:ln>
        </p:spPr>
      </p:pic>
      <p:sp>
        <p:nvSpPr>
          <p:cNvPr id="60" name="Google Shape;60;p14"/>
          <p:cNvSpPr txBox="1"/>
          <p:nvPr/>
        </p:nvSpPr>
        <p:spPr>
          <a:xfrm>
            <a:off x="285750" y="171450"/>
            <a:ext cx="8572500" cy="12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450"/>
              </a:spcBef>
              <a:spcAft>
                <a:spcPts val="450"/>
              </a:spcAft>
              <a:buNone/>
            </a:pPr>
            <a:r>
              <a:rPr lang="en" sz="2900" b="1">
                <a:solidFill>
                  <a:srgbClr val="D90368"/>
                </a:solidFill>
                <a:latin typeface="Livvic"/>
                <a:ea typeface="Livvic"/>
                <a:cs typeface="Livvic"/>
                <a:sym typeface="Livvic"/>
              </a:rPr>
              <a:t>Recap &amp; Objective</a:t>
            </a:r>
            <a:endParaRPr sz="2900" b="1">
              <a:solidFill>
                <a:srgbClr val="D90368"/>
              </a:solidFill>
              <a:latin typeface="Livvic"/>
              <a:ea typeface="Livvic"/>
              <a:cs typeface="Livvic"/>
              <a:sym typeface="Livvic"/>
            </a:endParaRPr>
          </a:p>
        </p:txBody>
      </p:sp>
      <p:sp>
        <p:nvSpPr>
          <p:cNvPr id="61" name="Google Shape;61;p14"/>
          <p:cNvSpPr txBox="1"/>
          <p:nvPr/>
        </p:nvSpPr>
        <p:spPr>
          <a:xfrm>
            <a:off x="285749" y="788670"/>
            <a:ext cx="5796071" cy="10188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" sz="2150" b="1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Where we stand</a:t>
            </a:r>
            <a:endParaRPr sz="2150" b="1" dirty="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marL="0" lvl="0" indent="0" algn="just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" sz="1600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We previously learned that </a:t>
            </a:r>
            <a:r>
              <a:rPr lang="en" sz="1600" b="1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noise</a:t>
            </a:r>
            <a:r>
              <a:rPr lang="en" sz="1600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 in communication channels causes bit errors. To fix this, we need redundancy.</a:t>
            </a:r>
            <a:endParaRPr sz="1600" dirty="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marL="0" lvl="0" indent="0" algn="just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" sz="2150" b="1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Today's Goal</a:t>
            </a:r>
            <a:endParaRPr sz="2150" b="1" dirty="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marL="0" lvl="0" indent="0" algn="just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Master the mathematics of </a:t>
            </a:r>
            <a:r>
              <a:rPr lang="en" sz="1600" b="1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Linear Block Codes (LBC)</a:t>
            </a:r>
            <a:r>
              <a:rPr lang="en" sz="1600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. We will define how to transform raw data into codewords using </a:t>
            </a:r>
            <a:r>
              <a:rPr lang="en" sz="1600" b="1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Generator Matrices (G)</a:t>
            </a:r>
            <a:r>
              <a:rPr lang="en" sz="1600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 and how to detect errors using </a:t>
            </a:r>
            <a:r>
              <a:rPr lang="en" sz="1600" b="1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Parity Check Matrices (H)</a:t>
            </a:r>
            <a:r>
              <a:rPr lang="en" sz="1600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.</a:t>
            </a:r>
            <a:endParaRPr sz="1600" dirty="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D84A91E-24DB-4943-9798-87DD9ACE23C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93395" y="1535"/>
            <a:ext cx="850605" cy="762968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7C25F33F-135F-41A6-9136-39803DBC3A82}"/>
              </a:ext>
            </a:extLst>
          </p:cNvPr>
          <p:cNvSpPr/>
          <p:nvPr/>
        </p:nvSpPr>
        <p:spPr>
          <a:xfrm>
            <a:off x="57000" y="4873752"/>
            <a:ext cx="90870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14.04.2026   </a:t>
            </a:r>
            <a:r>
              <a:rPr lang="en-US" sz="1200" spc="25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23ITT304-</a:t>
            </a:r>
            <a:r>
              <a:rPr lang="en-US" sz="1200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Information Coding Technique</a:t>
            </a:r>
            <a:r>
              <a:rPr lang="en-US" sz="1200" kern="100" spc="-3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 </a:t>
            </a: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ea typeface="Livvic"/>
                <a:cs typeface="Times New Roman" panose="02020603050405020304" pitchFamily="18" charset="0"/>
                <a:sym typeface="Livvic"/>
              </a:rPr>
              <a:t>Generator and Parity Check Matrices</a:t>
            </a:r>
            <a:r>
              <a:rPr lang="en-GB" sz="1200" dirty="0">
                <a:solidFill>
                  <a:schemeClr val="tx1"/>
                </a:solidFill>
                <a:latin typeface="Times New Roman" panose="02020603050405020304" pitchFamily="18" charset="0"/>
                <a:ea typeface="Livvic"/>
                <a:cs typeface="Times New Roman" panose="02020603050405020304" pitchFamily="18" charset="0"/>
                <a:sym typeface="Livvic"/>
              </a:rPr>
              <a:t> </a:t>
            </a: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200" spc="-45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P.Thilagarani</a:t>
            </a:r>
            <a:r>
              <a:rPr lang="en-US" sz="1200" spc="-45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200" spc="-2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spc="-1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SNSCT	    3/13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/>
          <p:nvPr/>
        </p:nvSpPr>
        <p:spPr>
          <a:xfrm>
            <a:off x="658554" y="883832"/>
            <a:ext cx="7826892" cy="12852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" sz="2900" b="1" dirty="0">
                <a:solidFill>
                  <a:srgbClr val="D90368"/>
                </a:solidFill>
                <a:latin typeface="Livvic"/>
                <a:ea typeface="Livvic"/>
                <a:cs typeface="Livvic"/>
                <a:sym typeface="Livvic"/>
              </a:rPr>
              <a:t>Design Thinking: The Problem-Persona</a:t>
            </a:r>
            <a:endParaRPr sz="2900" b="1" dirty="0">
              <a:solidFill>
                <a:srgbClr val="D90368"/>
              </a:solidFill>
              <a:latin typeface="Livvic"/>
              <a:ea typeface="Livvic"/>
              <a:cs typeface="Livvic"/>
              <a:sym typeface="Livvic"/>
            </a:endParaRPr>
          </a:p>
          <a:p>
            <a:pPr marL="0" lvl="0" indent="0" algn="just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" sz="2150" b="1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Empathize &amp; Define</a:t>
            </a:r>
            <a:endParaRPr sz="2150" b="1" dirty="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marL="0" lvl="0" indent="0" algn="just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" sz="1600" b="1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Persona:</a:t>
            </a:r>
            <a:r>
              <a:rPr lang="en" sz="1600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 Ishaan, a Lead Systems Engineer in Bangalore, needs to ensure satellite telemetry data is 100% accurate despite solar interference.</a:t>
            </a:r>
          </a:p>
          <a:p>
            <a:pPr marL="0" lvl="0" indent="0" algn="just" rtl="0">
              <a:spcBef>
                <a:spcPts val="360"/>
              </a:spcBef>
              <a:spcAft>
                <a:spcPts val="0"/>
              </a:spcAft>
              <a:buNone/>
            </a:pPr>
            <a:endParaRPr sz="1600" dirty="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marL="0" lvl="0" indent="0" algn="just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 b="1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The Challenge:</a:t>
            </a:r>
            <a:r>
              <a:rPr lang="en" sz="1600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 Raw data bits are fragile. How do we systematically add 'checks' so Ishaan's system can identify and fix a flip from 0 to 1 automatically without re-sending the whole file?</a:t>
            </a:r>
            <a:endParaRPr sz="1600" dirty="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63F24CA-0A94-4F80-87F3-1F68A9FD066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93395" y="1535"/>
            <a:ext cx="850605" cy="762968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6264DAD9-70C9-4FC0-8D2C-BAC1F2340818}"/>
              </a:ext>
            </a:extLst>
          </p:cNvPr>
          <p:cNvSpPr/>
          <p:nvPr/>
        </p:nvSpPr>
        <p:spPr>
          <a:xfrm>
            <a:off x="57000" y="4873752"/>
            <a:ext cx="90870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14.04.2026   </a:t>
            </a:r>
            <a:r>
              <a:rPr lang="en-US" sz="1200" spc="25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23ITT304-</a:t>
            </a:r>
            <a:r>
              <a:rPr lang="en-US" sz="1200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Information Coding Technique</a:t>
            </a:r>
            <a:r>
              <a:rPr lang="en-US" sz="1200" kern="100" spc="-3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 </a:t>
            </a: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ea typeface="Livvic"/>
                <a:cs typeface="Times New Roman" panose="02020603050405020304" pitchFamily="18" charset="0"/>
                <a:sym typeface="Livvic"/>
              </a:rPr>
              <a:t>Generator and Parity Check Matrices</a:t>
            </a:r>
            <a:r>
              <a:rPr lang="en-GB" sz="1200" dirty="0">
                <a:solidFill>
                  <a:schemeClr val="tx1"/>
                </a:solidFill>
                <a:latin typeface="Times New Roman" panose="02020603050405020304" pitchFamily="18" charset="0"/>
                <a:ea typeface="Livvic"/>
                <a:cs typeface="Times New Roman" panose="02020603050405020304" pitchFamily="18" charset="0"/>
                <a:sym typeface="Livvic"/>
              </a:rPr>
              <a:t> </a:t>
            </a: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200" spc="-45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P.Thilagarani</a:t>
            </a:r>
            <a:r>
              <a:rPr lang="en-US" sz="1200" spc="-45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200" spc="-2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spc="-1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SNSCT	   4/13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" name="Google Shape;71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592726" y="788670"/>
            <a:ext cx="3265524" cy="2913481"/>
          </a:xfrm>
          <a:prstGeom prst="rect">
            <a:avLst/>
          </a:prstGeom>
          <a:noFill/>
          <a:ln>
            <a:noFill/>
          </a:ln>
        </p:spPr>
      </p:pic>
      <p:sp>
        <p:nvSpPr>
          <p:cNvPr id="72" name="Google Shape;72;p16"/>
          <p:cNvSpPr txBox="1"/>
          <p:nvPr/>
        </p:nvSpPr>
        <p:spPr>
          <a:xfrm>
            <a:off x="0" y="-147527"/>
            <a:ext cx="8572500" cy="8067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450"/>
              </a:spcBef>
              <a:spcAft>
                <a:spcPts val="450"/>
              </a:spcAft>
              <a:buNone/>
            </a:pPr>
            <a:r>
              <a:rPr lang="en" sz="2900" b="1" dirty="0">
                <a:solidFill>
                  <a:srgbClr val="D90368"/>
                </a:solidFill>
                <a:latin typeface="Livvic"/>
                <a:ea typeface="Livvic"/>
                <a:cs typeface="Livvic"/>
                <a:sym typeface="Livvic"/>
              </a:rPr>
              <a:t>Ideate: The Generator Matrix (G)</a:t>
            </a:r>
            <a:endParaRPr sz="2900" b="1" dirty="0">
              <a:solidFill>
                <a:srgbClr val="D90368"/>
              </a:solidFill>
              <a:latin typeface="Livvic"/>
              <a:ea typeface="Livvic"/>
              <a:cs typeface="Livvic"/>
              <a:sym typeface="Livvic"/>
            </a:endParaRPr>
          </a:p>
        </p:txBody>
      </p:sp>
      <p:sp>
        <p:nvSpPr>
          <p:cNvPr id="73" name="Google Shape;73;p16"/>
          <p:cNvSpPr txBox="1"/>
          <p:nvPr/>
        </p:nvSpPr>
        <p:spPr>
          <a:xfrm>
            <a:off x="285750" y="395265"/>
            <a:ext cx="4871041" cy="12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" sz="2150" b="1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Defining the Encoder</a:t>
            </a:r>
            <a:endParaRPr sz="2150" b="1" dirty="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marL="0" lvl="0" indent="0" algn="just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" sz="1600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To create a codeword (C) from a message (M), we use a Generator Matrix. For an (n, k) code:</a:t>
            </a:r>
            <a:endParaRPr sz="1600" dirty="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marL="457200" lvl="0" indent="-330200" algn="just" rtl="0">
              <a:spcBef>
                <a:spcPts val="360"/>
              </a:spcBef>
              <a:spcAft>
                <a:spcPts val="0"/>
              </a:spcAft>
              <a:buClr>
                <a:srgbClr val="040F0F"/>
              </a:buClr>
              <a:buSzPts val="1600"/>
              <a:buFont typeface="Comic Neue"/>
              <a:buChar char="●"/>
            </a:pPr>
            <a:r>
              <a:rPr lang="en" sz="1600" b="1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M:</a:t>
            </a:r>
            <a:r>
              <a:rPr lang="en" sz="1600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 Message vector of length </a:t>
            </a:r>
            <a:r>
              <a:rPr lang="en" sz="1600" b="1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k</a:t>
            </a:r>
            <a:r>
              <a:rPr lang="en" sz="1600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 bits.</a:t>
            </a:r>
            <a:endParaRPr sz="1600" dirty="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marL="457200" lvl="0" indent="-330200" algn="just" rtl="0">
              <a:spcBef>
                <a:spcPts val="0"/>
              </a:spcBef>
              <a:spcAft>
                <a:spcPts val="0"/>
              </a:spcAft>
              <a:buClr>
                <a:srgbClr val="040F0F"/>
              </a:buClr>
              <a:buSzPts val="1600"/>
              <a:buFont typeface="Comic Neue"/>
              <a:buChar char="●"/>
            </a:pPr>
            <a:r>
              <a:rPr lang="en" sz="1600" b="1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G:</a:t>
            </a:r>
            <a:r>
              <a:rPr lang="en" sz="1600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 A matrix of size </a:t>
            </a:r>
            <a:r>
              <a:rPr lang="en" sz="1600" b="1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k x n</a:t>
            </a:r>
            <a:r>
              <a:rPr lang="en" sz="1600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.</a:t>
            </a:r>
            <a:endParaRPr sz="1600" dirty="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marL="457200" lvl="0" indent="-330200" algn="just" rtl="0">
              <a:spcBef>
                <a:spcPts val="0"/>
              </a:spcBef>
              <a:spcAft>
                <a:spcPts val="0"/>
              </a:spcAft>
              <a:buClr>
                <a:srgbClr val="040F0F"/>
              </a:buClr>
              <a:buSzPts val="1600"/>
              <a:buFont typeface="Comic Neue"/>
              <a:buChar char="●"/>
            </a:pPr>
            <a:r>
              <a:rPr lang="en" sz="1600" b="1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Calculation:</a:t>
            </a:r>
            <a:r>
              <a:rPr lang="en" sz="1600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 C = M × G.</a:t>
            </a:r>
            <a:endParaRPr sz="1600" dirty="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marL="0" lvl="0" indent="0" algn="just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" sz="2150" b="1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Systematic Form</a:t>
            </a:r>
            <a:endParaRPr sz="2150" b="1" dirty="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marL="0" lvl="0" indent="0" algn="just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A systematic G matrix looks like </a:t>
            </a:r>
            <a:r>
              <a:rPr lang="en" sz="1600" b="1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[Iₖ | P]</a:t>
            </a:r>
            <a:r>
              <a:rPr lang="en" sz="1600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, where I is the identity matrix (original data) and P is the parity bit generator.</a:t>
            </a:r>
            <a:endParaRPr sz="1600" dirty="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B1E5C56-D9AE-4141-865B-A1ED6DD6705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93395" y="1535"/>
            <a:ext cx="850605" cy="762968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0DE4BD56-33E3-4A7F-88CE-5B2DA160A268}"/>
              </a:ext>
            </a:extLst>
          </p:cNvPr>
          <p:cNvSpPr/>
          <p:nvPr/>
        </p:nvSpPr>
        <p:spPr>
          <a:xfrm>
            <a:off x="57000" y="4873752"/>
            <a:ext cx="90870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14.04.2026   </a:t>
            </a:r>
            <a:r>
              <a:rPr lang="en-US" sz="1200" spc="25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23ITT304-</a:t>
            </a:r>
            <a:r>
              <a:rPr lang="en-US" sz="1200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Information Coding Technique</a:t>
            </a:r>
            <a:r>
              <a:rPr lang="en-US" sz="1200" kern="100" spc="-3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 </a:t>
            </a: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ea typeface="Livvic"/>
                <a:cs typeface="Times New Roman" panose="02020603050405020304" pitchFamily="18" charset="0"/>
                <a:sym typeface="Livvic"/>
              </a:rPr>
              <a:t>Generator and Parity Check Matrices</a:t>
            </a:r>
            <a:r>
              <a:rPr lang="en-GB" sz="1200" dirty="0">
                <a:solidFill>
                  <a:schemeClr val="tx1"/>
                </a:solidFill>
                <a:latin typeface="Times New Roman" panose="02020603050405020304" pitchFamily="18" charset="0"/>
                <a:ea typeface="Livvic"/>
                <a:cs typeface="Times New Roman" panose="02020603050405020304" pitchFamily="18" charset="0"/>
                <a:sym typeface="Livvic"/>
              </a:rPr>
              <a:t> </a:t>
            </a: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200" spc="-45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P.Thilagarani</a:t>
            </a:r>
            <a:r>
              <a:rPr lang="en-US" sz="1200" spc="-45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200" spc="-2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spc="-1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SNSCT	  5/13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8" name="Google Shape;78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85750" y="800100"/>
            <a:ext cx="7497283" cy="3027621"/>
          </a:xfrm>
          <a:prstGeom prst="rect">
            <a:avLst/>
          </a:prstGeom>
          <a:noFill/>
          <a:ln>
            <a:noFill/>
          </a:ln>
        </p:spPr>
      </p:pic>
      <p:sp>
        <p:nvSpPr>
          <p:cNvPr id="79" name="Google Shape;79;p17"/>
          <p:cNvSpPr txBox="1"/>
          <p:nvPr/>
        </p:nvSpPr>
        <p:spPr>
          <a:xfrm>
            <a:off x="0" y="-158160"/>
            <a:ext cx="8572500" cy="7748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450"/>
              </a:spcBef>
              <a:spcAft>
                <a:spcPts val="450"/>
              </a:spcAft>
              <a:buNone/>
            </a:pPr>
            <a:r>
              <a:rPr lang="en" sz="2800" b="1" dirty="0">
                <a:solidFill>
                  <a:srgbClr val="D90368"/>
                </a:solidFill>
                <a:latin typeface="Livvic"/>
                <a:ea typeface="Livvic"/>
                <a:cs typeface="Livvic"/>
                <a:sym typeface="Livvic"/>
              </a:rPr>
              <a:t>Prototype: Building the Parity Check Matrix (H)</a:t>
            </a:r>
            <a:endParaRPr sz="2800" b="1" dirty="0">
              <a:solidFill>
                <a:srgbClr val="D90368"/>
              </a:solidFill>
              <a:latin typeface="Livvic"/>
              <a:ea typeface="Livvic"/>
              <a:cs typeface="Livvic"/>
              <a:sym typeface="Livvic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A13959F-246C-4131-A6F6-15E73A329F7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93395" y="1535"/>
            <a:ext cx="850605" cy="762968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A0F97309-095C-40EE-90BC-DDD196E0C6E8}"/>
              </a:ext>
            </a:extLst>
          </p:cNvPr>
          <p:cNvSpPr/>
          <p:nvPr/>
        </p:nvSpPr>
        <p:spPr>
          <a:xfrm>
            <a:off x="57000" y="4873752"/>
            <a:ext cx="90870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14.04.2026   </a:t>
            </a:r>
            <a:r>
              <a:rPr lang="en-US" sz="1200" spc="25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23ITT304-</a:t>
            </a:r>
            <a:r>
              <a:rPr lang="en-US" sz="1200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Information Coding Technique</a:t>
            </a:r>
            <a:r>
              <a:rPr lang="en-US" sz="1200" kern="100" spc="-3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 </a:t>
            </a: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ea typeface="Livvic"/>
                <a:cs typeface="Times New Roman" panose="02020603050405020304" pitchFamily="18" charset="0"/>
                <a:sym typeface="Livvic"/>
              </a:rPr>
              <a:t>Generator and Parity Check Matrices</a:t>
            </a:r>
            <a:r>
              <a:rPr lang="en-GB" sz="1200" dirty="0">
                <a:solidFill>
                  <a:schemeClr val="tx1"/>
                </a:solidFill>
                <a:latin typeface="Times New Roman" panose="02020603050405020304" pitchFamily="18" charset="0"/>
                <a:ea typeface="Livvic"/>
                <a:cs typeface="Times New Roman" panose="02020603050405020304" pitchFamily="18" charset="0"/>
                <a:sym typeface="Livvic"/>
              </a:rPr>
              <a:t> </a:t>
            </a: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200" spc="-45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P.Thilagarani</a:t>
            </a:r>
            <a:r>
              <a:rPr lang="en-US" sz="1200" spc="-45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200" spc="-2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spc="-1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SNSCT	  6/13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4" name="Google Shape;84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85750" y="788670"/>
            <a:ext cx="3605766" cy="2145916"/>
          </a:xfrm>
          <a:prstGeom prst="rect">
            <a:avLst/>
          </a:prstGeom>
          <a:noFill/>
          <a:ln>
            <a:noFill/>
          </a:ln>
        </p:spPr>
      </p:pic>
      <p:pic>
        <p:nvPicPr>
          <p:cNvPr id="85" name="Google Shape;85;p1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286250" y="788670"/>
            <a:ext cx="4028410" cy="2145916"/>
          </a:xfrm>
          <a:prstGeom prst="rect">
            <a:avLst/>
          </a:prstGeom>
          <a:noFill/>
          <a:ln>
            <a:noFill/>
          </a:ln>
        </p:spPr>
      </p:pic>
      <p:sp>
        <p:nvSpPr>
          <p:cNvPr id="86" name="Google Shape;86;p18"/>
          <p:cNvSpPr txBox="1"/>
          <p:nvPr/>
        </p:nvSpPr>
        <p:spPr>
          <a:xfrm>
            <a:off x="0" y="0"/>
            <a:ext cx="8572500" cy="12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450"/>
              </a:spcBef>
              <a:spcAft>
                <a:spcPts val="450"/>
              </a:spcAft>
              <a:buNone/>
            </a:pPr>
            <a:r>
              <a:rPr lang="en" sz="2900" b="1" dirty="0">
                <a:solidFill>
                  <a:srgbClr val="D90368"/>
                </a:solidFill>
                <a:latin typeface="Livvic"/>
                <a:ea typeface="Livvic"/>
                <a:cs typeface="Livvic"/>
                <a:sym typeface="Livvic"/>
              </a:rPr>
              <a:t>T-Shaped Depth: Error Detection</a:t>
            </a:r>
            <a:endParaRPr sz="2900" b="1" dirty="0">
              <a:solidFill>
                <a:srgbClr val="D90368"/>
              </a:solidFill>
              <a:latin typeface="Livvic"/>
              <a:ea typeface="Livvic"/>
              <a:cs typeface="Livvic"/>
              <a:sym typeface="Livvic"/>
            </a:endParaRPr>
          </a:p>
        </p:txBody>
      </p:sp>
      <p:sp>
        <p:nvSpPr>
          <p:cNvPr id="87" name="Google Shape;87;p18"/>
          <p:cNvSpPr txBox="1"/>
          <p:nvPr/>
        </p:nvSpPr>
        <p:spPr>
          <a:xfrm>
            <a:off x="285750" y="3131820"/>
            <a:ext cx="4172100" cy="12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The H matrix is the 'gatekeeper'. When a codeword R is received, we calculate the Syndrome (S).</a:t>
            </a:r>
            <a:endParaRPr sz="1600" dirty="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88" name="Google Shape;88;p18"/>
          <p:cNvSpPr txBox="1"/>
          <p:nvPr/>
        </p:nvSpPr>
        <p:spPr>
          <a:xfrm>
            <a:off x="4686300" y="3131820"/>
            <a:ext cx="4172100" cy="12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S = R × Hᵀ. If S = 0, no error. If S ≠ 0, the specific pattern tells us which bit is wrong.</a:t>
            </a:r>
            <a:endParaRPr sz="1600" dirty="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73843D8D-5B51-4057-9DF1-A0458EE491C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293395" y="1535"/>
            <a:ext cx="850605" cy="762968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6B271A92-E327-48C8-8BE3-2F95062912D1}"/>
              </a:ext>
            </a:extLst>
          </p:cNvPr>
          <p:cNvSpPr/>
          <p:nvPr/>
        </p:nvSpPr>
        <p:spPr>
          <a:xfrm>
            <a:off x="57000" y="4873752"/>
            <a:ext cx="90870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14.04.2026   </a:t>
            </a:r>
            <a:r>
              <a:rPr lang="en-US" sz="1200" spc="25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23ITT304-</a:t>
            </a:r>
            <a:r>
              <a:rPr lang="en-US" sz="1200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Information Coding Technique</a:t>
            </a:r>
            <a:r>
              <a:rPr lang="en-US" sz="1200" kern="100" spc="-3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 </a:t>
            </a: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ea typeface="Livvic"/>
                <a:cs typeface="Times New Roman" panose="02020603050405020304" pitchFamily="18" charset="0"/>
                <a:sym typeface="Livvic"/>
              </a:rPr>
              <a:t>Generator and Parity Check Matrices</a:t>
            </a:r>
            <a:r>
              <a:rPr lang="en-GB" sz="1200" dirty="0">
                <a:solidFill>
                  <a:schemeClr val="tx1"/>
                </a:solidFill>
                <a:latin typeface="Times New Roman" panose="02020603050405020304" pitchFamily="18" charset="0"/>
                <a:ea typeface="Livvic"/>
                <a:cs typeface="Times New Roman" panose="02020603050405020304" pitchFamily="18" charset="0"/>
                <a:sym typeface="Livvic"/>
              </a:rPr>
              <a:t> </a:t>
            </a: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200" spc="-45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P.Thilagarani</a:t>
            </a:r>
            <a:r>
              <a:rPr lang="en-US" sz="1200" spc="-45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200" spc="-2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spc="-1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SNSCT	  7/13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3" name="Google Shape;93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38223" y="673838"/>
            <a:ext cx="8346558" cy="3795823"/>
          </a:xfrm>
          <a:prstGeom prst="rect">
            <a:avLst/>
          </a:prstGeom>
          <a:noFill/>
          <a:ln>
            <a:noFill/>
          </a:ln>
        </p:spPr>
      </p:pic>
      <p:pic>
        <p:nvPicPr>
          <p:cNvPr id="94" name="Google Shape;94;p1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960120" y="1908810"/>
            <a:ext cx="2431666" cy="1833850"/>
          </a:xfrm>
          <a:prstGeom prst="rect">
            <a:avLst/>
          </a:prstGeom>
          <a:noFill/>
          <a:ln>
            <a:noFill/>
          </a:ln>
        </p:spPr>
      </p:pic>
      <p:sp>
        <p:nvSpPr>
          <p:cNvPr id="95" name="Google Shape;95;p19"/>
          <p:cNvSpPr txBox="1"/>
          <p:nvPr/>
        </p:nvSpPr>
        <p:spPr>
          <a:xfrm>
            <a:off x="0" y="-51930"/>
            <a:ext cx="7028121" cy="6627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450"/>
              </a:spcBef>
              <a:spcAft>
                <a:spcPts val="450"/>
              </a:spcAft>
              <a:buNone/>
            </a:pPr>
            <a:r>
              <a:rPr lang="en" sz="2900" b="1" dirty="0">
                <a:solidFill>
                  <a:srgbClr val="D90368"/>
                </a:solidFill>
                <a:latin typeface="Livvic"/>
                <a:ea typeface="Livvic"/>
                <a:cs typeface="Livvic"/>
                <a:sym typeface="Livvic"/>
              </a:rPr>
              <a:t>Role-Play Activity: The Noise Channel</a:t>
            </a:r>
            <a:endParaRPr sz="2900" b="1" dirty="0">
              <a:solidFill>
                <a:srgbClr val="D90368"/>
              </a:solidFill>
              <a:latin typeface="Livvic"/>
              <a:ea typeface="Livvic"/>
              <a:cs typeface="Livvic"/>
              <a:sym typeface="Livvic"/>
            </a:endParaRPr>
          </a:p>
        </p:txBody>
      </p:sp>
      <p:sp>
        <p:nvSpPr>
          <p:cNvPr id="96" name="Google Shape;96;p19"/>
          <p:cNvSpPr txBox="1"/>
          <p:nvPr/>
        </p:nvSpPr>
        <p:spPr>
          <a:xfrm>
            <a:off x="3806190" y="1440180"/>
            <a:ext cx="3785457" cy="2663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" sz="1600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Divide into two groups: Encoders and Decoders.</a:t>
            </a:r>
            <a:endParaRPr sz="1600" dirty="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marL="457200" lvl="0" indent="-330200" algn="l" rtl="0">
              <a:spcBef>
                <a:spcPts val="360"/>
              </a:spcBef>
              <a:spcAft>
                <a:spcPts val="0"/>
              </a:spcAft>
              <a:buClr>
                <a:srgbClr val="040F0F"/>
              </a:buClr>
              <a:buSzPts val="1600"/>
              <a:buFont typeface="Comic Neue"/>
              <a:buAutoNum type="arabicPeriod"/>
            </a:pPr>
            <a:r>
              <a:rPr lang="en" sz="1600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Encoders: Use a 2x4 G-Matrix to encode '10'.</a:t>
            </a:r>
            <a:endParaRPr sz="1600" dirty="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Clr>
                <a:srgbClr val="040F0F"/>
              </a:buClr>
              <a:buSzPts val="1600"/>
              <a:buFont typeface="Comic Neue"/>
              <a:buAutoNum type="arabicPeriod"/>
            </a:pPr>
            <a:r>
              <a:rPr lang="en" sz="1600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Pass to 'The Channel' (teacher) who may flip 1 bit.</a:t>
            </a:r>
            <a:endParaRPr sz="1600" dirty="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Clr>
                <a:srgbClr val="040F0F"/>
              </a:buClr>
              <a:buSzPts val="1600"/>
              <a:buFont typeface="Comic Neue"/>
              <a:buAutoNum type="arabicPeriod"/>
            </a:pPr>
            <a:r>
              <a:rPr lang="en" sz="1600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Decoders: Use the H-Matrix to find the Syndrome.</a:t>
            </a:r>
            <a:endParaRPr sz="1600" dirty="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marL="0" lvl="0" indent="0" algn="l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Discuss: What if the channel flips 2 bits?</a:t>
            </a:r>
            <a:endParaRPr sz="1600" dirty="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7D943CE-9C01-43D4-B0EC-299ED6BE52C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293395" y="1535"/>
            <a:ext cx="850605" cy="762968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542FEE5C-AB5C-4C62-A180-242C41135B82}"/>
              </a:ext>
            </a:extLst>
          </p:cNvPr>
          <p:cNvSpPr/>
          <p:nvPr/>
        </p:nvSpPr>
        <p:spPr>
          <a:xfrm>
            <a:off x="57000" y="4873752"/>
            <a:ext cx="90870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14.04.2026   </a:t>
            </a:r>
            <a:r>
              <a:rPr lang="en-US" sz="1200" spc="25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23ITT304-</a:t>
            </a:r>
            <a:r>
              <a:rPr lang="en-US" sz="1200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Information Coding Technique</a:t>
            </a:r>
            <a:r>
              <a:rPr lang="en-US" sz="1200" kern="100" spc="-3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 </a:t>
            </a: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ea typeface="Livvic"/>
                <a:cs typeface="Times New Roman" panose="02020603050405020304" pitchFamily="18" charset="0"/>
                <a:sym typeface="Livvic"/>
              </a:rPr>
              <a:t>Generator and Parity Check Matrices</a:t>
            </a:r>
            <a:r>
              <a:rPr lang="en-GB" sz="1200" dirty="0">
                <a:solidFill>
                  <a:schemeClr val="tx1"/>
                </a:solidFill>
                <a:latin typeface="Times New Roman" panose="02020603050405020304" pitchFamily="18" charset="0"/>
                <a:ea typeface="Livvic"/>
                <a:cs typeface="Times New Roman" panose="02020603050405020304" pitchFamily="18" charset="0"/>
                <a:sym typeface="Livvic"/>
              </a:rPr>
              <a:t> </a:t>
            </a: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200" spc="-45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P.Thilagarani</a:t>
            </a:r>
            <a:r>
              <a:rPr lang="en-US" sz="1200" spc="-45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200" spc="-2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spc="-1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SNSCT	  8/13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20"/>
          <p:cNvSpPr/>
          <p:nvPr/>
        </p:nvSpPr>
        <p:spPr>
          <a:xfrm>
            <a:off x="1428750" y="902970"/>
            <a:ext cx="411600" cy="411600"/>
          </a:xfrm>
          <a:prstGeom prst="ellipse">
            <a:avLst/>
          </a:prstGeom>
          <a:solidFill>
            <a:srgbClr val="FFFFFF"/>
          </a:solidFill>
          <a:ln w="25400" cap="flat" cmpd="sng">
            <a:solidFill>
              <a:srgbClr val="2C6E4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2" name="Google Shape;102;p20"/>
          <p:cNvSpPr/>
          <p:nvPr/>
        </p:nvSpPr>
        <p:spPr>
          <a:xfrm>
            <a:off x="4354830" y="902970"/>
            <a:ext cx="411600" cy="411600"/>
          </a:xfrm>
          <a:prstGeom prst="ellipse">
            <a:avLst/>
          </a:prstGeom>
          <a:solidFill>
            <a:srgbClr val="FFFFFF"/>
          </a:solidFill>
          <a:ln w="25400" cap="flat" cmpd="sng">
            <a:solidFill>
              <a:srgbClr val="2C6E4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3" name="Google Shape;103;p20"/>
          <p:cNvSpPr/>
          <p:nvPr/>
        </p:nvSpPr>
        <p:spPr>
          <a:xfrm>
            <a:off x="7292340" y="902970"/>
            <a:ext cx="411600" cy="411600"/>
          </a:xfrm>
          <a:prstGeom prst="ellipse">
            <a:avLst/>
          </a:prstGeom>
          <a:solidFill>
            <a:srgbClr val="FFFFFF"/>
          </a:solidFill>
          <a:ln w="25400" cap="flat" cmpd="sng">
            <a:solidFill>
              <a:srgbClr val="2C6E4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" name="Google Shape;104;p20"/>
          <p:cNvSpPr txBox="1"/>
          <p:nvPr/>
        </p:nvSpPr>
        <p:spPr>
          <a:xfrm>
            <a:off x="285750" y="171450"/>
            <a:ext cx="8572500" cy="12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450"/>
              </a:spcBef>
              <a:spcAft>
                <a:spcPts val="450"/>
              </a:spcAft>
              <a:buNone/>
            </a:pPr>
            <a:r>
              <a:rPr lang="en" sz="2900" b="1">
                <a:solidFill>
                  <a:srgbClr val="D90368"/>
                </a:solidFill>
                <a:latin typeface="Livvic"/>
                <a:ea typeface="Livvic"/>
                <a:cs typeface="Livvic"/>
                <a:sym typeface="Livvic"/>
              </a:rPr>
              <a:t>T-Shaped Breadth: Practical Apps</a:t>
            </a:r>
            <a:endParaRPr sz="2900" b="1">
              <a:solidFill>
                <a:srgbClr val="D90368"/>
              </a:solidFill>
              <a:latin typeface="Livvic"/>
              <a:ea typeface="Livvic"/>
              <a:cs typeface="Livvic"/>
              <a:sym typeface="Livvic"/>
            </a:endParaRPr>
          </a:p>
        </p:txBody>
      </p:sp>
      <p:sp>
        <p:nvSpPr>
          <p:cNvPr id="105" name="Google Shape;105;p20"/>
          <p:cNvSpPr txBox="1"/>
          <p:nvPr/>
        </p:nvSpPr>
        <p:spPr>
          <a:xfrm>
            <a:off x="1428750" y="902970"/>
            <a:ext cx="411600" cy="41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 b="1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1</a:t>
            </a:r>
            <a:endParaRPr sz="1600" b="1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106" name="Google Shape;106;p20"/>
          <p:cNvSpPr txBox="1"/>
          <p:nvPr/>
        </p:nvSpPr>
        <p:spPr>
          <a:xfrm>
            <a:off x="79950" y="1314570"/>
            <a:ext cx="2697600" cy="12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" sz="2000" b="1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Deep Space</a:t>
            </a:r>
            <a:endParaRPr sz="2000" b="1" dirty="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marL="0" lvl="0" indent="0" algn="just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NASA uses high-order matrices to receive crystal clear images from Voyager from billions of miles away.</a:t>
            </a:r>
            <a:endParaRPr sz="1600" dirty="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107" name="Google Shape;107;p20"/>
          <p:cNvSpPr txBox="1"/>
          <p:nvPr/>
        </p:nvSpPr>
        <p:spPr>
          <a:xfrm>
            <a:off x="4354830" y="902970"/>
            <a:ext cx="411600" cy="41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 b="1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2</a:t>
            </a:r>
            <a:endParaRPr sz="1600" b="1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108" name="Google Shape;108;p20"/>
          <p:cNvSpPr txBox="1"/>
          <p:nvPr/>
        </p:nvSpPr>
        <p:spPr>
          <a:xfrm>
            <a:off x="3006030" y="1314570"/>
            <a:ext cx="2697600" cy="12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" sz="2000" b="1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QR Codes</a:t>
            </a:r>
            <a:endParaRPr sz="2000" b="1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marL="0" lvl="0" indent="0" algn="just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The boxes in QR codes use similar linear math so they still work if the sticker is scratched or dirty.</a:t>
            </a:r>
            <a:endParaRPr sz="160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109" name="Google Shape;109;p20"/>
          <p:cNvSpPr txBox="1"/>
          <p:nvPr/>
        </p:nvSpPr>
        <p:spPr>
          <a:xfrm>
            <a:off x="7292340" y="902970"/>
            <a:ext cx="411600" cy="41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 b="1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3</a:t>
            </a:r>
            <a:endParaRPr sz="1600" b="1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110" name="Google Shape;110;p20"/>
          <p:cNvSpPr txBox="1"/>
          <p:nvPr/>
        </p:nvSpPr>
        <p:spPr>
          <a:xfrm>
            <a:off x="5943540" y="1314570"/>
            <a:ext cx="2697600" cy="12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" sz="2000" b="1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Memory RAM</a:t>
            </a:r>
            <a:endParaRPr sz="2000" b="1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marL="0" lvl="0" indent="0" algn="just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ECC (Error Correction Code) RAM in servers uses parity matrices to prevent data corruption during processing.</a:t>
            </a:r>
            <a:endParaRPr sz="160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04FF5E08-CB7E-42DC-8A9F-E2564A5F9F5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93395" y="1535"/>
            <a:ext cx="850605" cy="762968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B9964C37-8FA8-4A76-8F5B-860A3A21E7C3}"/>
              </a:ext>
            </a:extLst>
          </p:cNvPr>
          <p:cNvSpPr/>
          <p:nvPr/>
        </p:nvSpPr>
        <p:spPr>
          <a:xfrm>
            <a:off x="57000" y="4873752"/>
            <a:ext cx="90870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14.04.2026   </a:t>
            </a:r>
            <a:r>
              <a:rPr lang="en-US" sz="1200" spc="25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23ITT304-</a:t>
            </a:r>
            <a:r>
              <a:rPr lang="en-US" sz="1200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Information Coding Technique</a:t>
            </a:r>
            <a:r>
              <a:rPr lang="en-US" sz="1200" kern="100" spc="-3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 </a:t>
            </a: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ea typeface="Livvic"/>
                <a:cs typeface="Times New Roman" panose="02020603050405020304" pitchFamily="18" charset="0"/>
                <a:sym typeface="Livvic"/>
              </a:rPr>
              <a:t>Generator and Parity Check Matrices</a:t>
            </a:r>
            <a:r>
              <a:rPr lang="en-GB" sz="1200" dirty="0">
                <a:solidFill>
                  <a:schemeClr val="tx1"/>
                </a:solidFill>
                <a:latin typeface="Times New Roman" panose="02020603050405020304" pitchFamily="18" charset="0"/>
                <a:ea typeface="Livvic"/>
                <a:cs typeface="Times New Roman" panose="02020603050405020304" pitchFamily="18" charset="0"/>
                <a:sym typeface="Livvic"/>
              </a:rPr>
              <a:t> </a:t>
            </a: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200" spc="-45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P.Thilagarani</a:t>
            </a:r>
            <a:r>
              <a:rPr lang="en-US" sz="1200" spc="-45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200" spc="-2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spc="-1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SNSCT	   9/13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933</Words>
  <Application>Microsoft Office PowerPoint</Application>
  <PresentationFormat>On-screen Show (16:9)</PresentationFormat>
  <Paragraphs>88</Paragraphs>
  <Slides>13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Livvic</vt:lpstr>
      <vt:lpstr>Comic Neue</vt:lpstr>
      <vt:lpstr>Times New Roman</vt:lpstr>
      <vt:lpstr>Simple Light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hp</dc:creator>
  <cp:lastModifiedBy>hp</cp:lastModifiedBy>
  <cp:revision>5</cp:revision>
  <dcterms:modified xsi:type="dcterms:W3CDTF">2026-04-20T07:30:12Z</dcterms:modified>
</cp:coreProperties>
</file>