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Comic Neue" panose="020B0604020202020204" charset="0"/>
      <p:regular r:id="rId15"/>
      <p:bold r:id="rId16"/>
      <p:italic r:id="rId17"/>
      <p:boldItalic r:id="rId18"/>
    </p:embeddedFont>
    <p:embeddedFont>
      <p:font typeface="Livvic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396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694f869dc8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694f869dc8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694f869ee71f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694f869ee71f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694f869f0c9b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694f869f0c9b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694f869f4d6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694f869f4d6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694f869ddfed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694f869ddfed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694f869e060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694f869e060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694f869e1b96f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694f869e1b96f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694f869e315e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694f869e315e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694f869e58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694f869e58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694f869e8ee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694f869e8ee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694f869e8f16c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694f869e8f16c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694f869e8f5e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694f869e8f5e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7260" y="742950"/>
            <a:ext cx="36576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4914900" y="1371600"/>
            <a:ext cx="38292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3250" b="1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Prefix Codes</a:t>
            </a:r>
            <a:endParaRPr sz="3250" b="1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Understanding Efficient and Unambiguous Data Encoding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800100"/>
            <a:ext cx="8572500" cy="405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2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 b="1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Mind Map: Prefix Codes at a Glance</a:t>
            </a:r>
            <a:endParaRPr sz="2900" b="1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330" y="651510"/>
            <a:ext cx="8332470" cy="4309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03020" y="1657350"/>
            <a:ext cx="2834640" cy="219456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3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 b="1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Discuss! 🤷‍♀️​ 💁‍♂️​ </a:t>
            </a:r>
            <a:r>
              <a:rPr lang="en" sz="29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💬​</a:t>
            </a:r>
            <a:endParaRPr sz="29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63" name="Google Shape;163;p23"/>
          <p:cNvSpPr txBox="1"/>
          <p:nvPr/>
        </p:nvSpPr>
        <p:spPr>
          <a:xfrm>
            <a:off x="4297680" y="1828800"/>
            <a:ext cx="3726300" cy="19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Should Codes Always Be Simple?</a:t>
            </a:r>
            <a:endParaRPr sz="20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Why can't we just use </a:t>
            </a:r>
            <a:r>
              <a:rPr lang="en" sz="16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fixed-length codes</a:t>
            </a: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for everything? Discuss trade-offs between </a:t>
            </a:r>
            <a:r>
              <a:rPr lang="en" sz="16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simplicity</a:t>
            </a: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and </a:t>
            </a:r>
            <a:r>
              <a:rPr lang="en" sz="16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efficiency</a:t>
            </a: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using real examples like text messaging or streaming.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330" y="651510"/>
            <a:ext cx="8332470" cy="430911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4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 b="1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Discuss! 🤷‍♀️​ 💁‍♂️​ </a:t>
            </a:r>
            <a:r>
              <a:rPr lang="en" sz="29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💬​</a:t>
            </a:r>
            <a:endParaRPr sz="29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70" name="Google Shape;170;p24"/>
          <p:cNvSpPr txBox="1"/>
          <p:nvPr/>
        </p:nvSpPr>
        <p:spPr>
          <a:xfrm>
            <a:off x="982980" y="1657350"/>
            <a:ext cx="7041000" cy="19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You might have said...</a:t>
            </a:r>
            <a:endParaRPr sz="16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Fixed-length codes are easy to design and decode but can waste a lot of space when some symbols occur more often than others.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Variable-length prefix codes can lower the average code length, making things like text messaging and streaming faster and cheaper.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Fixed-length codes might be better for systems where speed or hardware simplicity is more important than saving space.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71" name="Google Shape;171;p24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✅​</a:t>
            </a:r>
            <a:endParaRPr sz="3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80010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 b="1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Icebreaker: Can You Decode This?</a:t>
            </a:r>
            <a:endParaRPr sz="2900" b="1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2857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15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Let's Begin with a Puzzle</a:t>
            </a:r>
            <a:endParaRPr sz="215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Here’s a secret message using code words: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Each code represents a letter: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457200" lvl="0" indent="-330200" algn="l" rtl="0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Comic Neue"/>
              <a:buChar char="●"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`` = A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Comic Neue"/>
              <a:buChar char="●"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= B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Comic Neue"/>
              <a:buChar char="●"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= C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Comic Neue"/>
              <a:buChar char="●"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= D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What does the message say?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Answer</a:t>
            </a: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: C B A D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This works because no code is a prefix of another — this is a </a:t>
            </a:r>
            <a:r>
              <a:rPr lang="en" sz="1600" i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prefix code</a:t>
            </a: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80010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 b="1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Session Objectives</a:t>
            </a:r>
            <a:endParaRPr sz="2900" b="1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2857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15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By the End of This Session, You Will Be Able To:</a:t>
            </a:r>
            <a:endParaRPr sz="215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457200" lvl="0" indent="-330200" algn="l" rtl="0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Comic Neue"/>
              <a:buChar char="●"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Define prefix codes and explain why they prevent ambiguity in decoding.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Comic Neue"/>
              <a:buChar char="●"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Compare prefix codes with non-prefix (ambiguous) codes.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Comic Neue"/>
              <a:buChar char="●"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Construct simple prefix codes using binary trees.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Comic Neue"/>
              <a:buChar char="●"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Apply prefix coding in real-world data compression techniques like Huffman coding.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Comic Neue"/>
              <a:buChar char="●"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Evaluate encoding efficiency using average code length.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34861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/>
          <p:nvPr/>
        </p:nvSpPr>
        <p:spPr>
          <a:xfrm>
            <a:off x="3714750" y="1200150"/>
            <a:ext cx="411600" cy="411600"/>
          </a:xfrm>
          <a:prstGeom prst="ellipse">
            <a:avLst/>
          </a:prstGeom>
          <a:solidFill>
            <a:srgbClr val="FFFFFF"/>
          </a:solidFill>
          <a:ln w="25400" cap="flat" cmpd="sng">
            <a:solidFill>
              <a:srgbClr val="2C6E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6"/>
          <p:cNvSpPr/>
          <p:nvPr/>
        </p:nvSpPr>
        <p:spPr>
          <a:xfrm>
            <a:off x="3714750" y="2125980"/>
            <a:ext cx="411600" cy="411600"/>
          </a:xfrm>
          <a:prstGeom prst="ellipse">
            <a:avLst/>
          </a:prstGeom>
          <a:solidFill>
            <a:srgbClr val="FFFFFF"/>
          </a:solidFill>
          <a:ln w="25400" cap="flat" cmpd="sng">
            <a:solidFill>
              <a:srgbClr val="2C6E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6"/>
          <p:cNvSpPr/>
          <p:nvPr/>
        </p:nvSpPr>
        <p:spPr>
          <a:xfrm>
            <a:off x="3714750" y="3051810"/>
            <a:ext cx="411600" cy="411600"/>
          </a:xfrm>
          <a:prstGeom prst="ellipse">
            <a:avLst/>
          </a:prstGeom>
          <a:solidFill>
            <a:srgbClr val="FFFFFF"/>
          </a:solidFill>
          <a:ln w="25400" cap="flat" cmpd="sng">
            <a:solidFill>
              <a:srgbClr val="2C6E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6"/>
          <p:cNvSpPr/>
          <p:nvPr/>
        </p:nvSpPr>
        <p:spPr>
          <a:xfrm>
            <a:off x="3714750" y="3977640"/>
            <a:ext cx="411600" cy="411600"/>
          </a:xfrm>
          <a:prstGeom prst="ellipse">
            <a:avLst/>
          </a:prstGeom>
          <a:solidFill>
            <a:srgbClr val="FFFFFF"/>
          </a:solidFill>
          <a:ln w="25400" cap="flat" cmpd="sng">
            <a:solidFill>
              <a:srgbClr val="2C6E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6"/>
          <p:cNvSpPr txBox="1"/>
          <p:nvPr/>
        </p:nvSpPr>
        <p:spPr>
          <a:xfrm>
            <a:off x="3714750" y="17145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50" b="1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Design Thinking: The Problem of Ambiguity</a:t>
            </a:r>
            <a:endParaRPr sz="3250" b="1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3714750" y="120015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1</a:t>
            </a:r>
            <a:endParaRPr sz="16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4297680" y="1143000"/>
            <a:ext cx="4560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Empathize</a:t>
            </a:r>
            <a:endParaRPr sz="20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Fast, reliable data transmission. Ambiguous codes cause errors.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3714750" y="212598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2</a:t>
            </a:r>
            <a:endParaRPr sz="16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4297680" y="2068830"/>
            <a:ext cx="4560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Define</a:t>
            </a:r>
            <a:endParaRPr sz="20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Variable-length codes are ambiguous if one code is a prefix of another.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3714750" y="305181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3</a:t>
            </a:r>
            <a:endParaRPr sz="16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4297680" y="2994660"/>
            <a:ext cx="4560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Ideate</a:t>
            </a:r>
            <a:endParaRPr sz="20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Prefix-free codes: design with trees for unique decodability.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86" name="Google Shape;86;p16"/>
          <p:cNvSpPr txBox="1"/>
          <p:nvPr/>
        </p:nvSpPr>
        <p:spPr>
          <a:xfrm>
            <a:off x="3714750" y="397764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4</a:t>
            </a:r>
            <a:endParaRPr sz="16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4297680" y="3920490"/>
            <a:ext cx="4560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Prototype</a:t>
            </a:r>
            <a:endParaRPr sz="20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Build a binary prefix code using a full binary tree; symbols are at leaves.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800100"/>
            <a:ext cx="4171950" cy="222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86300" y="800100"/>
            <a:ext cx="4171950" cy="222885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7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 b="1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Prefix vs Non-Prefix Codes</a:t>
            </a:r>
            <a:endParaRPr sz="2900" b="1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95" name="Google Shape;95;p17"/>
          <p:cNvSpPr txBox="1"/>
          <p:nvPr/>
        </p:nvSpPr>
        <p:spPr>
          <a:xfrm>
            <a:off x="285750" y="3143250"/>
            <a:ext cx="41721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Prefix Code Example</a:t>
            </a:r>
            <a:endParaRPr sz="16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0=A, 10=B, 110=C, 111=D. No code starts with another.  → ABC. Unambiguous!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96" name="Google Shape;96;p17"/>
          <p:cNvSpPr txBox="1"/>
          <p:nvPr/>
        </p:nvSpPr>
        <p:spPr>
          <a:xfrm>
            <a:off x="4686300" y="3143250"/>
            <a:ext cx="41721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Non-Prefix Code Example</a:t>
            </a:r>
            <a:endParaRPr sz="16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0=A, 01=B, 11=C. '0' is prefix of '01'. Ambiguous!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/>
          <p:nvPr/>
        </p:nvSpPr>
        <p:spPr>
          <a:xfrm>
            <a:off x="171450" y="2400300"/>
            <a:ext cx="2926200" cy="400200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25400" cap="flat" cmpd="sng">
            <a:solidFill>
              <a:srgbClr val="2C6E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8"/>
          <p:cNvSpPr/>
          <p:nvPr/>
        </p:nvSpPr>
        <p:spPr>
          <a:xfrm>
            <a:off x="3097530" y="2400300"/>
            <a:ext cx="2926200" cy="400200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25400" cap="flat" cmpd="sng">
            <a:solidFill>
              <a:srgbClr val="2C6E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8"/>
          <p:cNvSpPr/>
          <p:nvPr/>
        </p:nvSpPr>
        <p:spPr>
          <a:xfrm>
            <a:off x="6035040" y="2400300"/>
            <a:ext cx="2926200" cy="400200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25400" cap="flat" cmpd="sng">
            <a:solidFill>
              <a:srgbClr val="2C6E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800100"/>
            <a:ext cx="269748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1830" y="800100"/>
            <a:ext cx="269748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49340" y="800100"/>
            <a:ext cx="269748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8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 b="1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How to Build a Prefix Code</a:t>
            </a:r>
            <a:endParaRPr sz="2900" b="1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08" name="Google Shape;108;p18"/>
          <p:cNvSpPr txBox="1"/>
          <p:nvPr/>
        </p:nvSpPr>
        <p:spPr>
          <a:xfrm>
            <a:off x="285750" y="2857500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Start with Symbols</a:t>
            </a:r>
            <a:endParaRPr sz="20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List all symbols (e.g., A, B, C) and their frequencies in the data.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3211830" y="2857500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Use Binary Tree</a:t>
            </a:r>
            <a:endParaRPr sz="20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Assign each symbol to a leaf node. Internal nodes represent partial codes.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10" name="Google Shape;110;p18"/>
          <p:cNvSpPr txBox="1"/>
          <p:nvPr/>
        </p:nvSpPr>
        <p:spPr>
          <a:xfrm>
            <a:off x="6149340" y="2857500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Trace Paths</a:t>
            </a:r>
            <a:endParaRPr sz="20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The path from root to leaf defines the code: left = 0, right = 1.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 b="1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What's the right order? 🥚​</a:t>
            </a:r>
            <a:r>
              <a:rPr lang="en" sz="29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​</a:t>
            </a:r>
            <a:endParaRPr sz="29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285750" y="8572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Arrange these steps in the correct sequence to build a prefix code using Huffman's method, following the algorithm from start to finish.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17" name="Google Shape;117;p19"/>
          <p:cNvSpPr txBox="1"/>
          <p:nvPr/>
        </p:nvSpPr>
        <p:spPr>
          <a:xfrm>
            <a:off x="1714500" y="1543050"/>
            <a:ext cx="5715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Build tree from bottom up</a:t>
            </a:r>
            <a:endParaRPr sz="16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18" name="Google Shape;118;p19"/>
          <p:cNvSpPr txBox="1"/>
          <p:nvPr/>
        </p:nvSpPr>
        <p:spPr>
          <a:xfrm>
            <a:off x="1714500" y="2286000"/>
            <a:ext cx="5715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List symbols with frequencies</a:t>
            </a:r>
            <a:endParaRPr sz="16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19" name="Google Shape;119;p19"/>
          <p:cNvSpPr txBox="1"/>
          <p:nvPr/>
        </p:nvSpPr>
        <p:spPr>
          <a:xfrm>
            <a:off x="1714500" y="3028950"/>
            <a:ext cx="5715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Combine two lowest frequency nodes</a:t>
            </a:r>
            <a:endParaRPr sz="16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20" name="Google Shape;120;p19"/>
          <p:cNvSpPr txBox="1"/>
          <p:nvPr/>
        </p:nvSpPr>
        <p:spPr>
          <a:xfrm>
            <a:off x="1714500" y="3771900"/>
            <a:ext cx="5715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Assign 0 and 1 to branches</a:t>
            </a:r>
            <a:endParaRPr sz="16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21" name="Google Shape;121;p19"/>
          <p:cNvSpPr txBox="1"/>
          <p:nvPr/>
        </p:nvSpPr>
        <p:spPr>
          <a:xfrm>
            <a:off x="6160770" y="308610"/>
            <a:ext cx="2743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2C6E49"/>
                </a:solidFill>
                <a:latin typeface="Comic Neue"/>
                <a:ea typeface="Comic Neue"/>
                <a:cs typeface="Comic Neue"/>
                <a:sym typeface="Comic Neue"/>
              </a:rPr>
              <a:t>Answers on the next slide...</a:t>
            </a:r>
            <a:endParaRPr sz="1600">
              <a:solidFill>
                <a:srgbClr val="2C6E49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 b="1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What's the right order? 🥚​</a:t>
            </a:r>
            <a:r>
              <a:rPr lang="en" sz="29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​</a:t>
            </a:r>
            <a:endParaRPr sz="29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27" name="Google Shape;127;p20"/>
          <p:cNvSpPr txBox="1"/>
          <p:nvPr/>
        </p:nvSpPr>
        <p:spPr>
          <a:xfrm>
            <a:off x="285750" y="8572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Arrange these steps in the correct sequence to build a prefix code using Huffman's method, following the algorithm from start to finish.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28" name="Google Shape;128;p20"/>
          <p:cNvSpPr txBox="1"/>
          <p:nvPr/>
        </p:nvSpPr>
        <p:spPr>
          <a:xfrm>
            <a:off x="1714500" y="1543050"/>
            <a:ext cx="5715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List symbols with frequencies</a:t>
            </a:r>
            <a:endParaRPr sz="16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29" name="Google Shape;129;p20"/>
          <p:cNvSpPr txBox="1"/>
          <p:nvPr/>
        </p:nvSpPr>
        <p:spPr>
          <a:xfrm>
            <a:off x="7635240" y="165735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1.</a:t>
            </a:r>
            <a:endParaRPr sz="29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30" name="Google Shape;130;p20"/>
          <p:cNvSpPr txBox="1"/>
          <p:nvPr/>
        </p:nvSpPr>
        <p:spPr>
          <a:xfrm>
            <a:off x="1714500" y="2286000"/>
            <a:ext cx="5715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Combine two lowest frequency nodes</a:t>
            </a:r>
            <a:endParaRPr sz="16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31" name="Google Shape;131;p20"/>
          <p:cNvSpPr txBox="1"/>
          <p:nvPr/>
        </p:nvSpPr>
        <p:spPr>
          <a:xfrm>
            <a:off x="7635240" y="24003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2.</a:t>
            </a:r>
            <a:endParaRPr sz="29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32" name="Google Shape;132;p20"/>
          <p:cNvSpPr txBox="1"/>
          <p:nvPr/>
        </p:nvSpPr>
        <p:spPr>
          <a:xfrm>
            <a:off x="1714500" y="3028950"/>
            <a:ext cx="5715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Build tree from bottom up</a:t>
            </a:r>
            <a:endParaRPr sz="16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33" name="Google Shape;133;p20"/>
          <p:cNvSpPr txBox="1"/>
          <p:nvPr/>
        </p:nvSpPr>
        <p:spPr>
          <a:xfrm>
            <a:off x="7635240" y="314325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3.</a:t>
            </a:r>
            <a:endParaRPr sz="29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34" name="Google Shape;134;p20"/>
          <p:cNvSpPr txBox="1"/>
          <p:nvPr/>
        </p:nvSpPr>
        <p:spPr>
          <a:xfrm>
            <a:off x="1714500" y="3771900"/>
            <a:ext cx="5715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Assign 0 and 1 to branches</a:t>
            </a:r>
            <a:endParaRPr sz="16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35" name="Google Shape;135;p20"/>
          <p:cNvSpPr txBox="1"/>
          <p:nvPr/>
        </p:nvSpPr>
        <p:spPr>
          <a:xfrm>
            <a:off x="7635240" y="38862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4.</a:t>
            </a:r>
            <a:endParaRPr sz="29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36" name="Google Shape;136;p20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✅​</a:t>
            </a:r>
            <a:endParaRPr sz="3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1600200"/>
            <a:ext cx="196596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80310" y="914400"/>
            <a:ext cx="196596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86300" y="1600200"/>
            <a:ext cx="196596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80860" y="914400"/>
            <a:ext cx="196596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1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 b="1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Applications &amp; Connections</a:t>
            </a:r>
            <a:endParaRPr sz="2900" b="1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46" name="Google Shape;146;p21"/>
          <p:cNvSpPr txBox="1"/>
          <p:nvPr/>
        </p:nvSpPr>
        <p:spPr>
          <a:xfrm>
            <a:off x="285750" y="3086100"/>
            <a:ext cx="19659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Data Compression</a:t>
            </a:r>
            <a:endParaRPr sz="20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Huffman coding uses prefix codes to compress files (ZIP, PNG, MP3) efficiently.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47" name="Google Shape;147;p21"/>
          <p:cNvSpPr txBox="1"/>
          <p:nvPr/>
        </p:nvSpPr>
        <p:spPr>
          <a:xfrm>
            <a:off x="2480310" y="2400300"/>
            <a:ext cx="19659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Telecom</a:t>
            </a:r>
            <a:endParaRPr sz="20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Efficient encoding saves bandwidth in mobile and satellite communications.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48" name="Google Shape;148;p21"/>
          <p:cNvSpPr txBox="1"/>
          <p:nvPr/>
        </p:nvSpPr>
        <p:spPr>
          <a:xfrm>
            <a:off x="4686300" y="3086100"/>
            <a:ext cx="19659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AI &amp; ML</a:t>
            </a:r>
            <a:endParaRPr sz="20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Model quantization uses compact codes; prefix properties ensure fast inference.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49" name="Google Shape;149;p21"/>
          <p:cNvSpPr txBox="1"/>
          <p:nvPr/>
        </p:nvSpPr>
        <p:spPr>
          <a:xfrm>
            <a:off x="6880860" y="2400300"/>
            <a:ext cx="19659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Future Scope</a:t>
            </a:r>
            <a:endParaRPr sz="20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Quantum data encoding may use generalized prefix-free structures for error-free readout.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638</Words>
  <Application>Microsoft Office PowerPoint</Application>
  <PresentationFormat>On-screen Show (16:9)</PresentationFormat>
  <Paragraphs>82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Livvic</vt:lpstr>
      <vt:lpstr>Comic Neue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</cp:revision>
  <dcterms:modified xsi:type="dcterms:W3CDTF">2025-12-27T07:12:03Z</dcterms:modified>
</cp:coreProperties>
</file>