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73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embeddedFontLst>
    <p:embeddedFont>
      <p:font typeface="Comic Neue" panose="020B0604020202020204" charset="0"/>
      <p:regular r:id="rId18"/>
      <p:bold r:id="rId19"/>
      <p:italic r:id="rId20"/>
      <p:boldItalic r:id="rId21"/>
    </p:embeddedFont>
    <p:embeddedFont>
      <p:font typeface="Livvic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142c912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142c912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4400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69b142ca8eee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69b142ca8eee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69b142cad3f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69b142cad3f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69b142caecdf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69b142caecdf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69b142cb0b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69b142cb0b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142c9567b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142c9567b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69b142c9c41e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69b142c9c41e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69b142ca0e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69b142ca0e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69b142ca0e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69b142ca0e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69b142ca29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69b142ca29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69b142ca554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69b142ca554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69b142ca8e5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69b142ca8e5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69b142ca8e9c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69b142ca8e9c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7E3E72-F52F-48A0-8259-9B71D7178712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6ACE72-EC03-4EC5-A8F6-79372E760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15BD81-21CD-4233-A028-166BB15A2E6B}"/>
              </a:ext>
            </a:extLst>
          </p:cNvPr>
          <p:cNvSpPr/>
          <p:nvPr/>
        </p:nvSpPr>
        <p:spPr>
          <a:xfrm>
            <a:off x="888808" y="817823"/>
            <a:ext cx="7293934" cy="439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360"/>
              </a:spcBef>
            </a:pPr>
            <a:endParaRPr lang="en-US" sz="1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lvl="0" algn="ctr">
              <a:spcBef>
                <a:spcPts val="360"/>
              </a:spcBef>
            </a:pPr>
            <a:endParaRPr lang="en-US" sz="1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Types of Errors</a:t>
            </a:r>
          </a:p>
          <a:p>
            <a:pPr lvl="0">
              <a:spcBef>
                <a:spcPts val="360"/>
              </a:spcBef>
            </a:pPr>
            <a:endParaRPr lang="en-GB" sz="1800" b="1" dirty="0">
              <a:solidFill>
                <a:srgbClr val="7030A0"/>
              </a:solidFill>
              <a:latin typeface="Times New Roman" panose="02020603050405020304" pitchFamily="18" charset="0"/>
              <a:ea typeface="Livvic"/>
              <a:cs typeface="Times New Roman" panose="02020603050405020304" pitchFamily="18" charset="0"/>
              <a:sym typeface="Livvic"/>
            </a:endParaRP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06D45B-D83F-44BD-A2EB-79057957AD3C}"/>
              </a:ext>
            </a:extLst>
          </p:cNvPr>
          <p:cNvSpPr/>
          <p:nvPr/>
        </p:nvSpPr>
        <p:spPr>
          <a:xfrm>
            <a:off x="1084590" y="193404"/>
            <a:ext cx="7601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b="1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b="1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b="1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b="1" dirty="0">
              <a:solidFill>
                <a:srgbClr val="7030A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86BD12-94A2-4940-9B20-E00C33A35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781" y="143256"/>
            <a:ext cx="620619" cy="55667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5FC87AA-7248-4AD7-849B-2D7C8E9CF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049205"/>
              </p:ext>
            </p:extLst>
          </p:nvPr>
        </p:nvGraphicFramePr>
        <p:xfrm>
          <a:off x="3235452" y="3641883"/>
          <a:ext cx="3165348" cy="19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5348">
                  <a:extLst>
                    <a:ext uri="{9D8B030D-6E8A-4147-A177-3AD203B41FA5}">
                      <a16:colId xmlns:a16="http://schemas.microsoft.com/office/drawing/2014/main" val="1720068233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ERROR DETECTION AND CORRECTION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5458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180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Check Your Understanding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transmitted data unit '101010' arrives as '101110'. Which type of error occurred?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857250" y="1543050"/>
            <a:ext cx="4026339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857250" y="2400300"/>
            <a:ext cx="4026339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Single-Bit Error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5464502" y="2207853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857250" y="3257550"/>
            <a:ext cx="4026339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Multiple-Bit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857250" y="4114800"/>
            <a:ext cx="4026339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Random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9" name="Google Shape;139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4A57D6-6FB3-4BA5-BC94-391503F0E5E5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BD5A91C-2D5B-4897-BF95-CFCCCC92BF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7881C2C-507A-4F25-8924-7957F045739C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10/15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6699903" cy="4289989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2"/>
          <p:cNvSpPr txBox="1"/>
          <p:nvPr/>
        </p:nvSpPr>
        <p:spPr>
          <a:xfrm>
            <a:off x="131926" y="0"/>
            <a:ext cx="4542624" cy="307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 Activity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1866295" y="1380360"/>
            <a:ext cx="4194900" cy="31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 a Solution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Scenario: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Satellite communication (high noise).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Task: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Identify likely error type.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Ideate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 coding technique to handle it.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Share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reasoning.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269C8F-A3FD-4D3B-81DC-CB5AED197CB0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3A5427-F65B-4E1D-B63C-9736425961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BF59387-5D33-4772-8E18-48C6EC65811F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11/15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Summary &amp; Key Takeaways</a:t>
            </a:r>
            <a:endParaRPr sz="325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We Learned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Errors are bit flips (0→1 or 1→0) from noise, attenuation, or distortion.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Classification: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Single-Bit: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One bit change; easier to fix.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Consecutive bits change; harder to fix.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Application: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Select error detection codes (Parity, CRC, Hamming) based on expected error types.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DD6671-06F7-4541-8047-8622CBB415A7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AC7367-32DD-487F-8112-4EA4088AD6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A8229B-89A4-4FE4-B073-AD73F9B74085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 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12/15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490" y="-91440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Quick Assessment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60" name="Google Shape;160;p24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1: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the primary cause of burst errors?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217383" y="1853028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2: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many bits are affected in a single-bit error?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217383" y="2532687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3: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Which error type is generally more difficult to correct?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149016" y="315585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9FB6C4-FBCF-423B-9005-1CEDEB60D686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1D8790-4FF1-4AB2-813B-00BC4FA0A0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6986DAD-BFA4-4306-AB26-B1D84E817237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13/15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Quick Assessment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69" name="Google Shape;169;p25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0" name="Google Shape;170;p25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1: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Physical damage or strong interference lasting over time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285750" y="19077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2: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Exactly one bit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2" name="Google Shape;172;p25"/>
          <p:cNvSpPr txBox="1"/>
          <p:nvPr/>
        </p:nvSpPr>
        <p:spPr>
          <a:xfrm>
            <a:off x="285750" y="2836836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3: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errors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D2400A-424C-4925-B592-CC8C1EF7F84D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DA8AD9-577F-4FD8-9CEB-A1F2438DA7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C4FA641-1727-4CB2-9A03-A80758F3F912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14/15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7AF23E-4860-4A70-AD39-17554C48997F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89E258-C56F-4B6A-8097-A5954BBC6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736E693-BCD7-4A9D-B62E-86E23E788D94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15/15</a:t>
            </a:r>
            <a:endParaRPr lang="en-US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953EC2-8AC5-4638-A61C-3C5C3D337426}"/>
              </a:ext>
            </a:extLst>
          </p:cNvPr>
          <p:cNvSpPr/>
          <p:nvPr/>
        </p:nvSpPr>
        <p:spPr>
          <a:xfrm>
            <a:off x="2806133" y="2110085"/>
            <a:ext cx="3531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65781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Types of Errors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Mastering Error Detection in Digital Communication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80894A-1C13-4432-9DB4-317096709DF6}"/>
              </a:ext>
            </a:extLst>
          </p:cNvPr>
          <p:cNvSpPr/>
          <p:nvPr/>
        </p:nvSpPr>
        <p:spPr>
          <a:xfrm>
            <a:off x="7471802" y="136733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8ABE65-EFBA-4566-9C79-D611483A7E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DDF88A3-632A-4D74-AC0C-87132E99B429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1797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020" y="1657350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4297680" y="182880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Icebreaker: The Frustrated User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Think about a time a file download failed or a message was garbled. As a user, how did that error impact your trust in the system? What 'felt' wrong?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08CD02-17CA-4C1A-B266-C152995218F6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9A2684-04C5-4AB9-A1AB-79A9048E84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D565590-6399-4665-BFCC-E6696745A966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3/15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You might have said...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Loss of time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Confusion or frustration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Doubt about data integrity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Need for confirmation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1E0A1B-EDF0-43F0-A391-B2F69A76AD6B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53D3F4-9339-4C11-8BDC-13F0251B65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9E53DF8-2ACC-4C57-ACFF-83D64CF5E36C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4/15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Session Objectives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Core Goals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different types of transmission errors.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Classify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errors based on their characteristics.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Analyze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the impact of errors on data integrity.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Design Thinking Focus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with end-users affected by data corruption.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Ideate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coding strategies to prevent these specific errors.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Apply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technical knowledge to real-world scenarios.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2498DE-0CA5-4695-88BE-DEBCB3114066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52E706-4F58-4AE7-BBE8-4C10D0D8CA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13EF0CF-B64C-4148-A234-C71DF666EB9F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5/15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What is an Error?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Core Problem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digital communication, an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Error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occurs when a **** turns into a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, or a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turns into a  during transmission.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Why It Happens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Noise: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Electrical interference (thermal noise, crosstalk).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Attenuation: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Signal weakening over distance.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Distortion: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Signal shape changes due to medium properties.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CC804A-21FA-4C08-B3AA-1514BA5B85E6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98D914-E6BB-4795-9391-580D9B6C6D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10891BC-A603-410E-A2BE-14AA1DA6000F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6/15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371600"/>
            <a:ext cx="417195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91440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Classification of Errors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285750" y="32004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Single-Bit Errors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Only one bit in the data unit is changed. Common in low-noise channels.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4686300" y="27432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Errors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Two or more consecutive bits are corrupted. Length is measured from the first to the last error.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63C680-5115-429A-BE5F-5E4C4847FDBE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622958-1CA7-46BD-9A27-C76BB49981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F9E3F04-DCEC-413A-98BF-27179C9ABC46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7/15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9609" y="2143392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25689" y="2143392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63199" y="2143392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/>
          <p:nvPr/>
        </p:nvSpPr>
        <p:spPr>
          <a:xfrm>
            <a:off x="285750" y="-28650"/>
            <a:ext cx="6653435" cy="6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Deep Dive: Burst Errors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183201" y="602479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Mechanism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Usually caused by physical damage or strong interference affecting a duration of time.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3109281" y="602479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Impact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More difficult to detect and correct than single-bit errors because they affect chunks of data.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6046791" y="602479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Calculation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Length = Last Error Position - First Error Position + 1.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11575E-586F-417A-A299-95049CB0C69A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886718-1C56-4E40-AF03-2BF8299E40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E7F8302-BE86-483C-82B4-F7218562F26E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8/15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/>
        </p:nvSpPr>
        <p:spPr>
          <a:xfrm>
            <a:off x="131926" y="-136466"/>
            <a:ext cx="5098100" cy="272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Check Your Understanding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transmitted data unit '101010' arrives as '101110'. Which type of error occurred?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857250" y="1543050"/>
            <a:ext cx="4876978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857250" y="2400300"/>
            <a:ext cx="4876978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Single-Bit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857250" y="3257550"/>
            <a:ext cx="4876978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Multiple-Bit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857250" y="4114800"/>
            <a:ext cx="4876978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Random Error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50F3CF-5D36-4C7A-BEDC-6B0BC771981D}"/>
              </a:ext>
            </a:extLst>
          </p:cNvPr>
          <p:cNvSpPr/>
          <p:nvPr/>
        </p:nvSpPr>
        <p:spPr>
          <a:xfrm>
            <a:off x="7605757" y="442672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2AD74CD-DFA9-48B6-AD1F-E5B8912BE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739257-6024-45D2-AD0B-1EE3D75497A3}"/>
              </a:ext>
            </a:extLst>
          </p:cNvPr>
          <p:cNvSpPr/>
          <p:nvPr/>
        </p:nvSpPr>
        <p:spPr>
          <a:xfrm>
            <a:off x="0" y="4868267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29.02.2026    INFORMATION CODING TECHNIQUES | </a:t>
            </a:r>
            <a:r>
              <a:rPr lang="en-US" sz="1050" dirty="0">
                <a:sym typeface="Livvic"/>
              </a:rPr>
              <a:t>Types of Errors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9/15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818</Words>
  <Application>Microsoft Office PowerPoint</Application>
  <PresentationFormat>On-screen Show (16:9)</PresentationFormat>
  <Paragraphs>122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Times New Roman</vt:lpstr>
      <vt:lpstr>Comic Neue</vt:lpstr>
      <vt:lpstr>Arial</vt:lpstr>
      <vt:lpstr>Livvic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hp</cp:lastModifiedBy>
  <cp:revision>4</cp:revision>
  <dcterms:modified xsi:type="dcterms:W3CDTF">2026-03-17T09:40:17Z</dcterms:modified>
</cp:coreProperties>
</file>