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nter" panose="020B0604020202020204" charset="0"/>
      <p:regular r:id="rId20"/>
      <p:bold r:id="rId21"/>
      <p:italic r:id="rId22"/>
      <p:boldItalic r:id="rId23"/>
    </p:embeddedFont>
    <p:embeddedFont>
      <p:font typeface="Inter SemiBold" panose="020B0604020202020204" charset="0"/>
      <p:regular r:id="rId24"/>
      <p:bold r:id="rId25"/>
      <p:italic r:id="rId26"/>
      <p:boldItalic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Playfair Display" panose="000005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787E46-D189-4A35-A7E9-A8B8DF3C9266}">
  <a:tblStyle styleId="{6D787E46-D189-4A35-A7E9-A8B8DF3C926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393787-A8E7-460B-B60B-05FC024EAD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CA28B0-3ED3-4EC8-A674-FE3597C657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734B8-6363-492D-A17C-3B88CCAF1482}" type="datetimeFigureOut">
              <a:rPr lang="en-IN" smtClean="0"/>
              <a:t>20-05-2026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B2153-C60B-47DE-BD67-C5E0AC6DCF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60F38-98A8-41AC-9122-921C817E79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76320-95EF-4F06-B5B9-C253168692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4170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Visual Analytics | Introduction To Business Intelligence | Dr. Angel Latha Mary S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Visual Analytics | Introduction To Business Intelligence | Dr. Angel Latha Mary S</a:t>
            </a:r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Visual Analytics | Introduction To Business Intelligence | Dr. Angel Latha Mary S</a:t>
            </a: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Visual Analytics | Introduction To Business Intelligence | Dr. Angel Latha Mary S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Visual Analytics | Introduction To Business Intelligence | Dr. Angel Latha Mary S</a:t>
            </a: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Visual Analytics | Introduction To Business Intelligence | Dr. Angel Latha Mary S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Visual Analytics | Introduction To Business Intelligence | Dr. Angel Latha Mary S</a:t>
            </a: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Visual Analytics | Introduction To Business Intelligence | Dr. Angel Latha Mary S</a:t>
            </a: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Visual Analytics | Introduction To Business Intelligence | Dr. Angel Latha Mary S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Visual Analytics | Introduction To Business Intelligence | Dr. Angel Latha Mary S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Visual Analytics | Introduction To Business Intelligence | Dr. Angel Latha Mary S</a:t>
            </a: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Visual Analytics | Introduction To Business Intelligence | Dr. Angel Latha Mary S</a:t>
            </a: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C1465FA-9B41-4545-932A-09A1414B3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635" y="136525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551424" y="4012011"/>
            <a:ext cx="11401425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Foundations of Business Intelligence &amp; Decision Support</a:t>
            </a:r>
            <a:endParaRPr lang="en-US" sz="2400"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551424" y="2834980"/>
            <a:ext cx="1140142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Visual Analytics</a:t>
            </a:r>
            <a:endParaRPr lang="en-US" sz="3200" dirty="0"/>
          </a:p>
        </p:txBody>
      </p:sp>
      <p:sp>
        <p:nvSpPr>
          <p:cNvPr id="94" name="Google Shape;94;p13"/>
          <p:cNvSpPr txBox="1"/>
          <p:nvPr/>
        </p:nvSpPr>
        <p:spPr>
          <a:xfrm>
            <a:off x="666749" y="4731171"/>
            <a:ext cx="108585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Dr. Angel </a:t>
            </a:r>
            <a:r>
              <a:rPr lang="en-US" sz="1425" b="1" i="0" u="none" strike="noStrike" cap="none" dirty="0" err="1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Latha</a:t>
            </a: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Mary S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SNS College of Technology | Coimbatore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58358-0EB4-4D06-83BB-BEB9333B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09/02/2026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7770-E1F9-4855-9C1F-81034518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35394" cy="365125"/>
          </a:xfrm>
        </p:spPr>
        <p:txBody>
          <a:bodyPr/>
          <a:lstStyle/>
          <a:p>
            <a:r>
              <a:rPr lang="en-US" dirty="0"/>
              <a:t>Visual Analytics</a:t>
            </a:r>
          </a:p>
          <a:p>
            <a:r>
              <a:rPr lang="en-US" dirty="0"/>
              <a:t>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DD1BE-FE14-4790-ABA5-FAEB214F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C78D4-86D9-4F09-91E3-B1D45A5E8497}"/>
              </a:ext>
            </a:extLst>
          </p:cNvPr>
          <p:cNvSpPr txBox="1"/>
          <p:nvPr/>
        </p:nvSpPr>
        <p:spPr>
          <a:xfrm>
            <a:off x="1453557" y="340758"/>
            <a:ext cx="928488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SNS COLLEGE OF TECHNOLOGY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Coimbatore-35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An Autonomous Institution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endParaRPr lang="en-I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BF14D91-387E-4BB4-9459-F04273F0D132}"/>
              </a:ext>
            </a:extLst>
          </p:cNvPr>
          <p:cNvSpPr txBox="1"/>
          <p:nvPr/>
        </p:nvSpPr>
        <p:spPr>
          <a:xfrm>
            <a:off x="4481272" y="1554512"/>
            <a:ext cx="3541727" cy="34266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Department of  AIML</a:t>
            </a:r>
          </a:p>
          <a:p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85;p13">
            <a:extLst>
              <a:ext uri="{FF2B5EF4-FFF2-40B4-BE49-F238E27FC236}">
                <a16:creationId xmlns:a16="http://schemas.microsoft.com/office/drawing/2014/main" id="{AB6D1003-58C5-4616-8349-018B0405457A}"/>
              </a:ext>
            </a:extLst>
          </p:cNvPr>
          <p:cNvSpPr txBox="1"/>
          <p:nvPr/>
        </p:nvSpPr>
        <p:spPr>
          <a:xfrm>
            <a:off x="791452" y="2115596"/>
            <a:ext cx="1092136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23AMO304-Introduction To Business Intelligence</a:t>
            </a:r>
            <a:endParaRPr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1779835"/>
            <a:ext cx="11029950" cy="449713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 txBox="1"/>
          <p:nvPr/>
        </p:nvSpPr>
        <p:spPr>
          <a:xfrm>
            <a:off x="581025" y="4995118"/>
            <a:ext cx="110299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Adopting Visual Analytics significantly reduces the dependency on technical teams for every report request.</a:t>
            </a:r>
            <a:endParaRPr/>
          </a:p>
        </p:txBody>
      </p:sp>
      <p:sp>
        <p:nvSpPr>
          <p:cNvPr id="212" name="Google Shape;212;p22"/>
          <p:cNvSpPr txBox="1"/>
          <p:nvPr/>
        </p:nvSpPr>
        <p:spPr>
          <a:xfrm>
            <a:off x="819150" y="913060"/>
            <a:ext cx="11331416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Impact on Decision Efficiency</a:t>
            </a:r>
            <a:endParaRPr/>
          </a:p>
        </p:txBody>
      </p:sp>
      <p:sp>
        <p:nvSpPr>
          <p:cNvPr id="213" name="Google Shape;213;p22"/>
          <p:cNvSpPr/>
          <p:nvPr/>
        </p:nvSpPr>
        <p:spPr>
          <a:xfrm>
            <a:off x="581025" y="913060"/>
            <a:ext cx="57150" cy="4857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098133-2B51-4308-B7A8-AC099A7DA86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D9D4F-5CD7-4A63-B60E-35025FEB1F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Visual Analytics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97A93-D215-48B7-B43E-373E8502E9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4519" y="735956"/>
            <a:ext cx="8628991" cy="4996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1429" y="3117650"/>
            <a:ext cx="7795170" cy="218673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 txBox="1"/>
          <p:nvPr/>
        </p:nvSpPr>
        <p:spPr>
          <a:xfrm>
            <a:off x="1808581" y="1010593"/>
            <a:ext cx="8184929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EA5E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Visual Analytics Brain Teaser</a:t>
            </a:r>
            <a:endParaRPr dirty="0"/>
          </a:p>
        </p:txBody>
      </p:sp>
      <p:sp>
        <p:nvSpPr>
          <p:cNvPr id="222" name="Google Shape;222;p23"/>
          <p:cNvSpPr txBox="1"/>
          <p:nvPr/>
        </p:nvSpPr>
        <p:spPr>
          <a:xfrm>
            <a:off x="1781429" y="1727672"/>
            <a:ext cx="7795170" cy="109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A simple bar chart shows sales are down in August. A </a:t>
            </a:r>
            <a:r>
              <a:rPr lang="en-US" sz="18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Visual Analytics</a:t>
            </a:r>
            <a:r>
              <a:rPr lang="en-US" sz="18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dashboard allows you to click the August bar and see that inventory was high but Footfall was low due to a Local Strike.</a:t>
            </a:r>
            <a:endParaRPr dirty="0"/>
          </a:p>
        </p:txBody>
      </p:sp>
      <p:sp>
        <p:nvSpPr>
          <p:cNvPr id="223" name="Google Shape;223;p23"/>
          <p:cNvSpPr txBox="1"/>
          <p:nvPr/>
        </p:nvSpPr>
        <p:spPr>
          <a:xfrm>
            <a:off x="2198340" y="6959054"/>
            <a:ext cx="779517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(Answer: B - Drill-Down allows moving from summary to specific causes.)</a:t>
            </a:r>
            <a:endParaRPr/>
          </a:p>
        </p:txBody>
      </p:sp>
      <p:sp>
        <p:nvSpPr>
          <p:cNvPr id="224" name="Google Shape;224;p23"/>
          <p:cNvSpPr txBox="1"/>
          <p:nvPr/>
        </p:nvSpPr>
        <p:spPr>
          <a:xfrm>
            <a:off x="1971929" y="3320134"/>
            <a:ext cx="7414170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Q: In the Visual Analytics process, which step allowed the manager to find the "Strike" cause?</a:t>
            </a:r>
            <a:endParaRPr dirty="0"/>
          </a:p>
        </p:txBody>
      </p:sp>
      <p:sp>
        <p:nvSpPr>
          <p:cNvPr id="225" name="Google Shape;225;p23"/>
          <p:cNvSpPr txBox="1"/>
          <p:nvPr/>
        </p:nvSpPr>
        <p:spPr>
          <a:xfrm>
            <a:off x="1901591" y="4540783"/>
            <a:ext cx="741417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A) Preprocessing | B) Drill-Down | C) Data Mining</a:t>
            </a:r>
            <a:endParaRPr dirty="0"/>
          </a:p>
        </p:txBody>
      </p:sp>
      <p:sp>
        <p:nvSpPr>
          <p:cNvPr id="226" name="Google Shape;226;p23"/>
          <p:cNvSpPr txBox="1"/>
          <p:nvPr/>
        </p:nvSpPr>
        <p:spPr>
          <a:xfrm>
            <a:off x="457200" y="217735"/>
            <a:ext cx="11331416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Puzzle 1: The "Why" Challenge</a:t>
            </a:r>
            <a:endParaRPr dirty="0"/>
          </a:p>
        </p:txBody>
      </p:sp>
      <p:sp>
        <p:nvSpPr>
          <p:cNvPr id="227" name="Google Shape;227;p23"/>
          <p:cNvSpPr/>
          <p:nvPr/>
        </p:nvSpPr>
        <p:spPr>
          <a:xfrm>
            <a:off x="336416" y="217735"/>
            <a:ext cx="57150" cy="4857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FC82B2-E19D-4A12-8071-5FE6F2301B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51A08D-CF35-417A-91C0-5DEEDE63D1B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205068" cy="365125"/>
          </a:xfrm>
        </p:spPr>
        <p:txBody>
          <a:bodyPr/>
          <a:lstStyle/>
          <a:p>
            <a:r>
              <a:rPr lang="en-US"/>
              <a:t>Visual Analytics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A7BAF-280C-4B06-B939-C7B4124135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329" y="808285"/>
            <a:ext cx="7620000" cy="562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4"/>
          <p:cNvSpPr txBox="1"/>
          <p:nvPr/>
        </p:nvSpPr>
        <p:spPr>
          <a:xfrm>
            <a:off x="2034467" y="1174997"/>
            <a:ext cx="6900862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10B98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Analytical Logic</a:t>
            </a:r>
            <a:endParaRPr dirty="0"/>
          </a:p>
        </p:txBody>
      </p:sp>
      <p:sp>
        <p:nvSpPr>
          <p:cNvPr id="235" name="Google Shape;235;p24"/>
          <p:cNvSpPr txBox="1"/>
          <p:nvPr/>
        </p:nvSpPr>
        <p:spPr>
          <a:xfrm>
            <a:off x="2363079" y="1429245"/>
            <a:ext cx="65722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In a scatter plot of "Marketing Spend" vs "Revenue," you see one point far away from the main cluster (top left). This indicates very high revenue with almost zero spend.</a:t>
            </a:r>
            <a:endParaRPr dirty="0"/>
          </a:p>
        </p:txBody>
      </p:sp>
      <p:sp>
        <p:nvSpPr>
          <p:cNvPr id="236" name="Google Shape;236;p24"/>
          <p:cNvSpPr txBox="1"/>
          <p:nvPr/>
        </p:nvSpPr>
        <p:spPr>
          <a:xfrm>
            <a:off x="2363079" y="2534145"/>
            <a:ext cx="65722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What is this point called in Visual Analytics terminology, and should you ignore it?</a:t>
            </a:r>
            <a:endParaRPr/>
          </a:p>
        </p:txBody>
      </p:sp>
      <p:sp>
        <p:nvSpPr>
          <p:cNvPr id="237" name="Google Shape;237;p24"/>
          <p:cNvSpPr txBox="1"/>
          <p:nvPr/>
        </p:nvSpPr>
        <p:spPr>
          <a:xfrm>
            <a:off x="3221208" y="4945521"/>
            <a:ext cx="65722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 dirty="0">
                <a:solidFill>
                  <a:srgbClr val="0EA5E9"/>
                </a:solidFill>
                <a:latin typeface="Inter"/>
                <a:ea typeface="Inter"/>
                <a:cs typeface="Inter"/>
                <a:sym typeface="Inter"/>
              </a:rPr>
              <a:t>(Answer: A - This is an Outlier/Anomaly. Visual Analytics excels at spotting these "hidden gems" or "red flags".)</a:t>
            </a:r>
            <a:endParaRPr dirty="0"/>
          </a:p>
        </p:txBody>
      </p:sp>
      <p:sp>
        <p:nvSpPr>
          <p:cNvPr id="239" name="Google Shape;239;p24"/>
          <p:cNvSpPr txBox="1"/>
          <p:nvPr/>
        </p:nvSpPr>
        <p:spPr>
          <a:xfrm>
            <a:off x="2744079" y="3334245"/>
            <a:ext cx="6191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A) An Anomaly (Investigate for organic growth secrets)</a:t>
            </a:r>
            <a:endParaRPr/>
          </a:p>
        </p:txBody>
      </p:sp>
      <p:sp>
        <p:nvSpPr>
          <p:cNvPr id="241" name="Google Shape;241;p24"/>
          <p:cNvSpPr txBox="1"/>
          <p:nvPr/>
        </p:nvSpPr>
        <p:spPr>
          <a:xfrm>
            <a:off x="2744079" y="3785517"/>
            <a:ext cx="6191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B) A Core Point (Standard business performance)</a:t>
            </a:r>
            <a:endParaRPr dirty="0"/>
          </a:p>
        </p:txBody>
      </p:sp>
      <p:sp>
        <p:nvSpPr>
          <p:cNvPr id="243" name="Google Shape;243;p24"/>
          <p:cNvSpPr txBox="1"/>
          <p:nvPr/>
        </p:nvSpPr>
        <p:spPr>
          <a:xfrm>
            <a:off x="2744079" y="4260216"/>
            <a:ext cx="6191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C) A Trendline (The direction of the business)</a:t>
            </a:r>
            <a:endParaRPr dirty="0"/>
          </a:p>
        </p:txBody>
      </p:sp>
      <p:sp>
        <p:nvSpPr>
          <p:cNvPr id="244" name="Google Shape;244;p24"/>
          <p:cNvSpPr txBox="1"/>
          <p:nvPr/>
        </p:nvSpPr>
        <p:spPr>
          <a:xfrm>
            <a:off x="668417" y="136525"/>
            <a:ext cx="11331416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Puzzle 2: Pattern Discovery</a:t>
            </a:r>
            <a:endParaRPr dirty="0"/>
          </a:p>
        </p:txBody>
      </p:sp>
      <p:sp>
        <p:nvSpPr>
          <p:cNvPr id="245" name="Google Shape;245;p24"/>
          <p:cNvSpPr/>
          <p:nvPr/>
        </p:nvSpPr>
        <p:spPr>
          <a:xfrm>
            <a:off x="428625" y="136524"/>
            <a:ext cx="57150" cy="4857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01EB4-8F09-4D94-90C4-DA11D0A80F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9FCD7F-0B45-4FE9-81F7-3427D6CBFF1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676336" y="6366792"/>
            <a:ext cx="2895600" cy="365125"/>
          </a:xfrm>
        </p:spPr>
        <p:txBody>
          <a:bodyPr/>
          <a:lstStyle/>
          <a:p>
            <a:r>
              <a:rPr lang="en-US" dirty="0"/>
              <a:t>Visual Analytics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92D2C-A4AC-477B-A43D-3637CC937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5381625" y="2212925"/>
            <a:ext cx="1428750" cy="5715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3320653" y="3029694"/>
            <a:ext cx="5550693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0EA5E9"/>
                </a:solidFill>
                <a:latin typeface="Inter"/>
                <a:ea typeface="Inter"/>
                <a:cs typeface="Inter"/>
                <a:sym typeface="Inter"/>
              </a:rPr>
              <a:t>01. Foundations</a:t>
            </a:r>
            <a:endParaRPr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4438650" y="4191744"/>
            <a:ext cx="3314700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Core Concepts &amp; Definitions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45FD-8874-4B1A-AB88-BF1AD0860B1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5C2AD-B3C0-4957-A4B1-6AA316082F4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Visual Analytics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C65D4-DA24-4778-AFD3-8B47CA6211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1956643"/>
            <a:ext cx="5229225" cy="414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956643"/>
            <a:ext cx="5229225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962025" y="2642443"/>
            <a:ext cx="4690586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3415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What is it?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962025" y="3204418"/>
            <a:ext cx="4467225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Visual analytics is the science of analytical reasoning facilitated by interactive visual interfaces. It combines automated analysis with human intuition.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962025" y="4614118"/>
            <a:ext cx="44672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Unlike basic charts, it focuses on </a:t>
            </a: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Knowledge Discovery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—not just showing data, but uncovering the </a:t>
            </a:r>
            <a:r>
              <a:rPr lang="en-US" sz="1500" b="0" i="1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why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behind the trends.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6772275" y="2651968"/>
            <a:ext cx="4670583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3415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Core Goal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6772275" y="3213943"/>
            <a:ext cx="4448175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To enable humans to perceive patterns and derive insights from massive, complex, and often conflicting datasets through active exploration.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819150" y="913060"/>
            <a:ext cx="11331416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Defining Visual Analytics</a:t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581025" y="913060"/>
            <a:ext cx="57150" cy="4857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5CAEB-FABE-41D4-9BDF-9880A6D9A50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04D75-4385-49DD-8C7B-F2C4412153C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Visual Analytics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A7605-1E66-4502-B8CB-23F723AFC7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750" y="2104280"/>
            <a:ext cx="5229225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1009650" y="2256680"/>
            <a:ext cx="4800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Data Visualization: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Primarily focuses on the </a:t>
            </a:r>
            <a:r>
              <a:rPr lang="en-US" sz="1500" b="0" i="1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"What"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(e.g., Sales are up by 20%). Often static.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1009650" y="3104405"/>
            <a:ext cx="4800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Visual Analytics: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Focuses on the </a:t>
            </a:r>
            <a:r>
              <a:rPr lang="en-US" sz="1500" b="0" i="1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"Why"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(e.g., Sales are up because of a specific region and seasonal discount combo).</a:t>
            </a:r>
            <a:endParaRPr dirty="0"/>
          </a:p>
        </p:txBody>
      </p:sp>
      <p:sp>
        <p:nvSpPr>
          <p:cNvPr id="121" name="Google Shape;121;p16"/>
          <p:cNvSpPr txBox="1"/>
          <p:nvPr/>
        </p:nvSpPr>
        <p:spPr>
          <a:xfrm>
            <a:off x="1009650" y="4256930"/>
            <a:ext cx="4800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Interactivity: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VA allows real-time manipulation, filtering, and drilling into raw data layers.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1009650" y="5104655"/>
            <a:ext cx="4800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Reasoning: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Integrates statistical modeling and AI directly into the visual interface.</a:t>
            </a:r>
            <a:endParaRPr/>
          </a:p>
        </p:txBody>
      </p:sp>
      <p:pic>
        <p:nvPicPr>
          <p:cNvPr id="123" name="Google Shape;123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294780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314250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025" y="4295030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025" y="5142755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819150" y="913060"/>
            <a:ext cx="11331416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Visual Analytics vs. Data Viz</a:t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581025" y="913060"/>
            <a:ext cx="57150" cy="4857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D01860-8053-4BAA-8801-C7202586842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536CD-D292-4D30-B94E-B6BB422A5BE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Visual Analytics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12DF4-FCB7-40EB-9DF0-FC7876DB05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/>
          <p:nvPr/>
        </p:nvSpPr>
        <p:spPr>
          <a:xfrm>
            <a:off x="5381625" y="2212925"/>
            <a:ext cx="1428750" cy="5715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2855595" y="3029694"/>
            <a:ext cx="6480810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EA5E9"/>
                </a:solidFill>
                <a:latin typeface="Inter"/>
                <a:ea typeface="Inter"/>
                <a:cs typeface="Inter"/>
                <a:sym typeface="Inter"/>
              </a:rPr>
              <a:t>02. The VA Engine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3976687" y="4191744"/>
            <a:ext cx="4238625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Process, Techniques &amp; Components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480526-70FE-4EAE-A232-65BDDDDF4FA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07B87D-CC52-4FDA-9010-DC219D19077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Visual Analytics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2B4E5-796F-4689-928F-AF3EB2311D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/>
        </p:nvSpPr>
        <p:spPr>
          <a:xfrm>
            <a:off x="819150" y="231363"/>
            <a:ext cx="4940617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The Interaction Loop</a:t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581025" y="231363"/>
            <a:ext cx="57150" cy="4857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581025" y="1402938"/>
            <a:ext cx="5190648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3415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The Human-in-the-Loop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581025" y="2155413"/>
            <a:ext cx="49434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The Visual Analytics process is a continuous loop where the human interacts with automated models to refine insights.</a:t>
            </a:r>
            <a:endParaRPr dirty="0"/>
          </a:p>
        </p:txBody>
      </p:sp>
      <p:sp>
        <p:nvSpPr>
          <p:cNvPr id="146" name="Google Shape;146;p18"/>
          <p:cNvSpPr txBox="1"/>
          <p:nvPr/>
        </p:nvSpPr>
        <p:spPr>
          <a:xfrm>
            <a:off x="581025" y="3450813"/>
            <a:ext cx="49434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1. Data Preprocessing &amp; Modeling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581025" y="4136613"/>
            <a:ext cx="49434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2. Visual Mapping &amp; Interaction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581025" y="4822413"/>
            <a:ext cx="49434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3. Human Cognition &amp; Reasoning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581025" y="5508213"/>
            <a:ext cx="49434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4. Feedback to System for Refinement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7A4BC-2AA1-4026-91F2-0BC2C0C7E41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9600" y="6356349"/>
            <a:ext cx="2133600" cy="365125"/>
          </a:xfrm>
        </p:spPr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D20D62-4A70-495F-A3BA-90611A45986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60631" y="6380410"/>
            <a:ext cx="2895600" cy="365125"/>
          </a:xfrm>
        </p:spPr>
        <p:txBody>
          <a:bodyPr/>
          <a:lstStyle/>
          <a:p>
            <a:r>
              <a:rPr lang="en-US"/>
              <a:t>Visual Analytics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C4ED5-C1EA-4BD3-B8A6-F63993EBF7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2070943"/>
            <a:ext cx="3486150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2925" y="2070943"/>
            <a:ext cx="3486150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4825" y="2070943"/>
            <a:ext cx="3486150" cy="391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962025" y="3328243"/>
            <a:ext cx="2860357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3415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Drill-Down</a:t>
            </a:r>
            <a:endParaRPr/>
          </a:p>
        </p:txBody>
      </p:sp>
      <p:sp>
        <p:nvSpPr>
          <p:cNvPr id="160" name="Google Shape;160;p19"/>
          <p:cNvSpPr txBox="1"/>
          <p:nvPr/>
        </p:nvSpPr>
        <p:spPr>
          <a:xfrm>
            <a:off x="962025" y="3890218"/>
            <a:ext cx="27241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Moving from a high-level summary to granular details (e.g., Year → Month → Transaction) with a single click.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4733925" y="3328243"/>
            <a:ext cx="2860357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3415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Slice &amp; Dice</a:t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4733925" y="3890218"/>
            <a:ext cx="27241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Dynamic filtering across multiple dimensions (Region, Product, Segment) to compare subsets of data.</a:t>
            </a:r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8505825" y="3328243"/>
            <a:ext cx="2860357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3415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Anomaly Spotting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8505825" y="3890218"/>
            <a:ext cx="27241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Visual highlighting of outliers or sudden changes using automated statistical thresholds.</a:t>
            </a:r>
            <a:endParaRPr/>
          </a:p>
        </p:txBody>
      </p:sp>
      <p:pic>
        <p:nvPicPr>
          <p:cNvPr id="165" name="Google Shape;165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025" y="2547193"/>
            <a:ext cx="4286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33925" y="2547193"/>
            <a:ext cx="4286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05825" y="2547193"/>
            <a:ext cx="37147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/>
        </p:nvSpPr>
        <p:spPr>
          <a:xfrm>
            <a:off x="819150" y="913060"/>
            <a:ext cx="11331416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Essential Analytics Techniques</a:t>
            </a:r>
            <a:endParaRPr/>
          </a:p>
        </p:txBody>
      </p:sp>
      <p:sp>
        <p:nvSpPr>
          <p:cNvPr id="169" name="Google Shape;169;p19"/>
          <p:cNvSpPr/>
          <p:nvPr/>
        </p:nvSpPr>
        <p:spPr>
          <a:xfrm>
            <a:off x="581025" y="913060"/>
            <a:ext cx="57150" cy="4857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217FF2-A1FA-4EEC-B525-5F82B5A029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F74C7-3184-414B-B0B8-91F35BB1355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Visual Analytics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5D7D7-1AE3-460E-B0C5-CBE1F378D7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750" y="2237630"/>
            <a:ext cx="5229225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/>
          <p:nvPr/>
        </p:nvSpPr>
        <p:spPr>
          <a:xfrm>
            <a:off x="581025" y="2428130"/>
            <a:ext cx="52292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Faster Insights: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Visual processing is 60,000x faster than text analysis. Visual Analytics bridges the gap between raw data and decision-making.</a:t>
            </a:r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581025" y="3723530"/>
            <a:ext cx="52292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Democratization: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Enables non-technical managers to perform complex analysis without needing to write SQL or code.</a:t>
            </a:r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581025" y="5018930"/>
            <a:ext cx="52292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Real-Time Reporting: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Moves away from quarterly static PDFs to live, interactive "Storytelling" dashboards.</a:t>
            </a:r>
            <a:endParaRPr/>
          </a:p>
        </p:txBody>
      </p:sp>
      <p:pic>
        <p:nvPicPr>
          <p:cNvPr id="179" name="Google Shape;179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7950" y="2313830"/>
            <a:ext cx="5076825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819150" y="913060"/>
            <a:ext cx="11331416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Strategic Value for Business</a:t>
            </a:r>
            <a:endParaRPr/>
          </a:p>
        </p:txBody>
      </p:sp>
      <p:sp>
        <p:nvSpPr>
          <p:cNvPr id="181" name="Google Shape;181;p20"/>
          <p:cNvSpPr/>
          <p:nvPr/>
        </p:nvSpPr>
        <p:spPr>
          <a:xfrm>
            <a:off x="581025" y="913060"/>
            <a:ext cx="57150" cy="4857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E023A-0A94-442F-859E-DF1A715F68E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2FD7E-A6C2-4ACD-8396-62041079FB6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Visual Analytics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DFB97-6059-47ED-A0E5-636B682787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p21"/>
          <p:cNvGraphicFramePr/>
          <p:nvPr/>
        </p:nvGraphicFramePr>
        <p:xfrm>
          <a:off x="581025" y="2518618"/>
          <a:ext cx="11029950" cy="3019375"/>
        </p:xfrm>
        <a:graphic>
          <a:graphicData uri="http://schemas.openxmlformats.org/drawingml/2006/table">
            <a:tbl>
              <a:tblPr firstRow="1" bandRow="1">
                <a:noFill/>
                <a:tableStyleId>{6D787E46-D189-4A35-A7E9-A8B8DF3C9266}</a:tableStyleId>
              </a:tblPr>
              <a:tblGrid>
                <a:gridCol w="253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Feature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Traditional Reporting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Modern Visual Analytics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Nature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Static / Retrospective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Dynamic / Predictive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Data Source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Single, Siloed Source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Multi-source Integration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User Role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Passive Observer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Active Explorer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Time to Insight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Days / Weeks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Real-time / Instant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8" name="Google Shape;188;p21"/>
          <p:cNvSpPr/>
          <p:nvPr/>
        </p:nvSpPr>
        <p:spPr>
          <a:xfrm>
            <a:off x="581025" y="3132980"/>
            <a:ext cx="2530375" cy="285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3111400" y="3132980"/>
            <a:ext cx="3989189" cy="285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7100589" y="3132980"/>
            <a:ext cx="4510385" cy="285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581025" y="3752105"/>
            <a:ext cx="25303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3111400" y="3752105"/>
            <a:ext cx="398918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7100589" y="3752105"/>
            <a:ext cx="45103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581025" y="4342655"/>
            <a:ext cx="25303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3111400" y="4342655"/>
            <a:ext cx="398918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7100589" y="4342655"/>
            <a:ext cx="45103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581025" y="4933205"/>
            <a:ext cx="25303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3111400" y="4933205"/>
            <a:ext cx="398918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7100589" y="4933205"/>
            <a:ext cx="45103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581025" y="5523755"/>
            <a:ext cx="25303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3111400" y="5523755"/>
            <a:ext cx="398918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7100589" y="5523755"/>
            <a:ext cx="45103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819150" y="913060"/>
            <a:ext cx="11331416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Reporting Evolution</a:t>
            </a:r>
            <a:endParaRPr/>
          </a:p>
        </p:txBody>
      </p:sp>
      <p:sp>
        <p:nvSpPr>
          <p:cNvPr id="204" name="Google Shape;204;p21"/>
          <p:cNvSpPr/>
          <p:nvPr/>
        </p:nvSpPr>
        <p:spPr>
          <a:xfrm>
            <a:off x="581025" y="913060"/>
            <a:ext cx="57150" cy="4857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32E06-DD79-4BFE-ABA8-0455CC9145F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C8BCD5-5722-4F12-9469-7860B69AE06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Visual Analytics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20683-B2DB-4F79-A5D9-88888E2B70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Microsoft Office PowerPoint</Application>
  <PresentationFormat>Widescreen</PresentationFormat>
  <Paragraphs>108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Inter</vt:lpstr>
      <vt:lpstr>Lato</vt:lpstr>
      <vt:lpstr>Inter SemiBold</vt:lpstr>
      <vt:lpstr>Calibri</vt:lpstr>
      <vt:lpstr>Playfair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2</cp:revision>
  <dcterms:modified xsi:type="dcterms:W3CDTF">2026-05-20T09:22:54Z</dcterms:modified>
</cp:coreProperties>
</file>