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Arial Black" panose="020B0A04020102020204" pitchFamily="34" charset="0"/>
      <p:bold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71" autoAdjust="0"/>
    <p:restoredTop sz="94610"/>
  </p:normalViewPr>
  <p:slideViewPr>
    <p:cSldViewPr snapToGrid="0" snapToObjects="1">
      <p:cViewPr varScale="1">
        <p:scale>
          <a:sx n="55" d="100"/>
          <a:sy n="55" d="100"/>
        </p:scale>
        <p:origin x="7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025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55924-4E13-1693-F2D5-A4A3A42D6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1A554-4697-0810-52E0-DE3D651C3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F9309-4499-E610-D808-6BF13B12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9E3D-003B-4865-A4AC-91B97F891F82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5EDF3-382B-4205-2C1E-290903A5C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86402-8163-A4AD-4B3A-2F3DEED90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1803-6FEA-4251-ABB3-0C9A88DA9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8768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CAE41-3E31-0EC2-00D2-12F0CCC64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C76C6-AE49-968B-8FED-33677A140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69830-6FAB-47E8-114A-0C55C57F0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9E3D-003B-4865-A4AC-91B97F891F82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A29EE-8B3C-5410-9CF2-FB1781095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0D605-0D97-480B-8943-B7445FEC3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1803-6FEA-4251-ABB3-0C9A88DA9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8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0E6C73-50F3-A631-0360-081EC0E030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A34539-197F-060C-4133-FD24AA75B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F6A2F-43F7-37B9-DBFB-0295C0695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9E3D-003B-4865-A4AC-91B97F891F82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0817D-A1E4-B776-AAF4-58B3F217F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89B76-86E0-F4A7-2736-3469F5C8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1803-6FEA-4251-ABB3-0C9A88DA9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8499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054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991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613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468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186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236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931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402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CFCAD-0E52-8BA5-9935-D6864D77C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DC1F3-8B5E-D098-FF31-D20691367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E9840-2AFA-0377-1AE4-F5B62C66B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9E3D-003B-4865-A4AC-91B97F891F82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98606-62C1-592D-4A7B-7149C03A8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7101-4364-BB26-D2E5-CFA83F0CA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1803-6FEA-4251-ABB3-0C9A88DA9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9641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966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136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D3046-3C61-B005-E82F-5029EFBE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C029A-B5BB-9E1E-42E1-825CB4214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5512D-E0A9-72AC-C928-8C33957B3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9E3D-003B-4865-A4AC-91B97F891F82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99381-055B-3668-1879-92F015767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63200-EC40-C3B2-71AD-B21632E29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1803-6FEA-4251-ABB3-0C9A88DA9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3450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B2537-A586-E583-F857-B5618436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58C5F-C37C-163F-746C-5BCF43B35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47C3E7-5525-1983-66E8-45EB0FDD3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724A05-45A2-603A-8CBC-09B1C46ED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9E3D-003B-4865-A4AC-91B97F891F82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60F4B2-DC9A-1F8D-578F-774D41ED5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5A495B-9BCC-3149-5C52-2B5DB5758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1803-6FEA-4251-ABB3-0C9A88DA9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5005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E20F7-AA37-1551-9282-0CCF22D5E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3339F-9291-4BB6-6D93-C8E4FEBA2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48614B-7BF1-3C93-1ED0-89C26417C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5C88FB-78E9-99B5-0B00-F6DB8FD0C6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103FCA-DFE2-AC8A-21B9-14A3A6C726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8702C2-443C-63C8-0878-2B08A82CB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9E3D-003B-4865-A4AC-91B97F891F82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F4129F-7036-FEA8-E8D7-AE45FEFFC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E93EF6-B00A-E5C2-D547-87878291E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1803-6FEA-4251-ABB3-0C9A88DA9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7468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0E5A8-6BC7-5F8C-25B2-DA74A34B5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AD19F-614B-03A8-0ACC-05721CC3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9E3D-003B-4865-A4AC-91B97F891F82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9017A7-7C6C-23C9-4DEF-F7984A61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8E1380-CE4F-F9D0-3800-47498F0C3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1803-6FEA-4251-ABB3-0C9A88DA9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7999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91C3D3-F430-CF34-A5F8-3C232BE66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9E3D-003B-4865-A4AC-91B97F891F82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48C1DE-4E89-7854-4B54-00B5E138F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D9AB6-DD7E-51FC-A78C-A8A2800E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1803-6FEA-4251-ABB3-0C9A88DA9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9858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72B9F-FC6D-0F88-2579-5A893B9C6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A26D3-AD85-B841-A55B-30C562CE9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D10E8-36AE-2EC9-86F8-E4B428ED1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9CE3D3-DA2A-32A6-186B-4692A026C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9E3D-003B-4865-A4AC-91B97F891F82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7CB65-BC36-94AD-1D64-A8C196E4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E002A3-04B8-620B-0B4A-D8FD74D4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1803-6FEA-4251-ABB3-0C9A88DA9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9930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C74B6-E60B-F34F-0D35-F09650970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595917-5658-A68F-F73F-23046DCED1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90D9F4-C25A-0DB1-E462-C68A7D705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524F47-6ED9-F161-9D22-0C0779883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9E3D-003B-4865-A4AC-91B97F891F82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A324D-EFB5-C8F5-668B-22D0F218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7EE01-B15F-CB33-57D7-C78BAB61C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1803-6FEA-4251-ABB3-0C9A88DA9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4155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C2FB57-3D73-0AF7-0960-92D45BA47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FA2FEB-7F0A-F26D-42FA-0907A6576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226D7-2B81-0442-6243-B2C785D1B2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39E3D-003B-4865-A4AC-91B97F891F82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27E7F-8B3F-AA68-C8D1-29908CB8D0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40245-E553-67B2-65C3-E79BCB73B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D1803-6FEA-4251-ABB3-0C9A88DA9DF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8B713C-9973-4E3C-EE39-71D7B179D60D}"/>
              </a:ext>
            </a:extLst>
          </p:cNvPr>
          <p:cNvSpPr txBox="1"/>
          <p:nvPr userDrawn="1"/>
        </p:nvSpPr>
        <p:spPr>
          <a:xfrm>
            <a:off x="381000" y="7450368"/>
            <a:ext cx="1793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03.03.2026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D4640C-472C-61E1-FD4E-5CBCFB205BDE}"/>
              </a:ext>
            </a:extLst>
          </p:cNvPr>
          <p:cNvSpPr txBox="1"/>
          <p:nvPr userDrawn="1"/>
        </p:nvSpPr>
        <p:spPr>
          <a:xfrm>
            <a:off x="1760837" y="7481146"/>
            <a:ext cx="11108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 Black" panose="020B0A04020102020204" pitchFamily="34" charset="0"/>
              </a:rPr>
              <a:t>23ENG101 |Communicative English/ Indefinite Article and Prepositions / </a:t>
            </a:r>
            <a:r>
              <a:rPr lang="en-US" sz="1600" dirty="0" err="1">
                <a:latin typeface="Arial Black" panose="020B0A04020102020204" pitchFamily="34" charset="0"/>
              </a:rPr>
              <a:t>R.N.Raja</a:t>
            </a:r>
            <a:r>
              <a:rPr lang="en-US" sz="1600" dirty="0">
                <a:latin typeface="Arial Black" panose="020B0A04020102020204" pitchFamily="34" charset="0"/>
              </a:rPr>
              <a:t> Ravi Shanker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E2AE31-C683-7502-6882-5F2A94AD65C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50093" y="121969"/>
            <a:ext cx="1706962" cy="139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9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55498" y="436341"/>
            <a:ext cx="9519404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Indefinite Article and Prepositions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63033" y="1391969"/>
            <a:ext cx="4801434" cy="1616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36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Recap: Impersonal Passive &amp; Definite Article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16518" y="3353222"/>
            <a:ext cx="4294465" cy="3386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Impersonal passive focuses on actions without specifying who performs them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Definite article "the" points to specific, known things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Passive voice is common in technical writing and formal reports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Today we'll explore how indefinite articles ("a", "an") and prepositions work together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5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17952" y="2061210"/>
            <a:ext cx="8403431" cy="4409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89C4BB-44BE-488C-38E2-C8F1CFFB9347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1/10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100923" y="273129"/>
            <a:ext cx="842855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8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Answer Key &amp; Key Takeaways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8309" y="1364992"/>
            <a:ext cx="297525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Answers &amp; Summary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8309" y="2100382"/>
            <a:ext cx="4246126" cy="30008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(1) an ✓ (2) at ✓ (3) (b) to ✓ (4) hour ✓ (5) ✓ correct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Use "a" before consonant sounds, "an" before vowel sounds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Prepositions clarify relationships and timing in technical writing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Proper usage prevents ambiguity in engineering documentation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41674" y="6022594"/>
            <a:ext cx="4246126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Keep practicing—clear communication is a key engineering skill!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192" y="1721227"/>
            <a:ext cx="8338899" cy="4654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196DC5-3FAE-534C-7516-3FBD92C475DC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10/10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77725" y="369709"/>
            <a:ext cx="10074950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Indefinite Article and Prepositions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8309" y="1603058"/>
            <a:ext cx="417099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Design Thinking Connection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20745" y="2407741"/>
            <a:ext cx="4246126" cy="4116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Empathize: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Understand communication challenges in engineering contexts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Define: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Identify when to use "a", "an", and prepositions correctly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Ideate: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Brainstorm examples from technical documentation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Prototype: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Practice sentence construction in lab reports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Test: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Apply rules in presentations and workplace emails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756" y="2139016"/>
            <a:ext cx="8338899" cy="4654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A9227F-5DD6-D7B4-D291-FEF75187D9D9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2/10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25788" y="312420"/>
            <a:ext cx="677882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8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EMPATHIZE</a:t>
            </a:r>
          </a:p>
          <a:p>
            <a:pPr marL="0" indent="0" algn="ctr">
              <a:lnSpc>
                <a:spcPts val="5600"/>
              </a:lnSpc>
              <a:buNone/>
            </a:pPr>
            <a:r>
              <a:rPr lang="en-US" sz="48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Why This Topic Matters ?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8309" y="2306479"/>
            <a:ext cx="4246126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Problems Without Proper Grammar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8309" y="3367137"/>
            <a:ext cx="4246126" cy="30008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Confusion in technical specifications and requirements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Unclear instructions in manufacturing or lab procedures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Miscommunication in team meetings and project planning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Unprofessional appearance in academic papers and reports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5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0693" y="2488557"/>
            <a:ext cx="8338899" cy="43405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42800F-C788-E114-4804-79071F11BAA9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3/10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25465" y="441375"/>
            <a:ext cx="7179469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8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Core Concept Definition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41283" y="1434019"/>
            <a:ext cx="421207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What Are Indefinite Articles and Prepositions ?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24257" y="2289310"/>
            <a:ext cx="4246126" cy="30008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"A" and "an" introduce non-specific, general things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Use "a" before consonant sounds, "an" before vowel sounds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Prepositions show relationships between elements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Together they clarify spatial, temporal, and logical connections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5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0693" y="2289310"/>
            <a:ext cx="8338899" cy="4076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72AD5C-5547-18A7-9385-3C82B2DD1D1F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4/10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64427" y="365275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8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Core Rules (Part 1)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8309" y="138255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Basic Guidelines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8309" y="2370333"/>
            <a:ext cx="4246126" cy="30008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Singular countable nouns need "a" or "an" when first mentioned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Use "an" before vowel sounds: an engineer, an hour, an FPGA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Use "a" before consonant sounds: a processor, a circuit, a USB port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Prepositions link nouns to other words: in, on, at, by, with, from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517" y="1738789"/>
            <a:ext cx="8338899" cy="4654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E4474F-6301-7C4A-BECE-B54CCCBFD9ED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5/10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64427" y="344236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8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Core Rules (Part 2)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8309" y="1783892"/>
            <a:ext cx="299382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Examples in Context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8309" y="2356702"/>
            <a:ext cx="4246126" cy="43876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Incorrect: "We need sensor for the circuit" ✓ Correct: "We need </a:t>
            </a: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 sensor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for the circuit"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Incorrect: "The error occurred 5 PM" ✓ Correct: "The error occurred </a:t>
            </a: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at 5 PM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"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Incorrect: "Connect the wire terminal" ✓ Correct: "Connect the wire </a:t>
            </a: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to the terminal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"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Incorrect: "We tested prototype yesterday" ✓ Correct: "We tested </a:t>
            </a: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 prototype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yesterday"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693" y="1866641"/>
            <a:ext cx="8338899" cy="4654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7774A-4114-D275-B4FC-4D3D45B67875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6/10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64427" y="205787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8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Classroom Activity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8309" y="1891474"/>
            <a:ext cx="4246126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Team Documentation Challenge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8309" y="2820519"/>
            <a:ext cx="4246126" cy="37699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Form pairs and review a sample lab report or technical document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Identify 5 sentences that use indefinite articles or prepositions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Discuss whether each usage is correct and why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Correct any errors and explain your reasoning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Share findings with the class in 2-minute presentations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693" y="1843492"/>
            <a:ext cx="8338899" cy="4654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889CB0-ED92-9E24-692A-00415299DB88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7/10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70769" y="441500"/>
            <a:ext cx="7088862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8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Key Concepts Mind Map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0808" y="1722970"/>
            <a:ext cx="4246126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Central Idea: Indefinite Articles &amp; Prepositions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30987" y="3004202"/>
            <a:ext cx="4246126" cy="30008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700"/>
              </a:lnSpc>
              <a:buSzPct val="100000"/>
              <a:buChar char="•"/>
            </a:pP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Articles: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a, an (non-specific, singular)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>
              <a:lnSpc>
                <a:spcPts val="2700"/>
              </a:lnSpc>
              <a:buSzPct val="100000"/>
              <a:buChar char="•"/>
            </a:pP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Prepositions: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in, on, at, by, with, from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>
              <a:lnSpc>
                <a:spcPts val="2700"/>
              </a:lnSpc>
              <a:buSzPct val="100000"/>
              <a:buChar char="•"/>
            </a:pP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Rules: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vowel/consonant sounds, singular countable nouns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>
              <a:lnSpc>
                <a:spcPts val="2700"/>
              </a:lnSpc>
              <a:buSzPct val="100000"/>
              <a:buChar char="•"/>
            </a:pP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Applications: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reports, emails, documentation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5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0693" y="2083443"/>
            <a:ext cx="8338899" cy="4375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0A51BF-9B1C-43CB-76F8-B94B57F99C2B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8/10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64427" y="319072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8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Practice Exercises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8309" y="1140260"/>
            <a:ext cx="360342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Test Your Understanding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8309" y="1855588"/>
            <a:ext cx="4246126" cy="4116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Fill in: "We need ___ oscilloscope for this measurement" (a/an)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Correct: "The component failed at 3 PM yesterday" (preposition error)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Choose: "Connect the sensor ___ the microcontroller" (a) in (b) to (c) on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Fill in: "An ___ hour delay caused production issues" (article error)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Correct: "We designed a system with an FPGA chip" (check usage)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693" y="2051836"/>
            <a:ext cx="8338899" cy="4654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BD88FF-FFB7-1FA0-D3F6-5730E8DF20A1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9/10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647</Words>
  <Application>Microsoft Office PowerPoint</Application>
  <PresentationFormat>Custom</PresentationFormat>
  <Paragraphs>85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 Black</vt:lpstr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P BHAVANI SHANKAR</cp:lastModifiedBy>
  <cp:revision>10</cp:revision>
  <dcterms:created xsi:type="dcterms:W3CDTF">2026-03-08T04:40:11Z</dcterms:created>
  <dcterms:modified xsi:type="dcterms:W3CDTF">2026-03-14T19:01:57Z</dcterms:modified>
</cp:coreProperties>
</file>