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8229600" cx="14630400"/>
  <p:notesSz cx="8229600" cy="14630400"/>
  <p:embeddedFontLst>
    <p:embeddedFont>
      <p:font typeface="Arial Black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gGElgqGqeSUs6FfVbBRFXvRSv9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font" Target="fonts/ArialBlack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" name="Google Shape;265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35a85f502_0_0:notes"/>
          <p:cNvSpPr/>
          <p:nvPr>
            <p:ph idx="2" type="sldImg"/>
          </p:nvPr>
        </p:nvSpPr>
        <p:spPr>
          <a:xfrm>
            <a:off x="1371850" y="1097275"/>
            <a:ext cx="548670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35a85f502_0_0:notes"/>
          <p:cNvSpPr txBox="1"/>
          <p:nvPr>
            <p:ph idx="1" type="body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" type="subTitle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sz="288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sz="216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9pPr>
          </a:lstStyle>
          <a:p/>
        </p:txBody>
      </p:sp>
      <p:sp>
        <p:nvSpPr>
          <p:cNvPr id="27" name="Google Shape;27;p22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" type="body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/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 txBox="1"/>
          <p:nvPr>
            <p:ph idx="1" type="body"/>
          </p:nvPr>
        </p:nvSpPr>
        <p:spPr>
          <a:xfrm>
            <a:off x="998220" y="5507356"/>
            <a:ext cx="12618720" cy="180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880"/>
              <a:buNone/>
              <a:defRPr sz="288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160"/>
              <a:buNone/>
              <a:defRPr sz="216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24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5"/>
          <p:cNvSpPr txBox="1"/>
          <p:nvPr>
            <p:ph idx="1" type="body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2" type="body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" type="body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b="1" sz="288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1" sz="216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9pPr>
          </a:lstStyle>
          <a:p/>
        </p:txBody>
      </p:sp>
      <p:sp>
        <p:nvSpPr>
          <p:cNvPr id="52" name="Google Shape;52;p26"/>
          <p:cNvSpPr txBox="1"/>
          <p:nvPr>
            <p:ph idx="2" type="body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3" type="body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80"/>
              <a:buNone/>
              <a:defRPr b="1" sz="288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 b="1" sz="216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b="1" sz="1920"/>
            </a:lvl9pPr>
          </a:lstStyle>
          <a:p/>
        </p:txBody>
      </p:sp>
      <p:sp>
        <p:nvSpPr>
          <p:cNvPr id="54" name="Google Shape;54;p26"/>
          <p:cNvSpPr txBox="1"/>
          <p:nvPr>
            <p:ph idx="4" type="body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7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/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Calibri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" type="body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7244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840"/>
              <a:buChar char="•"/>
              <a:defRPr sz="3840"/>
            </a:lvl1pPr>
            <a:lvl2pPr indent="-44196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360"/>
              <a:buChar char="•"/>
              <a:defRPr sz="3359"/>
            </a:lvl2pPr>
            <a:lvl3pPr indent="-41148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Char char="•"/>
              <a:defRPr sz="2880"/>
            </a:lvl3pPr>
            <a:lvl4pPr indent="-3810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indent="-3810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indent="-3810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70" name="Google Shape;70;p29"/>
          <p:cNvSpPr txBox="1"/>
          <p:nvPr>
            <p:ph idx="2" type="body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1" name="Google Shape;71;p29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9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/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40"/>
              <a:buFont typeface="Calibri"/>
              <a:buNone/>
              <a:defRPr sz="384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/>
          <p:nvPr>
            <p:ph idx="2" type="pic"/>
          </p:nvPr>
        </p:nvSpPr>
        <p:spPr>
          <a:xfrm>
            <a:off x="6219826" y="1184911"/>
            <a:ext cx="7406640" cy="584835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0"/>
          <p:cNvSpPr txBox="1"/>
          <p:nvPr>
            <p:ph idx="1" type="body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  <a:defRPr sz="1679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8" name="Google Shape;78;p30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1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" type="body"/>
          </p:nvPr>
        </p:nvSpPr>
        <p:spPr>
          <a:xfrm rot="5400000">
            <a:off x="4704397" y="-1507807"/>
            <a:ext cx="5221606" cy="12618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1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1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1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/>
          <p:nvPr>
            <p:ph type="title"/>
          </p:nvPr>
        </p:nvSpPr>
        <p:spPr>
          <a:xfrm rot="5400000">
            <a:off x="8560117" y="2347913"/>
            <a:ext cx="6974206" cy="315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" type="body"/>
          </p:nvPr>
        </p:nvSpPr>
        <p:spPr>
          <a:xfrm rot="5400000">
            <a:off x="2159317" y="-715327"/>
            <a:ext cx="6974206" cy="928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2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23" Type="http://schemas.openxmlformats.org/officeDocument/2006/relationships/theme" Target="../theme/theme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80"/>
              <a:buFont typeface="Calibri"/>
              <a:buNone/>
              <a:defRPr b="0" i="0" sz="52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4196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60"/>
              <a:buFont typeface="Arial"/>
              <a:buChar char="•"/>
              <a:defRPr b="0" i="0" sz="33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148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576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576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576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576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5759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5759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"/>
              <a:buChar char="•"/>
              <a:def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4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6138" y="61061"/>
            <a:ext cx="1938651" cy="1779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1"/>
          <p:cNvSpPr txBox="1"/>
          <p:nvPr/>
        </p:nvSpPr>
        <p:spPr>
          <a:xfrm>
            <a:off x="381000" y="7450368"/>
            <a:ext cx="17937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23.02.2026</a:t>
            </a:r>
            <a:endParaRPr/>
          </a:p>
        </p:txBody>
      </p:sp>
      <p:sp>
        <p:nvSpPr>
          <p:cNvPr id="13" name="Google Shape;13;p11"/>
          <p:cNvSpPr txBox="1"/>
          <p:nvPr/>
        </p:nvSpPr>
        <p:spPr>
          <a:xfrm>
            <a:off x="1760837" y="7481146"/>
            <a:ext cx="111087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23ENG101 |Communicative English/ Word Formation – Prefixes and Suffixes / R.N.Raja Ravi Shanker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/>
          <p:nvPr/>
        </p:nvSpPr>
        <p:spPr>
          <a:xfrm>
            <a:off x="1962983" y="272805"/>
            <a:ext cx="10704433" cy="68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Word Formation: Prefixes and Suffixes</a:t>
            </a:r>
            <a:endParaRPr sz="3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732473" y="1740012"/>
            <a:ext cx="3695224" cy="413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541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400"/>
              <a:buFont typeface="Arial Black"/>
              <a:buNone/>
            </a:pPr>
            <a:r>
              <a:rPr lang="en-US" sz="2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Recap: Previous Class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732473" y="2355327"/>
            <a:ext cx="4276011" cy="1316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Our last session focused on spelling accuracy and punctuation mastery—essential foundations for clear professional communication.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732473" y="3853609"/>
            <a:ext cx="4276011" cy="3573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Spelling errors reduce credibility in technical documents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Missing punctuation creates ambiguity in instructions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Proper grammar demonstrates attention to detail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These skills directly impact workplace communication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Today's topic builds on these fundamentals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02" name="Google Shape;10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6643" y="1886673"/>
            <a:ext cx="8378785" cy="5023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1/10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"/>
          <p:cNvSpPr/>
          <p:nvPr/>
        </p:nvSpPr>
        <p:spPr>
          <a:xfrm>
            <a:off x="4495740" y="345763"/>
            <a:ext cx="5638919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875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Practice Exercises</a:t>
            </a:r>
            <a:endParaRPr sz="4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749975" y="1559010"/>
            <a:ext cx="4255889" cy="4388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562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Add prefix to "conduct" for "not able to conduct electricity"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562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Correct: "The system is uncapable of processing"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562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Choose suffix: "The engineer provided clear ________" (instruction/instructment)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562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Form word: "The device automatically ________ itself" (calibrate)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562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Identify error: "The prototype preformed well in testing"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0" name="Google Shape;270;p9"/>
          <p:cNvSpPr/>
          <p:nvPr/>
        </p:nvSpPr>
        <p:spPr>
          <a:xfrm>
            <a:off x="749975" y="6137797"/>
            <a:ext cx="4255889" cy="1022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625"/>
              </a:lnSpc>
              <a:spcBef>
                <a:spcPts val="0"/>
              </a:spcBef>
              <a:spcAft>
                <a:spcPts val="0"/>
              </a:spcAft>
              <a:buClr>
                <a:srgbClr val="DA1B2E"/>
              </a:buClr>
              <a:buSzPts val="1600"/>
              <a:buFont typeface="Arial Black"/>
              <a:buNone/>
            </a:pPr>
            <a:r>
              <a:rPr b="1" lang="en-US" sz="1600">
                <a:solidFill>
                  <a:srgbClr val="DA1B2E"/>
                </a:solidFill>
                <a:latin typeface="Arial Black"/>
                <a:ea typeface="Arial Black"/>
                <a:cs typeface="Arial Black"/>
                <a:sym typeface="Arial Black"/>
              </a:rPr>
              <a:t>Workplace example: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Write a brief email describing an 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un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successful test using appropriate prefixes/suffixes.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71" name="Google Shape;27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6168" y="1809269"/>
            <a:ext cx="8351758" cy="466141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9/10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/>
          <p:nvPr/>
        </p:nvSpPr>
        <p:spPr>
          <a:xfrm>
            <a:off x="3985498" y="613173"/>
            <a:ext cx="6659404" cy="562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Answer Key &amp; Key Takeaways</a:t>
            </a:r>
            <a:endParaRPr sz="4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9" name="Google Shape;279;p10"/>
          <p:cNvSpPr/>
          <p:nvPr/>
        </p:nvSpPr>
        <p:spPr>
          <a:xfrm>
            <a:off x="1098827" y="1788974"/>
            <a:ext cx="2702719" cy="337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464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800"/>
              <a:buFont typeface="Arial Black"/>
              <a:buNone/>
            </a:pPr>
            <a:r>
              <a:rPr lang="en-US" sz="2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Answers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0" name="Google Shape;280;p10"/>
          <p:cNvSpPr/>
          <p:nvPr/>
        </p:nvSpPr>
        <p:spPr>
          <a:xfrm>
            <a:off x="1091446" y="2258318"/>
            <a:ext cx="4080034" cy="1414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non-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conductor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"The system is </a:t>
            </a: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incapable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of processing"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instruction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calibrates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"The prototype </a:t>
            </a: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performed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well"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1" name="Google Shape;281;p10"/>
          <p:cNvSpPr/>
          <p:nvPr/>
        </p:nvSpPr>
        <p:spPr>
          <a:xfrm>
            <a:off x="1098828" y="3981904"/>
            <a:ext cx="2702719" cy="337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464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800"/>
              <a:buFont typeface="Arial Black"/>
              <a:buNone/>
            </a:pPr>
            <a:r>
              <a:rPr lang="en-US" sz="28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Key Takeaways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2" name="Google Shape;282;p10"/>
          <p:cNvSpPr/>
          <p:nvPr/>
        </p:nvSpPr>
        <p:spPr>
          <a:xfrm>
            <a:off x="1098828" y="4497646"/>
            <a:ext cx="4080034" cy="1367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Prefixes modify meaning at word beginnings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Suffixes change word class at endings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Position and spelling rules are critical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Technical vocabulary relies on affix mastery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3" name="Google Shape;283;p10"/>
          <p:cNvSpPr/>
          <p:nvPr/>
        </p:nvSpPr>
        <p:spPr>
          <a:xfrm>
            <a:off x="1098828" y="6712030"/>
            <a:ext cx="4080034" cy="490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DA1B2E"/>
              </a:buClr>
              <a:buSzPts val="1600"/>
              <a:buFont typeface="Arial Black"/>
              <a:buNone/>
            </a:pPr>
            <a:r>
              <a:rPr b="1" lang="en-US" sz="1600">
                <a:solidFill>
                  <a:srgbClr val="DA1B2E"/>
                </a:solidFill>
                <a:latin typeface="Arial Black"/>
                <a:ea typeface="Arial Black"/>
                <a:cs typeface="Arial Black"/>
                <a:sym typeface="Arial Black"/>
              </a:rPr>
              <a:t>Master these patterns, and technical writing becomes intuitive.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84" name="Google Shape;2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3915" y="2283262"/>
            <a:ext cx="7935039" cy="442876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0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10/10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/>
          <p:nvPr/>
        </p:nvSpPr>
        <p:spPr>
          <a:xfrm>
            <a:off x="4070329" y="560308"/>
            <a:ext cx="8795247" cy="417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277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Word Formation: Prefixes and Suffixes</a:t>
            </a:r>
            <a:endParaRPr sz="3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1919807" y="1541145"/>
            <a:ext cx="4390443" cy="20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400"/>
              <a:buFont typeface="Arial Black"/>
              <a:buNone/>
            </a:pPr>
            <a:r>
              <a:rPr lang="en-US" sz="2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Aligned with Design Thinking Process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919807" y="1944767"/>
            <a:ext cx="171849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01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919808" y="2145148"/>
            <a:ext cx="4099027" cy="45719"/>
          </a:xfrm>
          <a:prstGeom prst="rect">
            <a:avLst/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1919808" y="2238970"/>
            <a:ext cx="2262750" cy="20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Empathize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1919808" y="2521863"/>
            <a:ext cx="4099027" cy="321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Understand communication challenges engineers face with technical vocabulary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1919807" y="3013234"/>
            <a:ext cx="171849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02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1919808" y="3213615"/>
            <a:ext cx="4099027" cy="45719"/>
          </a:xfrm>
          <a:prstGeom prst="rect">
            <a:avLst/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1919808" y="3307437"/>
            <a:ext cx="2262750" cy="20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Define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1919808" y="3590330"/>
            <a:ext cx="4099027" cy="321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Identify root words and their modification patterns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919807" y="4081701"/>
            <a:ext cx="171849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03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1919808" y="4282082"/>
            <a:ext cx="4099027" cy="45719"/>
          </a:xfrm>
          <a:prstGeom prst="rect">
            <a:avLst/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1919808" y="4375904"/>
            <a:ext cx="2262750" cy="20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Ideate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1919808" y="4658797"/>
            <a:ext cx="4099027" cy="321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Explore creative combinations for specialized terminology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1919807" y="5150168"/>
            <a:ext cx="171849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04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1919808" y="5350549"/>
            <a:ext cx="4099027" cy="45719"/>
          </a:xfrm>
          <a:prstGeom prst="rect">
            <a:avLst/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1919808" y="5444371"/>
            <a:ext cx="2262750" cy="20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Prototype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919808" y="5727263"/>
            <a:ext cx="4099027" cy="160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Test new word formations in technical contexts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1919807" y="6057662"/>
            <a:ext cx="171849" cy="158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05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1919808" y="6258043"/>
            <a:ext cx="4099027" cy="45719"/>
          </a:xfrm>
          <a:prstGeom prst="rect">
            <a:avLst/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1919808" y="6351865"/>
            <a:ext cx="2262750" cy="208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Test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1919808" y="6634758"/>
            <a:ext cx="4099027" cy="321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Validate usage through peer review and documentation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131" name="Google Shape;13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3485" y="2052559"/>
            <a:ext cx="6938181" cy="4449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2/10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/>
          <p:nvPr/>
        </p:nvSpPr>
        <p:spPr>
          <a:xfrm>
            <a:off x="3833191" y="166279"/>
            <a:ext cx="6778823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00"/>
              <a:buFont typeface="Arial Black"/>
              <a:buNone/>
            </a:pPr>
            <a:r>
              <a:rPr lang="en-US" sz="4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EMPATHY</a:t>
            </a:r>
            <a:endParaRPr/>
          </a:p>
          <a:p>
            <a:pPr indent="0" lvl="0" marL="0" marR="0" rtl="0" algn="ct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00"/>
              <a:buFont typeface="Arial Black"/>
              <a:buNone/>
            </a:pPr>
            <a:r>
              <a:rPr lang="en-US" sz="4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Why This Topic Matters ?</a:t>
            </a:r>
            <a:endParaRPr sz="4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561540" y="1808700"/>
            <a:ext cx="6578084" cy="356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Communication Challenges Without Mastery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561540" y="2472787"/>
            <a:ext cx="4246126" cy="37699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Misunderstood instructions in technical documentation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Confusion during engineering team meetings and presentations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Professional credibility at stake in written reports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Difficulties during technical interviews and job applications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Errors in academic papers and research publications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561540" y="6437687"/>
            <a:ext cx="4246126" cy="693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DA1B2E"/>
              </a:buClr>
              <a:buSzPts val="1600"/>
              <a:buFont typeface="Arial Black"/>
              <a:buNone/>
            </a:pPr>
            <a:r>
              <a:rPr b="1" lang="en-US" sz="1600">
                <a:solidFill>
                  <a:srgbClr val="DA1B2E"/>
                </a:solidFill>
                <a:latin typeface="Arial Black"/>
                <a:ea typeface="Arial Black"/>
                <a:cs typeface="Arial Black"/>
                <a:sym typeface="Arial Black"/>
              </a:rPr>
              <a:t>Real impact: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A single prefix error can reverse technical meaning entirely.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8096" y="2472787"/>
            <a:ext cx="8338899" cy="455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3/10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/>
          <p:cNvSpPr/>
          <p:nvPr/>
        </p:nvSpPr>
        <p:spPr>
          <a:xfrm>
            <a:off x="2720995" y="654440"/>
            <a:ext cx="9188410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00"/>
              <a:buFont typeface="Arial Black"/>
              <a:buNone/>
            </a:pPr>
            <a:r>
              <a:rPr lang="en-US" sz="4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What Are Prefixes and Suffixes?</a:t>
            </a:r>
            <a:endParaRPr sz="4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758309" y="2143683"/>
            <a:ext cx="3616166" cy="427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583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400"/>
              <a:buFont typeface="Arial Black"/>
              <a:buNone/>
            </a:pPr>
            <a:r>
              <a:rPr lang="en-US" sz="2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Definition &amp; Purpose</a:t>
            </a: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758309" y="2787811"/>
            <a:ext cx="4246126" cy="1040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Prefixes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attach to the beginning of root words, modifying meaning (e.g., 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fix, 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sub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marine).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758309" y="4022846"/>
            <a:ext cx="4246126" cy="1040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Suffixes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attach to the end, often changing word class (e.g., create → creat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ion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, engineer → engineer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ing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).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758309" y="5257881"/>
            <a:ext cx="4246126" cy="1040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These affixes create precise technical terminology essential for engineering communication.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0693" y="1933917"/>
            <a:ext cx="8338899" cy="455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4/10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"/>
          <p:cNvSpPr/>
          <p:nvPr/>
        </p:nvSpPr>
        <p:spPr>
          <a:xfrm>
            <a:off x="4911094" y="724024"/>
            <a:ext cx="4808211" cy="435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Core Rules: Part 1</a:t>
            </a:r>
            <a:endParaRPr sz="4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760035" y="1787014"/>
            <a:ext cx="4355056" cy="935593"/>
          </a:xfrm>
          <a:prstGeom prst="roundRect">
            <a:avLst>
              <a:gd fmla="val 7819" name="adj"/>
            </a:avLst>
          </a:prstGeom>
          <a:solidFill>
            <a:srgbClr val="FFFFFF"/>
          </a:solidFill>
          <a:ln cap="flat" cmpd="sng" w="152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"/>
          <p:cNvSpPr/>
          <p:nvPr/>
        </p:nvSpPr>
        <p:spPr>
          <a:xfrm>
            <a:off x="744795" y="1808326"/>
            <a:ext cx="84064" cy="935593"/>
          </a:xfrm>
          <a:prstGeom prst="roundRect">
            <a:avLst>
              <a:gd fmla="val 91289" name="adj"/>
            </a:avLst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953393" y="1955964"/>
            <a:ext cx="2857508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Rule 1: Position Matters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953392" y="2254811"/>
            <a:ext cx="3884825" cy="341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Prefixes always precede root; suffixes always follow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0" name="Google Shape;170;p5"/>
          <p:cNvSpPr/>
          <p:nvPr/>
        </p:nvSpPr>
        <p:spPr>
          <a:xfrm>
            <a:off x="760035" y="2824882"/>
            <a:ext cx="4355056" cy="935593"/>
          </a:xfrm>
          <a:prstGeom prst="roundRect">
            <a:avLst>
              <a:gd fmla="val 7819" name="adj"/>
            </a:avLst>
          </a:prstGeom>
          <a:solidFill>
            <a:srgbClr val="FFFFFF"/>
          </a:solidFill>
          <a:ln cap="flat" cmpd="sng" w="152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"/>
          <p:cNvSpPr/>
          <p:nvPr/>
        </p:nvSpPr>
        <p:spPr>
          <a:xfrm>
            <a:off x="744795" y="2824882"/>
            <a:ext cx="84064" cy="935593"/>
          </a:xfrm>
          <a:prstGeom prst="roundRect">
            <a:avLst>
              <a:gd fmla="val 91289" name="adj"/>
            </a:avLst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5"/>
          <p:cNvSpPr/>
          <p:nvPr/>
        </p:nvSpPr>
        <p:spPr>
          <a:xfrm>
            <a:off x="953392" y="2972520"/>
            <a:ext cx="3586989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Rule 2: Meaning Modification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3" name="Google Shape;173;p5"/>
          <p:cNvSpPr/>
          <p:nvPr/>
        </p:nvSpPr>
        <p:spPr>
          <a:xfrm>
            <a:off x="953392" y="3271366"/>
            <a:ext cx="3884825" cy="341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Prefixes alter meaning; suffixes often change word class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760035" y="3841438"/>
            <a:ext cx="4355056" cy="935593"/>
          </a:xfrm>
          <a:prstGeom prst="roundRect">
            <a:avLst>
              <a:gd fmla="val 7819" name="adj"/>
            </a:avLst>
          </a:prstGeom>
          <a:solidFill>
            <a:srgbClr val="FFFFFF"/>
          </a:solidFill>
          <a:ln cap="flat" cmpd="sng" w="152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"/>
          <p:cNvSpPr/>
          <p:nvPr/>
        </p:nvSpPr>
        <p:spPr>
          <a:xfrm>
            <a:off x="744795" y="3841438"/>
            <a:ext cx="84064" cy="935593"/>
          </a:xfrm>
          <a:prstGeom prst="roundRect">
            <a:avLst>
              <a:gd fmla="val 91289" name="adj"/>
            </a:avLst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953392" y="3989075"/>
            <a:ext cx="2647677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Rule 3: Hyphen Usage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7" name="Google Shape;177;p5"/>
          <p:cNvSpPr/>
          <p:nvPr/>
        </p:nvSpPr>
        <p:spPr>
          <a:xfrm>
            <a:off x="953392" y="4287922"/>
            <a:ext cx="3884825" cy="341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Use hyphens with capital letters or identical vowels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760035" y="4857993"/>
            <a:ext cx="4355056" cy="935593"/>
          </a:xfrm>
          <a:prstGeom prst="roundRect">
            <a:avLst>
              <a:gd fmla="val 7819" name="adj"/>
            </a:avLst>
          </a:prstGeom>
          <a:solidFill>
            <a:srgbClr val="FFFFFF"/>
          </a:solidFill>
          <a:ln cap="flat" cmpd="sng" w="152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744795" y="4857993"/>
            <a:ext cx="84064" cy="935593"/>
          </a:xfrm>
          <a:prstGeom prst="roundRect">
            <a:avLst>
              <a:gd fmla="val 91289" name="adj"/>
            </a:avLst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953393" y="5005631"/>
            <a:ext cx="3315097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Rule 4: Double Consonants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953392" y="5304478"/>
            <a:ext cx="3884825" cy="341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Some suffixes require doubling final consonants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760035" y="5874549"/>
            <a:ext cx="4355056" cy="935593"/>
          </a:xfrm>
          <a:prstGeom prst="roundRect">
            <a:avLst>
              <a:gd fmla="val 7819" name="adj"/>
            </a:avLst>
          </a:prstGeom>
          <a:solidFill>
            <a:srgbClr val="FFFFFF"/>
          </a:solidFill>
          <a:ln cap="flat" cmpd="sng" w="152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744795" y="5874549"/>
            <a:ext cx="84064" cy="935593"/>
          </a:xfrm>
          <a:prstGeom prst="roundRect">
            <a:avLst>
              <a:gd fmla="val 91289" name="adj"/>
            </a:avLst>
          </a:prstGeom>
          <a:solidFill>
            <a:srgbClr val="DA1B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5"/>
          <p:cNvSpPr/>
          <p:nvPr/>
        </p:nvSpPr>
        <p:spPr>
          <a:xfrm>
            <a:off x="953393" y="6022186"/>
            <a:ext cx="3538555" cy="21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Rule 5: Spelling Adjustments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953392" y="6321033"/>
            <a:ext cx="3884825" cy="3414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Drop silent 'e' before vowel suffixes in most cases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186" name="Google Shape;1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0276" y="1734300"/>
            <a:ext cx="8470070" cy="507584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5/10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/>
          <p:nvPr/>
        </p:nvSpPr>
        <p:spPr>
          <a:xfrm>
            <a:off x="2575322" y="570002"/>
            <a:ext cx="9479756" cy="712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400"/>
              <a:buFont typeface="Arial Black"/>
              <a:buNone/>
            </a:pPr>
            <a:r>
              <a:rPr lang="en-US" sz="44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Core Rules: Part 2 with Examples</a:t>
            </a:r>
            <a:endParaRPr sz="4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758309" y="1802537"/>
            <a:ext cx="4246126" cy="5503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Exception: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Keep 'e' in words ending 'ce' or 'ge' before '-ous' (courageous, changeable)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Example: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The engineer re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design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ed the prototype for optimal performance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Example: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The team demonstrated 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un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ethical behavior in the testing phase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Example: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This technology enables 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auto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mation in manufacturing systems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42900" lvl="0" marL="34290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Char char="•"/>
            </a:pPr>
            <a:r>
              <a:rPr b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Example: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 The software requires continuous </a:t>
            </a:r>
            <a:r>
              <a:rPr i="1"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monitor</a:t>
            </a: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ing for quality assurance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195" name="Google Shape;19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0693" y="2167583"/>
            <a:ext cx="8338899" cy="4654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6/10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5305781" y="608409"/>
            <a:ext cx="4018837" cy="421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Classroom Activity</a:t>
            </a:r>
            <a:endParaRPr sz="4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5092281" y="1279681"/>
            <a:ext cx="4445835" cy="210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Interactive Technical Vocabulary Challenge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676349" y="2291953"/>
            <a:ext cx="152702" cy="675799"/>
          </a:xfrm>
          <a:prstGeom prst="roundRect">
            <a:avLst>
              <a:gd fmla="val 42005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548357" y="2208014"/>
            <a:ext cx="458107" cy="383977"/>
          </a:xfrm>
          <a:prstGeom prst="roundRect">
            <a:avLst>
              <a:gd fmla="val 119070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06" name="Google Shape;2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321" y="2303978"/>
            <a:ext cx="228983" cy="22898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"/>
          <p:cNvSpPr/>
          <p:nvPr/>
        </p:nvSpPr>
        <p:spPr>
          <a:xfrm>
            <a:off x="1007937" y="2228017"/>
            <a:ext cx="2009419" cy="210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Pair Formation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1007938" y="2514124"/>
            <a:ext cx="3091828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Form pairs and receive engineering scenario cards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09" name="Google Shape;209;p7"/>
          <p:cNvSpPr/>
          <p:nvPr/>
        </p:nvSpPr>
        <p:spPr>
          <a:xfrm>
            <a:off x="868278" y="3235404"/>
            <a:ext cx="152702" cy="675799"/>
          </a:xfrm>
          <a:prstGeom prst="roundRect">
            <a:avLst>
              <a:gd fmla="val 42005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740286" y="3151465"/>
            <a:ext cx="458107" cy="383977"/>
          </a:xfrm>
          <a:prstGeom prst="roundRect">
            <a:avLst>
              <a:gd fmla="val 119070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1" name="Google Shape;21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250" y="3247430"/>
            <a:ext cx="228983" cy="22898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7"/>
          <p:cNvSpPr/>
          <p:nvPr/>
        </p:nvSpPr>
        <p:spPr>
          <a:xfrm>
            <a:off x="1199866" y="3171468"/>
            <a:ext cx="2009419" cy="210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Word Creation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1199866" y="3457575"/>
            <a:ext cx="2862847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Add prefixes/suffixes to create 3 technical terms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4" name="Google Shape;214;p7"/>
          <p:cNvSpPr/>
          <p:nvPr/>
        </p:nvSpPr>
        <p:spPr>
          <a:xfrm>
            <a:off x="1060326" y="4178856"/>
            <a:ext cx="152702" cy="675799"/>
          </a:xfrm>
          <a:prstGeom prst="roundRect">
            <a:avLst>
              <a:gd fmla="val 42005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"/>
          <p:cNvSpPr/>
          <p:nvPr/>
        </p:nvSpPr>
        <p:spPr>
          <a:xfrm>
            <a:off x="932333" y="4094917"/>
            <a:ext cx="458107" cy="383977"/>
          </a:xfrm>
          <a:prstGeom prst="roundRect">
            <a:avLst>
              <a:gd fmla="val 119070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6" name="Google Shape;21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8298" y="4190881"/>
            <a:ext cx="228983" cy="22898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7"/>
          <p:cNvSpPr/>
          <p:nvPr/>
        </p:nvSpPr>
        <p:spPr>
          <a:xfrm>
            <a:off x="1391915" y="4114919"/>
            <a:ext cx="2287692" cy="210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Scenario Presentation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1391915" y="4401026"/>
            <a:ext cx="2633722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Use terms in 2-minute technical explanation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1252373" y="5122307"/>
            <a:ext cx="152702" cy="675799"/>
          </a:xfrm>
          <a:prstGeom prst="roundRect">
            <a:avLst>
              <a:gd fmla="val 42005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1124381" y="5038368"/>
            <a:ext cx="458107" cy="383977"/>
          </a:xfrm>
          <a:prstGeom prst="roundRect">
            <a:avLst>
              <a:gd fmla="val 119070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21" name="Google Shape;22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20346" y="5134332"/>
            <a:ext cx="228983" cy="22898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/>
          <p:nvPr/>
        </p:nvSpPr>
        <p:spPr>
          <a:xfrm>
            <a:off x="1583961" y="5058370"/>
            <a:ext cx="2009419" cy="210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Peer Review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1583962" y="5344478"/>
            <a:ext cx="2404598" cy="325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Class evaluates accuracy and usage appropriateness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1060326" y="6065758"/>
            <a:ext cx="152702" cy="838676"/>
          </a:xfrm>
          <a:prstGeom prst="roundRect">
            <a:avLst>
              <a:gd fmla="val 42005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7"/>
          <p:cNvSpPr/>
          <p:nvPr/>
        </p:nvSpPr>
        <p:spPr>
          <a:xfrm>
            <a:off x="932333" y="5981819"/>
            <a:ext cx="458107" cy="383977"/>
          </a:xfrm>
          <a:prstGeom prst="roundRect">
            <a:avLst>
              <a:gd fmla="val 119070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26" name="Google Shape;22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8298" y="6077783"/>
            <a:ext cx="228983" cy="22898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/>
          <p:nvPr/>
        </p:nvSpPr>
        <p:spPr>
          <a:xfrm>
            <a:off x="1391914" y="6001822"/>
            <a:ext cx="2074051" cy="210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Best Practice Award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1391915" y="6287929"/>
            <a:ext cx="2633722" cy="4886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400"/>
              <a:buFont typeface="Arial Black"/>
              <a:buNone/>
            </a:pPr>
            <a:r>
              <a:rPr lang="en-US" sz="14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Instructor recognizes most effective technical communication</a:t>
            </a:r>
            <a:endParaRPr sz="1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29" name="Google Shape;229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67022" y="2591991"/>
            <a:ext cx="7079416" cy="395122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7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7/10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"/>
          <p:cNvSpPr/>
          <p:nvPr/>
        </p:nvSpPr>
        <p:spPr>
          <a:xfrm>
            <a:off x="5297626" y="542686"/>
            <a:ext cx="4035147" cy="504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9722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3600"/>
              <a:buFont typeface="Arial Black"/>
              <a:buNone/>
            </a:pPr>
            <a:r>
              <a:rPr lang="en-US" sz="3600">
                <a:solidFill>
                  <a:srgbClr val="1F1E1E"/>
                </a:solidFill>
                <a:latin typeface="Arial Black"/>
                <a:ea typeface="Arial Black"/>
                <a:cs typeface="Arial Black"/>
                <a:sym typeface="Arial Black"/>
              </a:rPr>
              <a:t>Concept Mind Map</a:t>
            </a:r>
            <a:endParaRPr sz="3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37" name="Google Shape;2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2925" y="1004901"/>
            <a:ext cx="2923818" cy="2923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38" name="Google Shape;23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6395" y="1628371"/>
            <a:ext cx="229314" cy="22931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8"/>
          <p:cNvSpPr/>
          <p:nvPr/>
        </p:nvSpPr>
        <p:spPr>
          <a:xfrm>
            <a:off x="1137403" y="4158628"/>
            <a:ext cx="306586" cy="306586"/>
          </a:xfrm>
          <a:prstGeom prst="roundRect">
            <a:avLst>
              <a:gd fmla="val 21006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40" name="Google Shape;24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9790" y="4211016"/>
            <a:ext cx="201692" cy="20169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8"/>
          <p:cNvSpPr/>
          <p:nvPr/>
        </p:nvSpPr>
        <p:spPr>
          <a:xfrm>
            <a:off x="1552455" y="4192085"/>
            <a:ext cx="2017514" cy="252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Prefixes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1552455" y="4552725"/>
            <a:ext cx="3239810" cy="209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anti-, pre-, sub-, trans-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43" name="Google Shape;24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02925" y="1004901"/>
            <a:ext cx="2923818" cy="2923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44" name="Google Shape;24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3719" y="1628371"/>
            <a:ext cx="229314" cy="22931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1137403" y="4992066"/>
            <a:ext cx="306586" cy="306586"/>
          </a:xfrm>
          <a:prstGeom prst="roundRect">
            <a:avLst>
              <a:gd fmla="val 21006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46" name="Google Shape;24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9790" y="5044453"/>
            <a:ext cx="201692" cy="20169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8"/>
          <p:cNvSpPr/>
          <p:nvPr/>
        </p:nvSpPr>
        <p:spPr>
          <a:xfrm>
            <a:off x="1552455" y="5025522"/>
            <a:ext cx="2017514" cy="252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Suffixes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8" name="Google Shape;248;p8"/>
          <p:cNvSpPr/>
          <p:nvPr/>
        </p:nvSpPr>
        <p:spPr>
          <a:xfrm>
            <a:off x="1552455" y="5386163"/>
            <a:ext cx="3239810" cy="209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-tion, -able, -ment, -ous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49" name="Google Shape;24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2925" y="1004901"/>
            <a:ext cx="2923818" cy="2923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0" name="Google Shape;25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73719" y="3075695"/>
            <a:ext cx="229314" cy="229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>
            <a:off x="1137403" y="5825503"/>
            <a:ext cx="306586" cy="306586"/>
          </a:xfrm>
          <a:prstGeom prst="roundRect">
            <a:avLst>
              <a:gd fmla="val 21006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2" name="Google Shape;25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9790" y="5877891"/>
            <a:ext cx="201692" cy="20169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/>
          <p:nvPr/>
        </p:nvSpPr>
        <p:spPr>
          <a:xfrm>
            <a:off x="1552455" y="5858960"/>
            <a:ext cx="2017514" cy="252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Root Words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1552455" y="6219600"/>
            <a:ext cx="3239810" cy="209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Base meaning foundation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preencoded.png" id="255" name="Google Shape;255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02925" y="1004901"/>
            <a:ext cx="2923818" cy="2923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256" name="Google Shape;256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26395" y="3075695"/>
            <a:ext cx="229314" cy="229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8"/>
          <p:cNvSpPr/>
          <p:nvPr/>
        </p:nvSpPr>
        <p:spPr>
          <a:xfrm>
            <a:off x="1137403" y="6658941"/>
            <a:ext cx="306586" cy="306586"/>
          </a:xfrm>
          <a:prstGeom prst="roundRect">
            <a:avLst>
              <a:gd fmla="val 21006" name="adj"/>
            </a:avLst>
          </a:prstGeom>
          <a:solidFill>
            <a:srgbClr val="F9D2D6"/>
          </a:solidFill>
          <a:ln cap="flat" cmpd="sng" w="9525">
            <a:solidFill>
              <a:srgbClr val="DFB8B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8" name="Google Shape;258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89790" y="6711328"/>
            <a:ext cx="201692" cy="20169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8"/>
          <p:cNvSpPr/>
          <p:nvPr/>
        </p:nvSpPr>
        <p:spPr>
          <a:xfrm>
            <a:off x="1552455" y="6692397"/>
            <a:ext cx="2017514" cy="2521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Applications</a:t>
            </a: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1552455" y="7053038"/>
            <a:ext cx="3239810" cy="209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600"/>
              <a:buFont typeface="Arial Black"/>
              <a:buNone/>
            </a:pPr>
            <a:r>
              <a:rPr lang="en-US" sz="1600">
                <a:solidFill>
                  <a:srgbClr val="3B3535"/>
                </a:solidFill>
                <a:latin typeface="Arial Black"/>
                <a:ea typeface="Arial Black"/>
                <a:cs typeface="Arial Black"/>
                <a:sym typeface="Arial Black"/>
              </a:rPr>
              <a:t>Technical writing, documentation</a:t>
            </a:r>
            <a:endParaRPr sz="16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1" name="Google Shape;261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50213" y="2054287"/>
            <a:ext cx="8390397" cy="460465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"/>
          <p:cNvSpPr txBox="1"/>
          <p:nvPr/>
        </p:nvSpPr>
        <p:spPr>
          <a:xfrm>
            <a:off x="13033154" y="7388548"/>
            <a:ext cx="8464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8/10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2026-03-16T16:38:26Z</dcterms:created>
</cp:coreProperties>
</file>