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A38328-57D9-40A4-9AA4-2B0B2B40F4D4}">
  <a:tblStyle styleId="{3AA38328-57D9-40A4-9AA4-2B0B2B40F4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09/02/2026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Dashboard Design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44EFF2C-F5B6-4745-A128-CC5BBD8CB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The Art &amp; Science of Visualizing Business Performance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3098433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Dashboard Design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Dashboard Design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D760D4D-3F53-492D-B44C-BA19A26C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22"/>
          <p:cNvGraphicFramePr/>
          <p:nvPr/>
        </p:nvGraphicFramePr>
        <p:xfrm>
          <a:off x="581025" y="2390775"/>
          <a:ext cx="11029950" cy="3057500"/>
        </p:xfrm>
        <a:graphic>
          <a:graphicData uri="http://schemas.openxmlformats.org/drawingml/2006/table">
            <a:tbl>
              <a:tblPr firstRow="1" bandRow="1">
                <a:noFill/>
                <a:tableStyleId>{3AA38328-57D9-40A4-9AA4-2B0B2B40F4D4}</a:tableStyleId>
              </a:tblPr>
              <a:tblGrid>
                <a:gridCol w="24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369A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369A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Standard Report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369A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Professional Dashboard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Interactivity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Static / Page-based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Dynamic / Filterable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Metric Focus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Data Dump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Curated KPIs only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Visual Flow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Linear (Top to Bottom)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Priority-based (Quadrant)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Updates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Manual / Periodic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Automated / Real-time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1" name="Google Shape;201;p22"/>
          <p:cNvSpPr/>
          <p:nvPr/>
        </p:nvSpPr>
        <p:spPr>
          <a:xfrm>
            <a:off x="581025" y="3019425"/>
            <a:ext cx="2481708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3062733" y="3019425"/>
            <a:ext cx="3705373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6768107" y="3019425"/>
            <a:ext cx="4842867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81025" y="3633787"/>
            <a:ext cx="248170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3062733" y="3633787"/>
            <a:ext cx="37053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6768107" y="3633787"/>
            <a:ext cx="484286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81025" y="4233862"/>
            <a:ext cx="248170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3062733" y="4233862"/>
            <a:ext cx="37053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6768107" y="4233862"/>
            <a:ext cx="484286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581025" y="4833937"/>
            <a:ext cx="248170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3062733" y="4833937"/>
            <a:ext cx="37053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6768107" y="4833937"/>
            <a:ext cx="484286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581025" y="5434012"/>
            <a:ext cx="2481708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3062733" y="5434012"/>
            <a:ext cx="3705373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768107" y="5434012"/>
            <a:ext cx="484286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Design Maturity Model</a:t>
            </a: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ADF80-07F8-4545-8DFB-9B7B06E525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B44BF-AB25-4945-93F2-047B010BB90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39287" y="6356350"/>
            <a:ext cx="4430658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FBEF4-10AD-4124-AD43-1B80094FA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057400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209800"/>
            <a:ext cx="52292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0850" y="2628900"/>
            <a:ext cx="4391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0850" y="3209925"/>
            <a:ext cx="4391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0850" y="3790950"/>
            <a:ext cx="4391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0850" y="4371975"/>
            <a:ext cx="4391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025" y="2057400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6381750" y="1562100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Which principle is violated?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6381750" y="5562600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Hover over options to see the challenge! (Hint: Effective dashboards are flat and simple).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1: Spot the Design Error</a:t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178D7-76DE-4DAC-83A8-B2C1530E17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9A509-DFFF-407A-8743-50ADD2FB9CF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092526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5279-4CE6-4583-9C35-4E1547E097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4346227"/>
            <a:ext cx="11029950" cy="16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831627"/>
            <a:ext cx="52292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831627"/>
            <a:ext cx="52292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1000125" y="4993927"/>
            <a:ext cx="101917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The Challenge:</a:t>
            </a:r>
            <a:r>
              <a:rPr lang="en-US" sz="18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Match 1-C, 2-A, and 3-B correctly. Why would a CEO care more about 'C' than 'A'?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581025" y="1831627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Dashboard Types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581025" y="24793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1. Strategic Dashboard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581025" y="29746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2. Operational Dashboard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581025" y="34699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3. Analytical Dashboard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6381750" y="1831627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Metrics to Match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6381750" y="24793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A. Current Server Uptime (Last 5 mins)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6381750" y="29746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B. Market Share Trends (2020-2024)</a:t>
            </a:r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6381750" y="3469927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C. Annual Net Profit vs. Forecast</a:t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2: Metric Match-Up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22C8D-6812-48AA-A7EC-6934436170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B94A-8389-4027-B6CB-C51DF9F4AF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61338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4031-522A-44E8-B5F4-A18C136B0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398135" y="616625"/>
            <a:ext cx="5170646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01. Foundations</a:t>
            </a:r>
            <a:endParaRPr dirty="0"/>
          </a:p>
        </p:txBody>
      </p:sp>
      <p:sp>
        <p:nvSpPr>
          <p:cNvPr id="96" name="Google Shape;96;p14"/>
          <p:cNvSpPr/>
          <p:nvPr/>
        </p:nvSpPr>
        <p:spPr>
          <a:xfrm>
            <a:off x="5619750" y="3512790"/>
            <a:ext cx="952500" cy="4762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398135" y="2036133"/>
            <a:ext cx="454342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Defining the Role of Dashboards in Modern BI</a:t>
            </a:r>
            <a:endParaRPr dirty="0"/>
          </a:p>
        </p:txBody>
      </p:sp>
      <p:pic>
        <p:nvPicPr>
          <p:cNvPr id="6" name="Google Shape;89;p13" descr="image.png">
            <a:extLst>
              <a:ext uri="{FF2B5EF4-FFF2-40B4-BE49-F238E27FC236}">
                <a16:creationId xmlns:a16="http://schemas.microsoft.com/office/drawing/2014/main" id="{5326FD93-04CF-4534-98BC-9E06FA5FC9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085159"/>
            <a:ext cx="6282781" cy="2959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79AEF-5975-4AAC-950B-2CA35CAA2A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264AA-2162-46C8-AF1D-DC7F6C7055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Dashboard Design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6F25D-730C-4F72-A57A-FF11DFD03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109787"/>
            <a:ext cx="522922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81025" y="2109787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A Cognitive Interface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581025" y="2757487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dashboard is an information management tool that visually tracks, analyzes, and displays key performance indicators (KPIs), metrics, and key data points.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581025" y="3862387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translates complex raw data into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instantly actionable insights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serving as the "nerve center" for organizational decision-making.</a:t>
            </a:r>
            <a:endParaRPr/>
          </a:p>
        </p:txBody>
      </p:sp>
      <p:pic>
        <p:nvPicPr>
          <p:cNvPr id="107" name="Google Shape;107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109787"/>
            <a:ext cx="522922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What is a Dashboard?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420FF-97BF-4DF8-ADD5-E1C5B7DBBE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05B33-BDD4-465E-AE62-B94DA596F1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345745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EF80-32B1-4C63-9CC1-8D929E3697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319337"/>
            <a:ext cx="34861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25" y="2319337"/>
            <a:ext cx="34861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5" y="2319337"/>
            <a:ext cx="34861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914400" y="3433762"/>
            <a:ext cx="29603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Clarity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914400" y="4081462"/>
            <a:ext cx="2819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user should grasp the message in less than 5 seconds. Avoid clutter and "chart junk."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4686300" y="3433762"/>
            <a:ext cx="29603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Relevance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686300" y="4081462"/>
            <a:ext cx="2819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Display only what matters to the specific user role. One size does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fit all.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8458200" y="3433762"/>
            <a:ext cx="29603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Actionability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458200" y="4081462"/>
            <a:ext cx="2819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Design to drive a decision. If a metric moves, what should the user do next?</a:t>
            </a:r>
            <a:endParaRPr/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274796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6300" y="274796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8200" y="2747962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Three Keys to Great Design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10913-CDCE-4B42-A6FB-A9989B9AE8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840C8-92BB-4496-8531-7DD9FC1F7BE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381500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25F8-5849-472E-AC8D-178ECD8ECE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3250644" y="2322165"/>
            <a:ext cx="569071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02. Classification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5619750" y="3512790"/>
            <a:ext cx="952500" cy="4762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929062" y="3941415"/>
            <a:ext cx="4333875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Strategic, Operational, and Analytical Views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1C4F5-4A46-47AA-A6CE-481E69898A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22D54-239D-4A68-A2AA-9CC1A88915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006926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4F7F-6959-47E0-9E21-8CB99F6C6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81025" y="4481512"/>
            <a:ext cx="366045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Strategic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581025" y="5129212"/>
            <a:ext cx="348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High-level goals for executives. Tracks monthly/yearly KPIs.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4352925" y="4481512"/>
            <a:ext cx="366045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Operational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4352925" y="5129212"/>
            <a:ext cx="348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Real-time monitoring of daily tasks and processes.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8124825" y="4481512"/>
            <a:ext cx="366045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Analytical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8124825" y="5129212"/>
            <a:ext cx="34861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Deep dives for analysts. Trend analysis and drill-downs.</a:t>
            </a:r>
            <a:endParaRPr/>
          </a:p>
        </p:txBody>
      </p:sp>
      <p:pic>
        <p:nvPicPr>
          <p:cNvPr id="151" name="Google Shape;15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29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4825" y="1909762"/>
            <a:ext cx="34861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Dashboard Hierarchy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B024B-584F-48D6-8DB2-EE3185E464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ACF66-F20F-4F20-9450-AACDAEAF1D2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358618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499BD-FE75-444D-86D9-13E6DFE3F6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962025" y="3005137"/>
            <a:ext cx="10648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Color Utility: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Use color to indicate meaning (Red for Alert, Green for Success), not for decoration.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962025" y="3500437"/>
            <a:ext cx="10648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Grouping: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Place related metrics in close proximity to reduce cognitive load.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962025" y="3995737"/>
            <a:ext cx="10648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Drill-Down: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Provide pathways to deeper data for those who need to investigate "Why."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962025" y="4491037"/>
            <a:ext cx="106489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Simplicity: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Limit a single dashboard to 5-7 visualizations to prevent information overload.</a:t>
            </a:r>
            <a:endParaRPr/>
          </a:p>
        </p:txBody>
      </p:sp>
      <p:pic>
        <p:nvPicPr>
          <p:cNvPr id="165" name="Google Shape;16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30432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538537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40338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4529137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UI Design Best Practices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CA04A-B877-481C-9FE3-47005FD2FD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5AA84-48F2-4716-89BF-17CD54E099F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47271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A22F6-2BAE-45AE-BA4E-2A2481D73F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/>
        </p:nvSpPr>
        <p:spPr>
          <a:xfrm>
            <a:off x="581025" y="771525"/>
            <a:ext cx="519064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The Layout Strategy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581025" y="1752600"/>
            <a:ext cx="51906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Poppins"/>
                <a:ea typeface="Poppins"/>
                <a:cs typeface="Poppins"/>
                <a:sym typeface="Poppins"/>
              </a:rPr>
              <a:t>Visual Information Flow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581025" y="2400300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 business reporting, users typically read in an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F-Pattern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Z-Pattern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581025" y="3200400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Place the most critical KPI in the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Top-Left Corner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. This is where the eye lands first and holds the highest psychological value.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581025" y="4305300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Supportive trends go in the center, and detailed data tables reside at the bottom.</a:t>
            </a:r>
            <a:endParaRPr/>
          </a:p>
        </p:txBody>
      </p:sp>
      <p:pic>
        <p:nvPicPr>
          <p:cNvPr id="181" name="Google Shape;18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153551"/>
            <a:ext cx="6086475" cy="571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82C4C-3FFB-4FFB-97C1-5A06D0B7FC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10D6C-69B1-4A2F-B2FF-E7690C8DD12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082018" y="6356350"/>
            <a:ext cx="3937782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CDF8E-EBB8-4EA4-981C-BDEE84B62F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/>
        </p:nvSpPr>
        <p:spPr>
          <a:xfrm>
            <a:off x="581025" y="3195637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Overcrowding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81025" y="3843337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Attempting to show everything to everyone results in a "cockpit of chaos" where nothing stands out.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6381750" y="3195637"/>
            <a:ext cx="54906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Lack of Context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6381750" y="3843337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number like "$1.2M" is meaningless without context. Is it better or worse than last month? What is the goal?</a:t>
            </a:r>
            <a:endParaRPr/>
          </a:p>
        </p:txBody>
      </p:sp>
      <p:pic>
        <p:nvPicPr>
          <p:cNvPr id="191" name="Google Shape;19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3262312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26231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/>
        </p:nvSpPr>
        <p:spPr>
          <a:xfrm>
            <a:off x="771525" y="581025"/>
            <a:ext cx="11381422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Common Design Pitfalls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581025" y="581025"/>
            <a:ext cx="7620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BC174-961C-4EE1-B840-8834246B79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09/02/2026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CFB92-74F3-41FC-9392-C7FB9885CFB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444218" cy="365125"/>
          </a:xfrm>
        </p:spPr>
        <p:txBody>
          <a:bodyPr/>
          <a:lstStyle/>
          <a:p>
            <a:r>
              <a:rPr lang="en-US" dirty="0"/>
              <a:t>Dashboard Design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8B98B-1D75-4157-A281-B2DDA768D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Poppins</vt:lpstr>
      <vt:lpstr>Merriweather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2026-05-20T09:36:34Z</dcterms:modified>
</cp:coreProperties>
</file>