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Urbanis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CB9B01-469B-4FE8-B102-79D34C401A27}">
  <a:tblStyle styleId="{FFCB9B01-469B-4FE8-B102-79D34C401A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3FB421-2F5E-459D-AC6E-AE634CBE05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4F85-4CDD-4370-9B52-270D1939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F8A74-DACE-41CE-98FE-030A95B55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D2BE9-830B-4529-8FF4-AFD8278F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D499-AF04-4040-A739-6C0B521F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8B581-0D76-4072-8280-C0A170BA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98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5240-6206-4A0E-9CE3-5C363246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4BBE-E8C5-47FA-8496-880F8B23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7FEE-9E24-43CE-9845-B4C8E75B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5441-29CC-4008-A9F9-7510BE54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C06A-BC78-4804-927D-AF34D2FA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90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78DE-A769-4B56-8D43-9371D185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86F2-067C-42D3-BE51-8C84A7120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2C2D4-67DA-4959-B2F5-523A09DE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B1AC-CAF9-40E4-8D14-45D8E90F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A47B-B070-44BF-88EC-59F1D172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17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BF91-99D5-4E87-9A8C-0BB883E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C07C-2428-4476-9108-E5F5028D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AC6CE-C3D4-44B1-A125-3D26D577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01E93-6CB6-4A87-8431-11519CE8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4459C-987B-44FC-A98B-A14826BA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D1F58-55E0-472A-B74B-F31E2447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23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E286-A500-4A8B-807F-14E0FB33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48E22-8F30-49E1-8AC0-C56E5DABF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D1CA1-02FD-4BCD-9F3A-D43D0C82F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98D65-DF2F-4531-B28E-961BBD87F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26939-A8A6-4473-9D4F-90DD78EBC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7F31C-40D0-4749-95E2-B377F0EA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7341D-0430-44BF-A5A8-FA481E67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5571-D229-4E17-8794-5295E7A6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61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A568-DCD9-4E1E-BAD9-C8F7F2A5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6C2504-B9F2-4D2C-9EBA-208EC5C3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DD24B-C2A3-43BF-9295-711876FC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AE54F-C99B-4F3F-85F8-E06093C0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48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3C9F5-6FEE-438A-8A77-5FFA6861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A8F7B-257B-46A9-9E5A-D229C81D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D41B2-F1AF-4E63-9532-49C6A2BC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790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AF4-B84F-4313-9394-2754C908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B647-F5E7-4BB2-A9AD-8E6E299F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89301-15DC-4F54-8574-0CB3C4892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0977-3241-4743-8865-2CB5DC64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87AFB-E6C7-4CD6-84CF-A87BBD95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B8693-E1C2-483C-804A-DFC624AA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0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6CB8-B771-4C28-9212-B7645FB1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EE587-52CB-419A-93EE-E3DC0973F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6ADEC-9729-40DA-BF1A-EB5D2C6DB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98E80-5906-4731-AC92-89C92C53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C4AF-BFD8-42C7-A3FB-8C4CEBCA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9FF4E-AA0A-439C-BE4F-25CC472C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99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E895-5BE6-4530-9908-34853D9A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2E155-41C9-4520-AD70-39012AD80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023B9-6E29-407F-95DE-31AAB715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4A19-AF98-49B9-B17A-B9599747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89B4-6B57-4614-BD84-4FB9EE41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38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742EF-BACF-475A-900F-3F82B9F46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06BBF-4806-48D5-9390-B2F3F5F81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3194-79A7-4326-8159-700994EE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2F2DF-FAA8-436E-AC4F-A945462C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B103-E384-4C3C-9D80-EFF14EA8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13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Data Warehousing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B4B253D-1F72-48A8-9F9E-705B220F87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2A459-1D76-43DE-8B30-C3DBC830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AAFCC-4990-45E8-B50A-772937D06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B70CC-7B25-4474-8C13-E2B4454B1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C31A-9D19-42CE-88BA-95C2663B4469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0602B-BAA8-487A-958C-C99332CD7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50F0-4D0E-4C95-AB8F-338154EB8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5FF6-FCF4-4B06-BAD2-57073B89B3EA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099412-DC3B-4E00-890F-B880FDAED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97" y="667339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7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151" y="289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Unit I: Foundations of Bi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2834980"/>
            <a:ext cx="11401425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Data Warehousing</a:t>
            </a:r>
            <a:br>
              <a:rPr lang="en-US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Fundamentals</a:t>
            </a:r>
            <a:endParaRPr lang="en-US" sz="3600"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74EA01-7735-4BAD-9668-D1E5959A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495" y="2587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/>
              <a:t>Data Warehousing | Introduction To Business Intelligence | Dr. Angel Latha Mary 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50498"/>
            <a:ext cx="11815982" cy="55075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/>
          <p:nvPr/>
        </p:nvSpPr>
        <p:spPr>
          <a:xfrm>
            <a:off x="571500" y="2519362"/>
            <a:ext cx="11049000" cy="26955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2" name="Google Shape;222;p22"/>
          <p:cNvGraphicFramePr/>
          <p:nvPr/>
        </p:nvGraphicFramePr>
        <p:xfrm>
          <a:off x="571500" y="2519362"/>
          <a:ext cx="11049000" cy="2695625"/>
        </p:xfrm>
        <a:graphic>
          <a:graphicData uri="http://schemas.openxmlformats.org/drawingml/2006/table">
            <a:tbl>
              <a:tblPr firstRow="1" bandRow="1">
                <a:noFill/>
                <a:tableStyleId>{FFCB9B01-469B-4FE8-B102-79D34C401A27}</a:tableStyleId>
              </a:tblPr>
              <a:tblGrid>
                <a:gridCol w="17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Feature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Operational Database (OLTP)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Data Warehouse (OLAP)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Purpose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Run daily business operations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Analyze historical data for decisions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Data Age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Current, up-to-date data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Historical data over years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Operation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Simple transactions (Insert/Update)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Complex queries (Read/Aggregate)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Focus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Efficiency and Integrity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Performance and Insights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3" name="Google Shape;223;p22"/>
          <p:cNvSpPr/>
          <p:nvPr/>
        </p:nvSpPr>
        <p:spPr>
          <a:xfrm>
            <a:off x="571500" y="3600450"/>
            <a:ext cx="178653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>
            <a:off x="2358032" y="3600450"/>
            <a:ext cx="463897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6997005" y="3600450"/>
            <a:ext cx="46234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>
            <a:off x="571500" y="4133850"/>
            <a:ext cx="178653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2358032" y="4133850"/>
            <a:ext cx="463897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6997005" y="4133850"/>
            <a:ext cx="46234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71500" y="4667250"/>
            <a:ext cx="178653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2358032" y="4667250"/>
            <a:ext cx="463897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6997005" y="4667250"/>
            <a:ext cx="46234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571500" y="5200650"/>
            <a:ext cx="178653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358032" y="5200650"/>
            <a:ext cx="4638972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6997005" y="5200650"/>
            <a:ext cx="462349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Database vs. Data Warehouse</a:t>
            </a:r>
            <a:endParaRPr/>
          </a:p>
        </p:txBody>
      </p:sp>
      <p:sp>
        <p:nvSpPr>
          <p:cNvPr id="236" name="Google Shape;236;p22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3EB3B-0115-4836-91CE-DE03B4FC3E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4654F-FB44-4CC9-AA13-FBE5F1A0FD8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872804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77BE-C94B-4410-9148-E74CFF49D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2362"/>
            <a:ext cx="11928524" cy="55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2150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6215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Case Study: Retail Optimization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571500" y="2686050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EA5E9"/>
                </a:solidFill>
                <a:latin typeface="Merriweather"/>
                <a:ea typeface="Merriweather"/>
                <a:cs typeface="Merriweather"/>
                <a:sym typeface="Merriweather"/>
              </a:rPr>
              <a:t>The Scenario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571500" y="3114675"/>
            <a:ext cx="52387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A regional retailer sees high waste in fresh produce. We prototype a BI solution.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914400" y="3952875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952500" y="3952875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Input: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Inventory + Weather + Footfall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914400" y="4267200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952500" y="4267200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Process: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Real-time Correlation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914400" y="4581525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952500" y="4581525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Output: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Smart Reordering Dashboard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FE1CD-B3D4-4BA8-B94B-73584A4D3E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25B8-00BB-43F0-A033-08694A54033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69302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7CD63-83D3-4A05-885A-195140C50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9144"/>
            <a:ext cx="11999742" cy="578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185862"/>
            <a:ext cx="11049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295275" y="2233612"/>
            <a:ext cx="1160145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Questions?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2286000" y="3138487"/>
            <a:ext cx="7620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Identify one "Driver" and one "Evolution Stage" that led to the rise of Self-Service Analytics.</a:t>
            </a:r>
            <a:endParaRPr dirty="0"/>
          </a:p>
        </p:txBody>
      </p:sp>
      <p:sp>
        <p:nvSpPr>
          <p:cNvPr id="262" name="Google Shape;262;p24"/>
          <p:cNvSpPr txBox="1"/>
          <p:nvPr/>
        </p:nvSpPr>
        <p:spPr>
          <a:xfrm>
            <a:off x="571500" y="4624387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Dr. Angel Latha Mary S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571500" y="5148262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64748B"/>
                </a:solidFill>
                <a:latin typeface="Urbanist"/>
                <a:ea typeface="Urbanist"/>
                <a:cs typeface="Urbanist"/>
                <a:sym typeface="Urbanist"/>
              </a:rPr>
              <a:t>Department of AI &amp; ML | SNS Institutions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EBC12-F849-4174-93A3-4F9C3F3383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4623C-81AD-4D34-9CEA-95C4D4BC2D3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712698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5CE50-8259-41F0-9396-22464C7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11277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The Data Chaos Challenge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71500" y="2566987"/>
            <a:ext cx="52387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Recap &amp; Icebreaker: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Before we dive in, let's reflect on the current state of information.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71500" y="4538662"/>
            <a:ext cx="52387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0EA5E9"/>
                </a:solidFill>
                <a:latin typeface="Urbanist"/>
                <a:ea typeface="Urbanist"/>
                <a:cs typeface="Urbanist"/>
                <a:sym typeface="Urbanist"/>
              </a:rPr>
              <a:t>"Can you name a time you had the data but couldn't make a decision?"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14400" y="3405187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952500" y="3405187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Data exists in silos across departments.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914400" y="3719512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952500" y="3719512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Manual ledger keeping to digital storage.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914400" y="4033837"/>
            <a:ext cx="381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952500" y="4033837"/>
            <a:ext cx="4857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The Gap: Data exists, but "Intelligence" is missing.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CCD16-F3AF-403F-932A-58A76B8A00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6D1F9-2922-4BF9-B576-E8B6558826D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33203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0BDC-EA26-49E8-A5B6-9AC205F1A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00"/>
            <a:ext cx="11620500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90" y="3575050"/>
            <a:ext cx="6286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Defining the Core Challenge</a:t>
            </a:r>
            <a:endParaRPr dirty="0"/>
          </a:p>
        </p:txBody>
      </p:sp>
      <p:sp>
        <p:nvSpPr>
          <p:cNvPr id="116" name="Google Shape;116;p15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334000" y="2124075"/>
            <a:ext cx="6600825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EA5E9"/>
                </a:solidFill>
                <a:latin typeface="Merriweather"/>
                <a:ea typeface="Merriweather"/>
                <a:cs typeface="Merriweather"/>
                <a:sym typeface="Merriweather"/>
              </a:rPr>
              <a:t>Persona: Alex, Operations Lead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334000" y="2552700"/>
            <a:ext cx="62865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"I spend 70% of my time manually aggregating Excel sheets and only 30% actually managing the team."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385815" y="3873500"/>
            <a:ext cx="56578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Problem: Information Blindness</a:t>
            </a:r>
            <a:endParaRPr dirty="0"/>
          </a:p>
        </p:txBody>
      </p:sp>
      <p:sp>
        <p:nvSpPr>
          <p:cNvPr id="120" name="Google Shape;120;p15"/>
          <p:cNvSpPr txBox="1"/>
          <p:nvPr/>
        </p:nvSpPr>
        <p:spPr>
          <a:xfrm>
            <a:off x="1385815" y="4537075"/>
            <a:ext cx="565785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How do we turn siloed, raw data into a competitive steering wheel?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9AF0A-A7D4-471F-917B-83D44F3E56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476E3-BA0D-4109-9899-EC3CD5C147B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387948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C4315-6EA5-4894-A5F6-1F19B7291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11430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571500" y="3395662"/>
            <a:ext cx="110490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672530" y="30051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545210" y="30051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7417891" y="30051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10290571" y="3005137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0EA5E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Evolution: From DSS to AI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71500" y="5224462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64748B"/>
                </a:solidFill>
                <a:latin typeface="Urbanist"/>
                <a:ea typeface="Urbanist"/>
                <a:cs typeface="Urbanist"/>
                <a:sym typeface="Urbanist"/>
              </a:rPr>
              <a:t>BI isn't new; it has transformed with computing power.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510733" y="2547937"/>
            <a:ext cx="2552193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1970s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571500" y="3443287"/>
            <a:ext cx="243066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DSS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Rule-based models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3383413" y="2547937"/>
            <a:ext cx="2552193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1990s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3444180" y="3443287"/>
            <a:ext cx="243066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Traditional BI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Data Warehousing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6256094" y="2547937"/>
            <a:ext cx="2552193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2010s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6316860" y="3443287"/>
            <a:ext cx="243066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Self-Service BI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Visual Discovery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9128774" y="2547937"/>
            <a:ext cx="2552193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2020s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9189541" y="3443287"/>
            <a:ext cx="243066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Augmented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AI-driven Insights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12A67-2C34-4CD8-829A-C9BD0AD363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5FF32-3D75-45C0-B459-21E91C8E9B9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93691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70EED-1632-4DA3-8BEF-2E7E095723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044"/>
            <a:ext cx="11493305" cy="622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2150" y="633046"/>
            <a:ext cx="5848350" cy="622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71500" y="1033462"/>
            <a:ext cx="52006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a Data Warehouse?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571500" y="2614612"/>
            <a:ext cx="4953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A data warehouse is a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central repository</a:t>
            </a: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 of information that can be analyzed to make better informed decisions.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571500" y="3976687"/>
            <a:ext cx="4953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Data flows from transactional systems, relational databases, and other sources, typically on a regular cadence.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71500" y="5338762"/>
            <a:ext cx="4953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EA5E9"/>
                </a:solidFill>
                <a:latin typeface="Urbanist"/>
                <a:ea typeface="Urbanist"/>
                <a:cs typeface="Urbanist"/>
                <a:sym typeface="Urbanist"/>
              </a:rPr>
              <a:t>Hindsight to Foresight journey.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3A889-88EA-464E-881F-3EC5740FA2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A11DB-A56C-4C5F-B476-380BF2BE316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200649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E8D5A-E2FD-46D0-B2BD-4621FFDA3B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6264"/>
            <a:ext cx="11430000" cy="597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71675"/>
            <a:ext cx="2547937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187" y="1971675"/>
            <a:ext cx="2547937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1971675"/>
            <a:ext cx="2547937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2562" y="1971675"/>
            <a:ext cx="2547937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5443" y="2362200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50556" y="2362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55668" y="2362200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17931" y="23622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Warehouse Architecture Layers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917852" y="3009900"/>
            <a:ext cx="185523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Source Layer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962025" y="3562350"/>
            <a:ext cx="1766887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ERP, CRM, and Flat Files speaking different "languages".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3751540" y="3009900"/>
            <a:ext cx="185523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Staging Layer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3795712" y="3905250"/>
            <a:ext cx="1766887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Raw data landing zone before cleaning and standardization.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585227" y="3009900"/>
            <a:ext cx="185523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Storage Layer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6629400" y="3905250"/>
            <a:ext cx="1766887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The core hub where data is structured into schemas.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9418915" y="3009900"/>
            <a:ext cx="1855231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Access Layer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9463087" y="3562350"/>
            <a:ext cx="1766887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Front-end BI tools for reporting and dashboards.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D3BD4-7D28-4E99-8F33-D237C8379C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9F20A-0CF0-4EA6-9DCA-ECBE238364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45818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93AF1-A4C7-4FFD-927C-F1B83A241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1686"/>
            <a:ext cx="11734800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447925"/>
            <a:ext cx="9620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3457575"/>
            <a:ext cx="12668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467225"/>
            <a:ext cx="76200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The ETL/ELT Process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6381750" y="2876550"/>
            <a:ext cx="5238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Pulling data from disparate sources.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6381750" y="3886200"/>
            <a:ext cx="5238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Cleaning, deduplicating, and formatting.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6381750" y="4895850"/>
            <a:ext cx="52387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Writing data to the target warehouse.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61553-9845-4D84-8556-2944A82D30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2F4D0-7CD9-4A75-8574-9557F56094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Data Warehousing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0DEC8-B70B-465D-8000-139B952075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2024"/>
            <a:ext cx="11734800" cy="560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286250"/>
            <a:ext cx="11049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447800"/>
            <a:ext cx="52387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447800"/>
            <a:ext cx="523875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286250"/>
            <a:ext cx="19716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Dimensional Modeling Schemas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850582" y="1838325"/>
            <a:ext cx="468058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Star Schema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962025" y="2390775"/>
            <a:ext cx="44577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Simplest form where one central fact table connects to several dimension tables.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962025" y="3228975"/>
            <a:ext cx="4457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Urbanist"/>
                <a:ea typeface="Urbanist"/>
                <a:cs typeface="Urbanist"/>
                <a:sym typeface="Urbanist"/>
              </a:rPr>
              <a:t>Denormalized, faster queries.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6660832" y="1838325"/>
            <a:ext cx="468058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Snowflake Schema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6772275" y="2390775"/>
            <a:ext cx="44577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Extension of star schema where dimension tables are normalized into sub-dimensions.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6772275" y="3228975"/>
            <a:ext cx="4457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64748B"/>
                </a:solidFill>
                <a:latin typeface="Urbanist"/>
                <a:ea typeface="Urbanist"/>
                <a:cs typeface="Urbanist"/>
                <a:sym typeface="Urbanist"/>
              </a:rPr>
              <a:t>Normalized, storage efficient.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6E778-F4FC-4642-BA25-B453EE47EF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9309C-7938-4B82-82E6-22A8378570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Data Warehousing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05A7C-4827-4850-AF23-F311C78D8C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11844997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47800"/>
            <a:ext cx="110490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762000" y="571500"/>
            <a:ext cx="1080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Market &amp; Technical Drivers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571500" y="571500"/>
            <a:ext cx="57150" cy="495300"/>
          </a:xfrm>
          <a:prstGeom prst="rect">
            <a:avLst/>
          </a:prstGeom>
          <a:solidFill>
            <a:srgbClr val="0EA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571500" y="4843462"/>
            <a:ext cx="11049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Urbanist"/>
                <a:ea typeface="Urbanist"/>
                <a:cs typeface="Urbanist"/>
                <a:sym typeface="Urbanist"/>
              </a:rPr>
              <a:t>These forces have converged to make BI the "New Oil" of business.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F4D09-9379-43A8-87BD-F5AADA5ED6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248A7-5397-4774-BB71-2089F36C54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092526" cy="365125"/>
          </a:xfrm>
        </p:spPr>
        <p:txBody>
          <a:bodyPr/>
          <a:lstStyle/>
          <a:p>
            <a:r>
              <a:rPr lang="en-US" dirty="0"/>
              <a:t>Data Warehousing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EAF5D-7FFE-4DAC-8A86-CE57C136E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715</Words>
  <Application>Microsoft Office PowerPoint</Application>
  <PresentationFormat>Widescreen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Poppins</vt:lpstr>
      <vt:lpstr>Merriweather</vt:lpstr>
      <vt:lpstr>Calibri Light</vt:lpstr>
      <vt:lpstr>Calibri</vt:lpstr>
      <vt:lpstr>Lato</vt:lpstr>
      <vt:lpstr>Urbanist</vt:lpstr>
      <vt:lpstr>Arial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2026-05-20T05:22:54Z</dcterms:modified>
</cp:coreProperties>
</file>