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embeddedFontLst>
    <p:embeddedFont>
      <p:font typeface="Comic Neue" panose="020B0604020202020204" charset="0"/>
      <p:regular r:id="rId17"/>
      <p:bold r:id="rId18"/>
      <p:italic r:id="rId19"/>
      <p:boldItalic r:id="rId20"/>
    </p:embeddedFont>
    <p:embeddedFont>
      <p:font typeface="Livvic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39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b149054071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b149054071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69b14906083b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69b14906083b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69b1490646e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69b1490646e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69b149066fe7b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69b149066fe7b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b149056f0d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b149056f0d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b1490583f5f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b1490583f5f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69b149059a7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69b149059a7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69b149059a9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69b149059a9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69b14905b1cbe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69b14905b1cbe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69b14905c70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69b14905c70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69b1490606fb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69b1490606fb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69b1490607de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69b1490607de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2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E9478F-912C-40FA-8D4D-A67AC50B0B31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ECA57E-5BEC-4C2D-BFFE-AB327D868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DD1844-8D36-4FDA-938F-BEB1097B24E9}"/>
              </a:ext>
            </a:extLst>
          </p:cNvPr>
          <p:cNvSpPr/>
          <p:nvPr/>
        </p:nvSpPr>
        <p:spPr>
          <a:xfrm>
            <a:off x="888808" y="817823"/>
            <a:ext cx="7293934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Error Detection Using Parity Checks</a:t>
            </a:r>
          </a:p>
          <a:p>
            <a:pPr lvl="0">
              <a:spcBef>
                <a:spcPts val="360"/>
              </a:spcBef>
            </a:pPr>
            <a:endParaRPr lang="en-GB" sz="1800" b="1" dirty="0">
              <a:solidFill>
                <a:srgbClr val="7030A0"/>
              </a:solidFill>
              <a:latin typeface="Times New Roman" panose="02020603050405020304" pitchFamily="18" charset="0"/>
              <a:ea typeface="Livvic"/>
              <a:cs typeface="Times New Roman" panose="02020603050405020304" pitchFamily="18" charset="0"/>
              <a:sym typeface="Livvic"/>
            </a:endParaRP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2EAC15-F13C-4A5C-BB88-E21862849FF6}"/>
              </a:ext>
            </a:extLst>
          </p:cNvPr>
          <p:cNvSpPr/>
          <p:nvPr/>
        </p:nvSpPr>
        <p:spPr>
          <a:xfrm>
            <a:off x="1084590" y="193404"/>
            <a:ext cx="7601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b="1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b="1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b="1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62A4479-322E-4713-A28C-A24868F7D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460779"/>
              </p:ext>
            </p:extLst>
          </p:nvPr>
        </p:nvGraphicFramePr>
        <p:xfrm>
          <a:off x="2979420" y="3623595"/>
          <a:ext cx="3549396" cy="193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9396">
                  <a:extLst>
                    <a:ext uri="{9D8B030D-6E8A-4147-A177-3AD203B41FA5}">
                      <a16:colId xmlns:a16="http://schemas.microsoft.com/office/drawing/2014/main" val="2615264973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ERROR DETECTION AND CORRECTION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3437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715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Quick Check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are using Even Parity. The data is 10110. What is the Parity Bit?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7" name="Google Shape;127;p21"/>
          <p:cNvSpPr txBox="1"/>
          <p:nvPr/>
        </p:nvSpPr>
        <p:spPr>
          <a:xfrm>
            <a:off x="857250" y="1543050"/>
            <a:ext cx="414204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128" name="Google Shape;128;p21"/>
          <p:cNvSpPr txBox="1"/>
          <p:nvPr/>
        </p:nvSpPr>
        <p:spPr>
          <a:xfrm>
            <a:off x="5199582" y="16116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👍​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857250" y="2400300"/>
            <a:ext cx="414204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21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857250" y="3257550"/>
            <a:ext cx="414204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10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857250" y="4114800"/>
            <a:ext cx="414204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Null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5" name="Google Shape;135;p21"/>
          <p:cNvSpPr txBox="1"/>
          <p:nvPr/>
        </p:nvSpPr>
        <p:spPr>
          <a:xfrm>
            <a:off x="6199632" y="53205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FD9D0-490C-4752-AE40-4AD1ABC0778E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67F8F84-F339-4145-9F87-E56C74CC6F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F01423F-9C00-43E4-AB3E-1DFBBBED6224}"/>
              </a:ext>
            </a:extLst>
          </p:cNvPr>
          <p:cNvSpPr/>
          <p:nvPr/>
        </p:nvSpPr>
        <p:spPr>
          <a:xfrm>
            <a:off x="57000" y="4873752"/>
            <a:ext cx="8858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1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1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Detection Using Parity Checks</a:t>
            </a:r>
            <a:r>
              <a:rPr lang="en-GB" sz="11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10/14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2966" y="662940"/>
            <a:ext cx="7597531" cy="36185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303020" y="1657350"/>
            <a:ext cx="2834640" cy="219456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4137659" y="1828800"/>
            <a:ext cx="3442459" cy="140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Critical Thinking: Limitations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If two bits flip (e.g., 01 becomes 10), does the total number of 1s change? Can parity detect this error?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DEEB2A-7FBE-48F0-9829-EB5650FD56EB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4673CF-D9B8-440F-8D6B-F0D572DA4F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133455B-CCFF-42BF-B5C7-D49275110B86}"/>
              </a:ext>
            </a:extLst>
          </p:cNvPr>
          <p:cNvSpPr/>
          <p:nvPr/>
        </p:nvSpPr>
        <p:spPr>
          <a:xfrm>
            <a:off x="57000" y="4873752"/>
            <a:ext cx="8858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1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1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Detection Using Parity Checks</a:t>
            </a:r>
            <a:r>
              <a:rPr lang="en-GB" sz="11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11/14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30" y="651510"/>
            <a:ext cx="6243023" cy="3416288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Discuss! 🤷‍♀️​ 💁‍♂️​ </a:t>
            </a:r>
            <a:r>
              <a:rPr lang="en" sz="29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💬​</a:t>
            </a:r>
            <a:endParaRPr sz="29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0" name="Google Shape;150;p23"/>
          <p:cNvSpPr txBox="1"/>
          <p:nvPr/>
        </p:nvSpPr>
        <p:spPr>
          <a:xfrm>
            <a:off x="982980" y="1657350"/>
            <a:ext cx="4862343" cy="1162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You might have said...</a:t>
            </a:r>
            <a:endParaRPr sz="16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No, the total count of 1s remains the same.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Parity checks can only detect an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odd number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of bit errors (1, 3, 5...). They fail to detect an </a:t>
            </a: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even number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of errors.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1" name="Google Shape;151;p23"/>
          <p:cNvSpPr txBox="1"/>
          <p:nvPr/>
        </p:nvSpPr>
        <p:spPr>
          <a:xfrm>
            <a:off x="5845323" y="527002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C56503-F4F4-4BCC-B365-0D1648529DE3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7A96DA-4CA6-4037-B899-074A8828BD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5C8FF7A-2AC4-473E-A1D5-BBAB6ADF1B3A}"/>
              </a:ext>
            </a:extLst>
          </p:cNvPr>
          <p:cNvSpPr/>
          <p:nvPr/>
        </p:nvSpPr>
        <p:spPr>
          <a:xfrm>
            <a:off x="57000" y="4873752"/>
            <a:ext cx="8858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1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1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Detection Using Parity Checks</a:t>
            </a:r>
            <a:r>
              <a:rPr lang="en-GB" sz="11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12/14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85900"/>
            <a:ext cx="1430779" cy="90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1830" y="914400"/>
            <a:ext cx="1430779" cy="9069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49340" y="1485900"/>
            <a:ext cx="1430779" cy="906922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2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Summary: Key Takeaways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60" name="Google Shape;160;p24"/>
          <p:cNvSpPr txBox="1"/>
          <p:nvPr/>
        </p:nvSpPr>
        <p:spPr>
          <a:xfrm>
            <a:off x="138923" y="2327977"/>
            <a:ext cx="2319542" cy="387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Purpose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Parity is a simple method to detect single-bit errors during transmission.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1" name="Google Shape;161;p24"/>
          <p:cNvSpPr txBox="1"/>
          <p:nvPr/>
        </p:nvSpPr>
        <p:spPr>
          <a:xfrm>
            <a:off x="2994661" y="2127088"/>
            <a:ext cx="2319542" cy="387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Types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Can be Even Parity (total 1s is even) or Odd Parity (total 1s is odd).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2" name="Google Shape;162;p24"/>
          <p:cNvSpPr txBox="1"/>
          <p:nvPr/>
        </p:nvSpPr>
        <p:spPr>
          <a:xfrm>
            <a:off x="5807509" y="2521702"/>
            <a:ext cx="2319542" cy="387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Limitation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Cannot detect double-bit errors (where two bits flip simultaneously).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97D4586-1CE9-4FCA-B420-1016C06C263F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3326241-91AE-4EBB-B940-000AC352100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AACFEBE-B9DD-453C-A104-D2978E35734B}"/>
              </a:ext>
            </a:extLst>
          </p:cNvPr>
          <p:cNvSpPr/>
          <p:nvPr/>
        </p:nvSpPr>
        <p:spPr>
          <a:xfrm>
            <a:off x="57000" y="4873752"/>
            <a:ext cx="8858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1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1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Detection Using Parity Checks</a:t>
            </a:r>
            <a:r>
              <a:rPr lang="en-GB" sz="11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13/14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F5D1FED-E24D-4C4D-8D89-49900395ACC9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32826C-51EA-4646-9972-270CF6DEF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A08CB3C-003C-4CD8-983B-6186E3A6F26A}"/>
              </a:ext>
            </a:extLst>
          </p:cNvPr>
          <p:cNvSpPr/>
          <p:nvPr/>
        </p:nvSpPr>
        <p:spPr>
          <a:xfrm>
            <a:off x="57000" y="4873752"/>
            <a:ext cx="8858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1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1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Detection Using Parity Checks</a:t>
            </a:r>
            <a:r>
              <a:rPr lang="en-GB" sz="11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1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1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14/14</a:t>
            </a:r>
            <a:endParaRPr lang="en-US" sz="11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01A64D-7B26-4713-BEBC-74ADDB4C1729}"/>
              </a:ext>
            </a:extLst>
          </p:cNvPr>
          <p:cNvSpPr/>
          <p:nvPr/>
        </p:nvSpPr>
        <p:spPr>
          <a:xfrm>
            <a:off x="2681100" y="2110085"/>
            <a:ext cx="37818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0996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Error Detection Using Parity Checks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Ensuring Data Integrity in Digital Communication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064A81-B846-4DE5-8CC1-500206AD5B2F}"/>
              </a:ext>
            </a:extLst>
          </p:cNvPr>
          <p:cNvSpPr/>
          <p:nvPr/>
        </p:nvSpPr>
        <p:spPr>
          <a:xfrm>
            <a:off x="7471802" y="222192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07DB9D-8E04-4704-99DB-0ED761037C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EDED69B-D1AC-46E5-95C5-231B58C82950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2/14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2909843" cy="2902051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Session Flow &amp; Objectives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Today's Roadmap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Recap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Data Transmission Basics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The Problem of Noise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Ideate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The Parity Concept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Prototype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Odd vs. Even Parity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AutoNum type="arabicPeriod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Test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: Hands-on Detection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Learning Objectives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Understand the need for error detection.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Implement Even and Odd parity bits.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Analyze the limitations of parity checks.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D21597-6E55-4237-AC98-1C8F92C8F1C5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DE3D75-2987-44B5-B498-2413BBD49B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DD73BE6-A161-4AEE-8DAC-6917AFF7A943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3/14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1430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Recap: The Data Transmission Challenge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4286250" y="11430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Data Travels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Digital data travels as bits (0s and 1s) across channels like Wi-Fi, copper cables, or fiber optics.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Reality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No channel is perfect.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Noise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(electrical interference, physical defects) can flip a bit: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Sent: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Received: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0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This is a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Bit Error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 How do we know it happened?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5DEC73-232F-4ADE-A402-ADF5B2D27CE7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1ECA4D-8F53-438D-A99A-CB30FCF085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89B8F02-64FF-4041-A373-E26EFFF53C17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4/14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Design Thinking: Empathize &amp; Define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Empathize: The Persona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Meet Priya, Network Engineer.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She manages banking transactions. A single flipped bit could change ₹10,000 to ₹90,000.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She needs a simple, low-cost way to know if data arrived safely without asking the sender to repeat everything.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Define: The Core Problem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Challenge: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can we detect if data has been corrupted during transmission using minimal computational overhead?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Constraints: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Must be fast.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Must use minimal extra bandwidth.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E7AB3D-AEF9-48DF-8840-1DC7D453BF8A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01C840-4E70-428A-8DAA-3A29633BF2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3B7CAB3-4144-44B7-834D-56CA202C5118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5/14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7850" y="0"/>
            <a:ext cx="2665754" cy="393308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285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Ideate: The Parity Solution</a:t>
            </a:r>
            <a:endParaRPr sz="325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Concept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add an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extra bit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to the data to make the count of '1's either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Even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or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Odd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Parity Bit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This extra bit doesn't carry data; it's a 'guard' that checks the total count.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Even Parity: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Total 1s = Even number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Odd Parity: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Total 1s = Odd number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8FA82D-BE5B-46C5-957D-A657F001DA0F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F53CFA-B34C-43DC-867A-76AB2E1E9B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A0F9DA3-DFDA-4E7C-8547-1A0F354A15E8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6/14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794510"/>
            <a:ext cx="85725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Prototype: Even Parity in Action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9" name="Google Shape;89;p18"/>
          <p:cNvSpPr txBox="1"/>
          <p:nvPr/>
        </p:nvSpPr>
        <p:spPr>
          <a:xfrm>
            <a:off x="285750" y="800100"/>
            <a:ext cx="8572500" cy="9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Data = 1011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Even parity needed. Add 1 to make total four (even).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85750" y="3943350"/>
            <a:ext cx="85725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Transmitted Code: 10111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Valid if four 1s. Three 1s trigger re-send request.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B946FA-A117-4DB9-B210-8B60BAD4E985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D0B1EA3-E72C-4A0A-AB96-017C45DEC3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9B4DCD0-A163-4A35-9E57-34E96D76E599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7/14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32408" y="2201418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46600" y="2201418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37566" y="2201418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9"/>
          <p:cNvSpPr txBox="1"/>
          <p:nvPr/>
        </p:nvSpPr>
        <p:spPr>
          <a:xfrm>
            <a:off x="285750" y="144018"/>
            <a:ext cx="8572500" cy="656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How It Works: The Algorithm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2" name="Google Shape;102;p19"/>
          <p:cNvSpPr txBox="1"/>
          <p:nvPr/>
        </p:nvSpPr>
        <p:spPr>
          <a:xfrm>
            <a:off x="-70866" y="667512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1: Count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Sender counts the number of 1s in the original data block.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3" name="Google Shape;103;p19"/>
          <p:cNvSpPr txBox="1"/>
          <p:nvPr/>
        </p:nvSpPr>
        <p:spPr>
          <a:xfrm>
            <a:off x="3044892" y="667512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2: Append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Sender adds a parity bit (0 or 1) to force the total to the agreed rule.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4" name="Google Shape;104;p19"/>
          <p:cNvSpPr txBox="1"/>
          <p:nvPr/>
        </p:nvSpPr>
        <p:spPr>
          <a:xfrm>
            <a:off x="6099108" y="700695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3: Verify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Receiver counts the 1s. If the rule is broken, an error is flagged.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86E205-9A8B-4350-9236-D79C46E85A89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E2DE288-BFBC-4BF4-B45E-27DF20EF5F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C0A0EB7-1E2C-4DAF-8336-A59429602BED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8/14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/>
          <p:nvPr/>
        </p:nvSpPr>
        <p:spPr>
          <a:xfrm>
            <a:off x="80651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Quick Check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10" name="Google Shape;110;p20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are using Even Parity. The data is 10110. What is the Parity Bit?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1" name="Google Shape;111;p20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2" name="Google Shape;112;p20"/>
          <p:cNvSpPr txBox="1"/>
          <p:nvPr/>
        </p:nvSpPr>
        <p:spPr>
          <a:xfrm>
            <a:off x="857250" y="1543050"/>
            <a:ext cx="3509651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4" name="Google Shape;114;p20"/>
          <p:cNvSpPr txBox="1"/>
          <p:nvPr/>
        </p:nvSpPr>
        <p:spPr>
          <a:xfrm>
            <a:off x="857250" y="2400300"/>
            <a:ext cx="3509651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857250" y="3257550"/>
            <a:ext cx="3509651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10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857250" y="4114800"/>
            <a:ext cx="3509651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Null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5036058" y="1972809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A54604-43D0-4F77-AF35-7033A7589A25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CB97F6-DB79-4726-96A2-DCC2EA4DC3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3381" y="-9144"/>
            <a:ext cx="620619" cy="55667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D001C88-E563-491C-91E4-3C320E172EB2}"/>
              </a:ext>
            </a:extLst>
          </p:cNvPr>
          <p:cNvSpPr/>
          <p:nvPr/>
        </p:nvSpPr>
        <p:spPr>
          <a:xfrm>
            <a:off x="57000" y="4873752"/>
            <a:ext cx="8858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06.03.2026   </a:t>
            </a:r>
            <a:r>
              <a:rPr lang="en-US" sz="120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20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dirty="0">
                <a:sym typeface="Livvic"/>
              </a:rPr>
              <a:t>Error Detection Using Parity Checks</a:t>
            </a:r>
            <a:r>
              <a:rPr lang="en-GB" sz="120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20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20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9/14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900</Words>
  <Application>Microsoft Office PowerPoint</Application>
  <PresentationFormat>On-screen Show (16:9)</PresentationFormat>
  <Paragraphs>113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Times New Roman</vt:lpstr>
      <vt:lpstr>Comic Neue</vt:lpstr>
      <vt:lpstr>Livvic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hp</cp:lastModifiedBy>
  <cp:revision>6</cp:revision>
  <dcterms:modified xsi:type="dcterms:W3CDTF">2026-03-19T22:27:47Z</dcterms:modified>
</cp:coreProperties>
</file>